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2.xml" ContentType="application/vnd.openxmlformats-officedocument.drawingml.chart+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3.xml" ContentType="application/vnd.openxmlformats-officedocument.drawingml.chart+xml"/>
  <Override PartName="/ppt/notesSlides/notesSlide27.xml" ContentType="application/vnd.openxmlformats-officedocument.presentationml.notesSlide+xml"/>
  <Override PartName="/ppt/charts/chart4.xml" ContentType="application/vnd.openxmlformats-officedocument.drawingml.chart+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rts/chart5.xml" ContentType="application/vnd.openxmlformats-officedocument.drawingml.chart+xml"/>
  <Override PartName="/ppt/notesSlides/notesSlide30.xml" ContentType="application/vnd.openxmlformats-officedocument.presentationml.notesSlide+xml"/>
  <Override PartName="/ppt/charts/chart6.xml" ContentType="application/vnd.openxmlformats-officedocument.drawingml.chart+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harts/chart7.xml" ContentType="application/vnd.openxmlformats-officedocument.drawingml.chart+xml"/>
  <Override PartName="/ppt/notesSlides/notesSlide33.xml" ContentType="application/vnd.openxmlformats-officedocument.presentationml.notesSlide+xml"/>
  <Override PartName="/ppt/charts/chart8.xml" ContentType="application/vnd.openxmlformats-officedocument.drawingml.chart+xml"/>
  <Override PartName="/ppt/notesSlides/notesSlide34.xml" ContentType="application/vnd.openxmlformats-officedocument.presentationml.notesSlide+xml"/>
  <Override PartName="/ppt/charts/chart9.xml" ContentType="application/vnd.openxmlformats-officedocument.drawingml.chart+xml"/>
  <Override PartName="/ppt/notesSlides/notesSlide35.xml" ContentType="application/vnd.openxmlformats-officedocument.presentationml.notesSlide+xml"/>
  <Override PartName="/ppt/charts/chart10.xml" ContentType="application/vnd.openxmlformats-officedocument.drawingml.chart+xml"/>
  <Override PartName="/ppt/notesSlides/notesSlide36.xml" ContentType="application/vnd.openxmlformats-officedocument.presentationml.notesSlide+xml"/>
  <Override PartName="/ppt/charts/chart11.xml" ContentType="application/vnd.openxmlformats-officedocument.drawingml.chart+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charts/chart12.xml" ContentType="application/vnd.openxmlformats-officedocument.drawingml.chart+xml"/>
  <Override PartName="/ppt/charts/chart13.xml" ContentType="application/vnd.openxmlformats-officedocument.drawingml.chart+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notesMasterIdLst>
    <p:notesMasterId r:id="rId65"/>
  </p:notesMasterIdLst>
  <p:handoutMasterIdLst>
    <p:handoutMasterId r:id="rId66"/>
  </p:handoutMasterIdLst>
  <p:sldIdLst>
    <p:sldId id="256" r:id="rId2"/>
    <p:sldId id="257" r:id="rId3"/>
    <p:sldId id="288" r:id="rId4"/>
    <p:sldId id="258" r:id="rId5"/>
    <p:sldId id="260" r:id="rId6"/>
    <p:sldId id="377" r:id="rId7"/>
    <p:sldId id="259" r:id="rId8"/>
    <p:sldId id="299" r:id="rId9"/>
    <p:sldId id="313" r:id="rId10"/>
    <p:sldId id="315" r:id="rId11"/>
    <p:sldId id="300" r:id="rId12"/>
    <p:sldId id="365" r:id="rId13"/>
    <p:sldId id="306" r:id="rId14"/>
    <p:sldId id="290" r:id="rId15"/>
    <p:sldId id="316" r:id="rId16"/>
    <p:sldId id="303" r:id="rId17"/>
    <p:sldId id="317" r:id="rId18"/>
    <p:sldId id="319" r:id="rId19"/>
    <p:sldId id="320" r:id="rId20"/>
    <p:sldId id="318" r:id="rId21"/>
    <p:sldId id="322" r:id="rId22"/>
    <p:sldId id="325" r:id="rId23"/>
    <p:sldId id="328" r:id="rId24"/>
    <p:sldId id="329" r:id="rId25"/>
    <p:sldId id="327" r:id="rId26"/>
    <p:sldId id="333" r:id="rId27"/>
    <p:sldId id="324" r:id="rId28"/>
    <p:sldId id="345" r:id="rId29"/>
    <p:sldId id="378" r:id="rId30"/>
    <p:sldId id="346" r:id="rId31"/>
    <p:sldId id="347" r:id="rId32"/>
    <p:sldId id="348" r:id="rId33"/>
    <p:sldId id="349" r:id="rId34"/>
    <p:sldId id="354" r:id="rId35"/>
    <p:sldId id="353" r:id="rId36"/>
    <p:sldId id="357" r:id="rId37"/>
    <p:sldId id="356" r:id="rId38"/>
    <p:sldId id="359" r:id="rId39"/>
    <p:sldId id="355" r:id="rId40"/>
    <p:sldId id="352" r:id="rId41"/>
    <p:sldId id="358" r:id="rId42"/>
    <p:sldId id="374" r:id="rId43"/>
    <p:sldId id="375" r:id="rId44"/>
    <p:sldId id="376" r:id="rId45"/>
    <p:sldId id="366" r:id="rId46"/>
    <p:sldId id="372" r:id="rId47"/>
    <p:sldId id="367" r:id="rId48"/>
    <p:sldId id="368" r:id="rId49"/>
    <p:sldId id="369" r:id="rId50"/>
    <p:sldId id="338" r:id="rId51"/>
    <p:sldId id="342" r:id="rId52"/>
    <p:sldId id="335" r:id="rId53"/>
    <p:sldId id="337" r:id="rId54"/>
    <p:sldId id="360" r:id="rId55"/>
    <p:sldId id="370" r:id="rId56"/>
    <p:sldId id="361" r:id="rId57"/>
    <p:sldId id="373" r:id="rId58"/>
    <p:sldId id="344" r:id="rId59"/>
    <p:sldId id="334" r:id="rId60"/>
    <p:sldId id="341" r:id="rId61"/>
    <p:sldId id="340" r:id="rId62"/>
    <p:sldId id="339" r:id="rId63"/>
    <p:sldId id="287" r:id="rId64"/>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289" autoAdjust="0"/>
    <p:restoredTop sz="83803" autoAdjust="0"/>
  </p:normalViewPr>
  <p:slideViewPr>
    <p:cSldViewPr snapToGrid="0">
      <p:cViewPr>
        <p:scale>
          <a:sx n="95" d="100"/>
          <a:sy n="95" d="100"/>
        </p:scale>
        <p:origin x="-264" y="-360"/>
      </p:cViewPr>
      <p:guideLst>
        <p:guide orient="horz" pos="2160"/>
        <p:guide pos="2880"/>
      </p:guideLst>
    </p:cSldViewPr>
  </p:slideViewPr>
  <p:outlineViewPr>
    <p:cViewPr>
      <p:scale>
        <a:sx n="33" d="100"/>
        <a:sy n="33" d="100"/>
      </p:scale>
      <p:origin x="48"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74" d="100"/>
          <a:sy n="74" d="100"/>
        </p:scale>
        <p:origin x="-2160"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F:\Thesis%202010%20-%202011\Lab%20Results\Specimen%2000\Abdul%20Wahab%20Plate%20Test%20Original.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C:\Documents%20and%20Settings\stabsh\Desktop\Kayani's%20Thesis\Book1.xlsx" TargetMode="External"/></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2.xml.rels><?xml version="1.0" encoding="UTF-8" standalone="yes"?>
<Relationships xmlns="http://schemas.openxmlformats.org/package/2006/relationships"><Relationship Id="rId1" Type="http://schemas.openxmlformats.org/officeDocument/2006/relationships/oleObject" Target="file:///M:\Thesis%202010%20-%202011\Results%20Comparison\Specimen%2002\Displacement%20comparison%20specimen%2002.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M:\Thesis%202010%20-%202011\Results%20Comparison\Specimen%2002\Results%20comparison%20Specimen%2002%20with%20SHELL%2043.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M:\Thesis%202010%20-%202011\Results%20Comparison\Specimen%2002\Results%20comparison%20Specimen%2002%20with%20SHELL%2043.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M:\Thesis%202010%20-%202011\Results%20Comparison\Specimen%2004\Results%20comparison%20Specimen%2004.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M:\Thesis%202010%20-%202011\Results%20Comparison\Specimen%2004\Results%20comparison%20Specimen%2004.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M:\Thesis%202010%20-%202011\Results%20Comparison\Specimen%2003\Copy%20of%20Results%20comparison%20Specimen%2003.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M:\Thesis%202010%20-%202011\Results%20Comparison\Specimen%2004\Results%20comparison%20Specimen%2004.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C:\Documents%20and%20Settings\stabsh\Desktop\Kayani's%20Thesis\Book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98274025349512"/>
          <c:y val="1.9298028969454688E-2"/>
          <c:w val="0.84809202975110298"/>
          <c:h val="0.80446491484754457"/>
        </c:manualLayout>
      </c:layout>
      <c:lineChart>
        <c:grouping val="standard"/>
        <c:varyColors val="0"/>
        <c:ser>
          <c:idx val="0"/>
          <c:order val="0"/>
          <c:tx>
            <c:v>Stress</c:v>
          </c:tx>
          <c:marker>
            <c:symbol val="none"/>
          </c:marker>
          <c:cat>
            <c:numRef>
              <c:f>'Abdul Wahab Plate Test.is_metal'!$D$2:$D$2512</c:f>
              <c:numCache>
                <c:formatCode>0.0E+00</c:formatCode>
                <c:ptCount val="2511"/>
                <c:pt idx="0" formatCode="General">
                  <c:v>0</c:v>
                </c:pt>
                <c:pt idx="1">
                  <c:v>1.0078590909090909E-5</c:v>
                </c:pt>
                <c:pt idx="2">
                  <c:v>8.3311145454545529E-6</c:v>
                </c:pt>
                <c:pt idx="3">
                  <c:v>4.275280000000011E-5</c:v>
                </c:pt>
                <c:pt idx="4">
                  <c:v>8.5221109090909255E-5</c:v>
                </c:pt>
                <c:pt idx="5">
                  <c:v>1.1029572727272753E-4</c:v>
                </c:pt>
                <c:pt idx="6">
                  <c:v>1.4463609090909112E-4</c:v>
                </c:pt>
                <c:pt idx="7">
                  <c:v>1.661750909090913E-4</c:v>
                </c:pt>
                <c:pt idx="8">
                  <c:v>2.0047481818181819E-4</c:v>
                </c:pt>
                <c:pt idx="9">
                  <c:v>2.1636490909090943E-4</c:v>
                </c:pt>
                <c:pt idx="10">
                  <c:v>2.547692727272734E-4</c:v>
                </c:pt>
                <c:pt idx="11">
                  <c:v>2.7476390909090973E-4</c:v>
                </c:pt>
                <c:pt idx="12">
                  <c:v>3.2349072727272821E-4</c:v>
                </c:pt>
                <c:pt idx="13">
                  <c:v>3.4015290909090968E-4</c:v>
                </c:pt>
                <c:pt idx="14">
                  <c:v>3.5478309090909162E-4</c:v>
                </c:pt>
                <c:pt idx="15">
                  <c:v>3.4978445454545505E-4</c:v>
                </c:pt>
                <c:pt idx="16">
                  <c:v>3.9806418181818253E-4</c:v>
                </c:pt>
                <c:pt idx="17">
                  <c:v>4.052168181818193E-4</c:v>
                </c:pt>
                <c:pt idx="18">
                  <c:v>4.465878181818193E-4</c:v>
                </c:pt>
                <c:pt idx="19">
                  <c:v>4.6024272727272731E-4</c:v>
                </c:pt>
                <c:pt idx="20">
                  <c:v>4.6548518181818179E-4</c:v>
                </c:pt>
                <c:pt idx="21">
                  <c:v>5.2620063636363702E-4</c:v>
                </c:pt>
                <c:pt idx="22">
                  <c:v>5.2059236363636457E-4</c:v>
                </c:pt>
                <c:pt idx="23">
                  <c:v>5.6204472727272722E-4</c:v>
                </c:pt>
                <c:pt idx="24">
                  <c:v>5.7931654545454608E-4</c:v>
                </c:pt>
                <c:pt idx="25">
                  <c:v>6.167861818181825E-4</c:v>
                </c:pt>
                <c:pt idx="26">
                  <c:v>6.3019718181818278E-4</c:v>
                </c:pt>
                <c:pt idx="27">
                  <c:v>6.3808127272727369E-4</c:v>
                </c:pt>
                <c:pt idx="28">
                  <c:v>6.8335372727272798E-4</c:v>
                </c:pt>
                <c:pt idx="29">
                  <c:v>7.1655627272727384E-4</c:v>
                </c:pt>
                <c:pt idx="30">
                  <c:v>7.4784863636363774E-4</c:v>
                </c:pt>
                <c:pt idx="31">
                  <c:v>7.6568945454545548E-4</c:v>
                </c:pt>
                <c:pt idx="32">
                  <c:v>7.7877536363636505E-4</c:v>
                </c:pt>
                <c:pt idx="33">
                  <c:v>8.0076136363636536E-4</c:v>
                </c:pt>
                <c:pt idx="34">
                  <c:v>8.4851281818181825E-4</c:v>
                </c:pt>
                <c:pt idx="35">
                  <c:v>8.6944218181818312E-4</c:v>
                </c:pt>
                <c:pt idx="36">
                  <c:v>8.9199709090909238E-4</c:v>
                </c:pt>
                <c:pt idx="37">
                  <c:v>9.0926909090909306E-4</c:v>
                </c:pt>
                <c:pt idx="38">
                  <c:v>9.2491545454545542E-4</c:v>
                </c:pt>
                <c:pt idx="39">
                  <c:v>9.5047727272727276E-4</c:v>
                </c:pt>
                <c:pt idx="40">
                  <c:v>9.8359818181818445E-4</c:v>
                </c:pt>
                <c:pt idx="41">
                  <c:v>1.0086736363636363E-3</c:v>
                </c:pt>
                <c:pt idx="42">
                  <c:v>1.0556527272727295E-3</c:v>
                </c:pt>
                <c:pt idx="43">
                  <c:v>1.0689418181818193E-3</c:v>
                </c:pt>
                <c:pt idx="44">
                  <c:v>1.0812145454545466E-3</c:v>
                </c:pt>
                <c:pt idx="45">
                  <c:v>1.1162863636363662E-3</c:v>
                </c:pt>
                <c:pt idx="46">
                  <c:v>1.1436772727272742E-3</c:v>
                </c:pt>
                <c:pt idx="47">
                  <c:v>1.1822036363636386E-3</c:v>
                </c:pt>
                <c:pt idx="48">
                  <c:v>1.191794545454546E-3</c:v>
                </c:pt>
                <c:pt idx="49">
                  <c:v>1.2019545454545455E-3</c:v>
                </c:pt>
                <c:pt idx="50">
                  <c:v>1.2291836363636378E-3</c:v>
                </c:pt>
                <c:pt idx="51">
                  <c:v>1.2575900000000001E-3</c:v>
                </c:pt>
                <c:pt idx="52">
                  <c:v>1.2919309090909101E-3</c:v>
                </c:pt>
                <c:pt idx="53">
                  <c:v>1.3217600000000012E-3</c:v>
                </c:pt>
                <c:pt idx="54">
                  <c:v>1.3583763636363664E-3</c:v>
                </c:pt>
                <c:pt idx="55">
                  <c:v>1.3643100000000025E-3</c:v>
                </c:pt>
                <c:pt idx="56">
                  <c:v>1.3785336363636384E-3</c:v>
                </c:pt>
                <c:pt idx="57">
                  <c:v>1.4028763636363649E-3</c:v>
                </c:pt>
                <c:pt idx="58">
                  <c:v>1.4610318181818183E-3</c:v>
                </c:pt>
                <c:pt idx="59">
                  <c:v>1.4652581818181841E-3</c:v>
                </c:pt>
                <c:pt idx="60">
                  <c:v>1.5011427272727293E-3</c:v>
                </c:pt>
                <c:pt idx="61">
                  <c:v>1.5165045454545469E-3</c:v>
                </c:pt>
                <c:pt idx="62">
                  <c:v>1.5373527272727297E-3</c:v>
                </c:pt>
                <c:pt idx="63">
                  <c:v>1.5670200000000001E-3</c:v>
                </c:pt>
                <c:pt idx="64">
                  <c:v>1.6096909090909113E-3</c:v>
                </c:pt>
                <c:pt idx="65">
                  <c:v>1.6504527272727314E-3</c:v>
                </c:pt>
                <c:pt idx="66">
                  <c:v>1.6757709090909113E-3</c:v>
                </c:pt>
                <c:pt idx="67">
                  <c:v>1.6792254545454565E-3</c:v>
                </c:pt>
                <c:pt idx="68">
                  <c:v>1.6954000000000016E-3</c:v>
                </c:pt>
                <c:pt idx="69">
                  <c:v>1.7285618181818205E-3</c:v>
                </c:pt>
                <c:pt idx="70">
                  <c:v>1.7532709090909125E-3</c:v>
                </c:pt>
                <c:pt idx="71">
                  <c:v>1.7977300000000022E-3</c:v>
                </c:pt>
                <c:pt idx="72">
                  <c:v>1.7976900000000022E-3</c:v>
                </c:pt>
                <c:pt idx="73">
                  <c:v>1.8024854545454574E-3</c:v>
                </c:pt>
                <c:pt idx="74">
                  <c:v>1.8236581818181846E-3</c:v>
                </c:pt>
                <c:pt idx="75">
                  <c:v>1.8649481818181852E-3</c:v>
                </c:pt>
                <c:pt idx="76">
                  <c:v>1.9100172727272745E-3</c:v>
                </c:pt>
                <c:pt idx="77">
                  <c:v>1.9315154545454561E-3</c:v>
                </c:pt>
                <c:pt idx="78">
                  <c:v>1.9533800000000024E-3</c:v>
                </c:pt>
                <c:pt idx="79">
                  <c:v>1.9565500000000026E-3</c:v>
                </c:pt>
                <c:pt idx="80">
                  <c:v>2.0016590909090908E-3</c:v>
                </c:pt>
                <c:pt idx="81">
                  <c:v>2.0535563636363669E-3</c:v>
                </c:pt>
                <c:pt idx="82">
                  <c:v>2.0693245454545513E-3</c:v>
                </c:pt>
                <c:pt idx="83">
                  <c:v>2.1055745454545507E-3</c:v>
                </c:pt>
                <c:pt idx="84">
                  <c:v>2.1206118181818236E-3</c:v>
                </c:pt>
                <c:pt idx="85">
                  <c:v>2.1386554545454566E-3</c:v>
                </c:pt>
                <c:pt idx="86">
                  <c:v>2.1619418181818215E-3</c:v>
                </c:pt>
                <c:pt idx="87">
                  <c:v>2.1982736363636382E-3</c:v>
                </c:pt>
                <c:pt idx="88">
                  <c:v>2.2411481818181817E-3</c:v>
                </c:pt>
                <c:pt idx="89">
                  <c:v>2.2648409090909117E-3</c:v>
                </c:pt>
                <c:pt idx="90">
                  <c:v>2.2797963636363668E-3</c:v>
                </c:pt>
                <c:pt idx="91">
                  <c:v>2.2962963636363677E-3</c:v>
                </c:pt>
                <c:pt idx="92">
                  <c:v>2.3450227272727299E-3</c:v>
                </c:pt>
                <c:pt idx="93">
                  <c:v>2.3408372727272797E-3</c:v>
                </c:pt>
                <c:pt idx="94">
                  <c:v>2.3880600000000022E-3</c:v>
                </c:pt>
                <c:pt idx="95">
                  <c:v>2.4017963636363679E-3</c:v>
                </c:pt>
                <c:pt idx="96">
                  <c:v>2.436827272727276E-3</c:v>
                </c:pt>
                <c:pt idx="97">
                  <c:v>2.4437772727272798E-3</c:v>
                </c:pt>
                <c:pt idx="98">
                  <c:v>2.5019318181818246E-3</c:v>
                </c:pt>
                <c:pt idx="99">
                  <c:v>2.5304609090909093E-3</c:v>
                </c:pt>
                <c:pt idx="100">
                  <c:v>2.5741481818181821E-3</c:v>
                </c:pt>
                <c:pt idx="101">
                  <c:v>2.5592336363636382E-3</c:v>
                </c:pt>
                <c:pt idx="102">
                  <c:v>2.5972318181818246E-3</c:v>
                </c:pt>
                <c:pt idx="103">
                  <c:v>2.6305154545454572E-3</c:v>
                </c:pt>
                <c:pt idx="104">
                  <c:v>2.64502363636364E-3</c:v>
                </c:pt>
                <c:pt idx="105">
                  <c:v>2.6762354545454572E-3</c:v>
                </c:pt>
                <c:pt idx="106">
                  <c:v>2.7180936363636389E-3</c:v>
                </c:pt>
                <c:pt idx="107">
                  <c:v>2.7268718181818227E-3</c:v>
                </c:pt>
                <c:pt idx="108">
                  <c:v>2.7501181818181844E-3</c:v>
                </c:pt>
                <c:pt idx="109">
                  <c:v>2.8020145454545485E-3</c:v>
                </c:pt>
                <c:pt idx="110">
                  <c:v>2.8248536363636371E-3</c:v>
                </c:pt>
                <c:pt idx="111">
                  <c:v>2.862608181818182E-3</c:v>
                </c:pt>
                <c:pt idx="112">
                  <c:v>2.8721990909090912E-3</c:v>
                </c:pt>
                <c:pt idx="113">
                  <c:v>2.8978827272727299E-3</c:v>
                </c:pt>
                <c:pt idx="114">
                  <c:v>2.914301818181822E-3</c:v>
                </c:pt>
                <c:pt idx="115">
                  <c:v>2.9542500000000011E-3</c:v>
                </c:pt>
                <c:pt idx="116">
                  <c:v>2.995783636363639E-3</c:v>
                </c:pt>
                <c:pt idx="117">
                  <c:v>3.0350418181818209E-3</c:v>
                </c:pt>
                <c:pt idx="118">
                  <c:v>3.042640909090909E-3</c:v>
                </c:pt>
                <c:pt idx="119">
                  <c:v>3.0417472727272796E-3</c:v>
                </c:pt>
                <c:pt idx="120">
                  <c:v>3.0871009090909156E-3</c:v>
                </c:pt>
                <c:pt idx="121">
                  <c:v>3.1234727272727325E-3</c:v>
                </c:pt>
                <c:pt idx="122">
                  <c:v>3.1676072727272802E-3</c:v>
                </c:pt>
                <c:pt idx="123">
                  <c:v>3.1554154545454572E-3</c:v>
                </c:pt>
                <c:pt idx="124">
                  <c:v>3.1927636363636388E-3</c:v>
                </c:pt>
                <c:pt idx="125">
                  <c:v>3.2361663636363684E-3</c:v>
                </c:pt>
                <c:pt idx="126">
                  <c:v>3.2718481818181807E-3</c:v>
                </c:pt>
                <c:pt idx="127">
                  <c:v>3.3078954545454576E-3</c:v>
                </c:pt>
                <c:pt idx="128">
                  <c:v>3.32378545454546E-3</c:v>
                </c:pt>
                <c:pt idx="129">
                  <c:v>3.3450400000000022E-3</c:v>
                </c:pt>
                <c:pt idx="130">
                  <c:v>3.3603200000000047E-3</c:v>
                </c:pt>
                <c:pt idx="131">
                  <c:v>3.3966927272727292E-3</c:v>
                </c:pt>
                <c:pt idx="132">
                  <c:v>3.4425345454545523E-3</c:v>
                </c:pt>
                <c:pt idx="133">
                  <c:v>3.4625690909090936E-3</c:v>
                </c:pt>
                <c:pt idx="134">
                  <c:v>3.4763054545454567E-3</c:v>
                </c:pt>
                <c:pt idx="135">
                  <c:v>3.5116209090909115E-3</c:v>
                </c:pt>
                <c:pt idx="136">
                  <c:v>3.5462872727272791E-3</c:v>
                </c:pt>
                <c:pt idx="137">
                  <c:v>3.5956236363636389E-3</c:v>
                </c:pt>
                <c:pt idx="138">
                  <c:v>3.6080181818181839E-3</c:v>
                </c:pt>
                <c:pt idx="139">
                  <c:v>3.6170400000000024E-3</c:v>
                </c:pt>
                <c:pt idx="140">
                  <c:v>3.6717409090909117E-3</c:v>
                </c:pt>
                <c:pt idx="141">
                  <c:v>3.7020581818181819E-3</c:v>
                </c:pt>
                <c:pt idx="142">
                  <c:v>3.7670818181818259E-3</c:v>
                </c:pt>
                <c:pt idx="143">
                  <c:v>3.7856945454545527E-3</c:v>
                </c:pt>
                <c:pt idx="144">
                  <c:v>3.7701290909090968E-3</c:v>
                </c:pt>
                <c:pt idx="145">
                  <c:v>3.8269845454545507E-3</c:v>
                </c:pt>
                <c:pt idx="146">
                  <c:v>3.8442963636363689E-3</c:v>
                </c:pt>
                <c:pt idx="147">
                  <c:v>3.9160663636363642E-3</c:v>
                </c:pt>
                <c:pt idx="148">
                  <c:v>3.9195609090909092E-3</c:v>
                </c:pt>
                <c:pt idx="149">
                  <c:v>3.9563400000000044E-3</c:v>
                </c:pt>
                <c:pt idx="150">
                  <c:v>3.9845845454545541E-3</c:v>
                </c:pt>
                <c:pt idx="151">
                  <c:v>4.0122600000000045E-3</c:v>
                </c:pt>
                <c:pt idx="152">
                  <c:v>4.0587509090909092E-3</c:v>
                </c:pt>
                <c:pt idx="153">
                  <c:v>4.0748036363636416E-3</c:v>
                </c:pt>
                <c:pt idx="154">
                  <c:v>4.0933354545454551E-3</c:v>
                </c:pt>
                <c:pt idx="155">
                  <c:v>4.1169063636363632E-3</c:v>
                </c:pt>
                <c:pt idx="156">
                  <c:v>4.1300736363636429E-3</c:v>
                </c:pt>
                <c:pt idx="157">
                  <c:v>4.2003800000000044E-3</c:v>
                </c:pt>
                <c:pt idx="158">
                  <c:v>4.2238700000000037E-3</c:v>
                </c:pt>
                <c:pt idx="159">
                  <c:v>4.2462618181818308E-3</c:v>
                </c:pt>
                <c:pt idx="160">
                  <c:v>4.2854390909090948E-3</c:v>
                </c:pt>
                <c:pt idx="161">
                  <c:v>4.3224609090909095E-3</c:v>
                </c:pt>
                <c:pt idx="162">
                  <c:v>4.3599718181818181E-3</c:v>
                </c:pt>
                <c:pt idx="163">
                  <c:v>4.3713100000000076E-3</c:v>
                </c:pt>
                <c:pt idx="164">
                  <c:v>4.4161763636363701E-3</c:v>
                </c:pt>
                <c:pt idx="165">
                  <c:v>4.4404781818181945E-3</c:v>
                </c:pt>
                <c:pt idx="166">
                  <c:v>4.4710800000000057E-3</c:v>
                </c:pt>
                <c:pt idx="167">
                  <c:v>4.523342727272733E-3</c:v>
                </c:pt>
                <c:pt idx="168">
                  <c:v>4.5329336363636417E-3</c:v>
                </c:pt>
                <c:pt idx="169">
                  <c:v>4.561706363636368E-3</c:v>
                </c:pt>
                <c:pt idx="170">
                  <c:v>4.6064500000000024E-3</c:v>
                </c:pt>
                <c:pt idx="171">
                  <c:v>4.6334345454545484E-3</c:v>
                </c:pt>
                <c:pt idx="172">
                  <c:v>4.6891109090909091E-3</c:v>
                </c:pt>
                <c:pt idx="173">
                  <c:v>4.6922400000000046E-3</c:v>
                </c:pt>
                <c:pt idx="174">
                  <c:v>4.7508427272727341E-3</c:v>
                </c:pt>
                <c:pt idx="175">
                  <c:v>4.8201736363636428E-3</c:v>
                </c:pt>
                <c:pt idx="176">
                  <c:v>4.82505E-3</c:v>
                </c:pt>
                <c:pt idx="177">
                  <c:v>4.8493527272727372E-3</c:v>
                </c:pt>
                <c:pt idx="178">
                  <c:v>4.8809700000000036E-3</c:v>
                </c:pt>
                <c:pt idx="179">
                  <c:v>4.9329890909090993E-3</c:v>
                </c:pt>
                <c:pt idx="180">
                  <c:v>4.9906972727272779E-3</c:v>
                </c:pt>
                <c:pt idx="181">
                  <c:v>4.9712718181818315E-3</c:v>
                </c:pt>
                <c:pt idx="182">
                  <c:v>5.0178445454545483E-3</c:v>
                </c:pt>
                <c:pt idx="183">
                  <c:v>5.0654736363636424E-3</c:v>
                </c:pt>
                <c:pt idx="184">
                  <c:v>5.125986363636364E-3</c:v>
                </c:pt>
                <c:pt idx="185">
                  <c:v>5.1421609090909091E-3</c:v>
                </c:pt>
                <c:pt idx="186">
                  <c:v>5.1924318181818165E-3</c:v>
                </c:pt>
                <c:pt idx="187">
                  <c:v>5.2722881818181942E-3</c:v>
                </c:pt>
                <c:pt idx="188">
                  <c:v>5.283301818181825E-3</c:v>
                </c:pt>
                <c:pt idx="189">
                  <c:v>5.3749036363636418E-3</c:v>
                </c:pt>
                <c:pt idx="190">
                  <c:v>5.4247272727272729E-3</c:v>
                </c:pt>
                <c:pt idx="191">
                  <c:v>5.4883690909091048E-3</c:v>
                </c:pt>
                <c:pt idx="192">
                  <c:v>5.5933818181818241E-3</c:v>
                </c:pt>
                <c:pt idx="193">
                  <c:v>5.7676436363636461E-3</c:v>
                </c:pt>
                <c:pt idx="194">
                  <c:v>5.9132145454545522E-3</c:v>
                </c:pt>
                <c:pt idx="195">
                  <c:v>6.0233881818181926E-3</c:v>
                </c:pt>
                <c:pt idx="196">
                  <c:v>6.0416763636363738E-3</c:v>
                </c:pt>
                <c:pt idx="197">
                  <c:v>6.1733072727272733E-3</c:v>
                </c:pt>
                <c:pt idx="198">
                  <c:v>6.2048027272727339E-3</c:v>
                </c:pt>
                <c:pt idx="199">
                  <c:v>6.3002654545454596E-3</c:v>
                </c:pt>
                <c:pt idx="200">
                  <c:v>6.3738227272727372E-3</c:v>
                </c:pt>
                <c:pt idx="201">
                  <c:v>6.4149909090909091E-3</c:v>
                </c:pt>
                <c:pt idx="202">
                  <c:v>6.5320736363636469E-3</c:v>
                </c:pt>
                <c:pt idx="203">
                  <c:v>6.5545063636363639E-3</c:v>
                </c:pt>
                <c:pt idx="204">
                  <c:v>6.6644363636363625E-3</c:v>
                </c:pt>
                <c:pt idx="205">
                  <c:v>6.8147618181818225E-3</c:v>
                </c:pt>
                <c:pt idx="206">
                  <c:v>6.9218063636363736E-3</c:v>
                </c:pt>
                <c:pt idx="207">
                  <c:v>7.1098045454545521E-3</c:v>
                </c:pt>
                <c:pt idx="208">
                  <c:v>7.2956490909091079E-3</c:v>
                </c:pt>
                <c:pt idx="209">
                  <c:v>7.4515836363636461E-3</c:v>
                </c:pt>
                <c:pt idx="210">
                  <c:v>7.5612690909091064E-3</c:v>
                </c:pt>
                <c:pt idx="211">
                  <c:v>7.7085063636363723E-3</c:v>
                </c:pt>
                <c:pt idx="212">
                  <c:v>7.8783800000000095E-3</c:v>
                </c:pt>
                <c:pt idx="213">
                  <c:v>8.0446363636363771E-3</c:v>
                </c:pt>
                <c:pt idx="214">
                  <c:v>8.1869963636363712E-3</c:v>
                </c:pt>
                <c:pt idx="215">
                  <c:v>8.3222445454545577E-3</c:v>
                </c:pt>
                <c:pt idx="216">
                  <c:v>8.4427000000000113E-3</c:v>
                </c:pt>
                <c:pt idx="217">
                  <c:v>8.6311863636363648E-3</c:v>
                </c:pt>
                <c:pt idx="218">
                  <c:v>8.8156081818181846E-3</c:v>
                </c:pt>
                <c:pt idx="219">
                  <c:v>8.9563836363636597E-3</c:v>
                </c:pt>
                <c:pt idx="220">
                  <c:v>9.0370936363636523E-3</c:v>
                </c:pt>
                <c:pt idx="221">
                  <c:v>9.0657854545454775E-3</c:v>
                </c:pt>
                <c:pt idx="222">
                  <c:v>9.2129818181818316E-3</c:v>
                </c:pt>
                <c:pt idx="223">
                  <c:v>9.399927272727291E-3</c:v>
                </c:pt>
                <c:pt idx="224">
                  <c:v>9.5658181818181823E-3</c:v>
                </c:pt>
                <c:pt idx="225">
                  <c:v>9.7198818181818292E-3</c:v>
                </c:pt>
                <c:pt idx="226">
                  <c:v>9.8676818181818397E-3</c:v>
                </c:pt>
                <c:pt idx="227">
                  <c:v>9.9667636363636597E-3</c:v>
                </c:pt>
                <c:pt idx="228">
                  <c:v>1.0104163636363654E-2</c:v>
                </c:pt>
                <c:pt idx="229">
                  <c:v>1.0157481818181827E-2</c:v>
                </c:pt>
                <c:pt idx="230">
                  <c:v>1.0315372727272726E-2</c:v>
                </c:pt>
                <c:pt idx="231">
                  <c:v>1.0486336363636363E-2</c:v>
                </c:pt>
                <c:pt idx="232">
                  <c:v>1.0583263636363641E-2</c:v>
                </c:pt>
                <c:pt idx="233">
                  <c:v>1.0748954545454549E-2</c:v>
                </c:pt>
                <c:pt idx="234">
                  <c:v>1.0951381818181831E-2</c:v>
                </c:pt>
                <c:pt idx="235">
                  <c:v>1.1046072727272739E-2</c:v>
                </c:pt>
                <c:pt idx="236">
                  <c:v>1.1192618181818183E-2</c:v>
                </c:pt>
                <c:pt idx="237">
                  <c:v>1.1259627272727281E-2</c:v>
                </c:pt>
                <c:pt idx="238">
                  <c:v>1.1395409090909111E-2</c:v>
                </c:pt>
                <c:pt idx="239">
                  <c:v>1.1523136363636383E-2</c:v>
                </c:pt>
                <c:pt idx="240">
                  <c:v>1.1632663636363649E-2</c:v>
                </c:pt>
                <c:pt idx="241">
                  <c:v>1.1796845454545466E-2</c:v>
                </c:pt>
                <c:pt idx="242">
                  <c:v>1.197894545454546E-2</c:v>
                </c:pt>
                <c:pt idx="243">
                  <c:v>1.2144800000000013E-2</c:v>
                </c:pt>
                <c:pt idx="244">
                  <c:v>1.2206818181818194E-2</c:v>
                </c:pt>
                <c:pt idx="245">
                  <c:v>1.2265418181818193E-2</c:v>
                </c:pt>
                <c:pt idx="246">
                  <c:v>1.2368354545454549E-2</c:v>
                </c:pt>
                <c:pt idx="247">
                  <c:v>1.255798181818182E-2</c:v>
                </c:pt>
                <c:pt idx="248">
                  <c:v>1.2752154545454555E-2</c:v>
                </c:pt>
                <c:pt idx="249">
                  <c:v>1.2896181818181829E-2</c:v>
                </c:pt>
                <c:pt idx="250">
                  <c:v>1.3030981818181821E-2</c:v>
                </c:pt>
                <c:pt idx="251">
                  <c:v>1.314290909090911E-2</c:v>
                </c:pt>
                <c:pt idx="252">
                  <c:v>1.3288272727272739E-2</c:v>
                </c:pt>
                <c:pt idx="253">
                  <c:v>1.3480618181818196E-2</c:v>
                </c:pt>
                <c:pt idx="254">
                  <c:v>1.3670163636363664E-2</c:v>
                </c:pt>
                <c:pt idx="255">
                  <c:v>1.3830363636363656E-2</c:v>
                </c:pt>
                <c:pt idx="256">
                  <c:v>1.3967600000000012E-2</c:v>
                </c:pt>
                <c:pt idx="257">
                  <c:v>1.3998572727272743E-2</c:v>
                </c:pt>
                <c:pt idx="258">
                  <c:v>1.4096800000000001E-2</c:v>
                </c:pt>
                <c:pt idx="259">
                  <c:v>1.4233309090909101E-2</c:v>
                </c:pt>
                <c:pt idx="260">
                  <c:v>1.4365054545454555E-2</c:v>
                </c:pt>
                <c:pt idx="261">
                  <c:v>1.4494172727272729E-2</c:v>
                </c:pt>
                <c:pt idx="262">
                  <c:v>1.4655099999999999E-2</c:v>
                </c:pt>
                <c:pt idx="263">
                  <c:v>1.4807627272727287E-2</c:v>
                </c:pt>
                <c:pt idx="264">
                  <c:v>1.4980100000000019E-2</c:v>
                </c:pt>
                <c:pt idx="265">
                  <c:v>1.5154681818181828E-2</c:v>
                </c:pt>
                <c:pt idx="266">
                  <c:v>1.5299363636363649E-2</c:v>
                </c:pt>
                <c:pt idx="267">
                  <c:v>1.5446109090909115E-2</c:v>
                </c:pt>
                <c:pt idx="268">
                  <c:v>1.5594281818181829E-2</c:v>
                </c:pt>
                <c:pt idx="269">
                  <c:v>1.5595663636363648E-2</c:v>
                </c:pt>
                <c:pt idx="270">
                  <c:v>1.5752163636363656E-2</c:v>
                </c:pt>
                <c:pt idx="271">
                  <c:v>1.5906027272727292E-2</c:v>
                </c:pt>
                <c:pt idx="272">
                  <c:v>1.6039245454545454E-2</c:v>
                </c:pt>
                <c:pt idx="273">
                  <c:v>1.6188918181818199E-2</c:v>
                </c:pt>
                <c:pt idx="274">
                  <c:v>1.6350790909090907E-2</c:v>
                </c:pt>
                <c:pt idx="275">
                  <c:v>1.6496200000000003E-2</c:v>
                </c:pt>
                <c:pt idx="276">
                  <c:v>1.6643554545454575E-2</c:v>
                </c:pt>
                <c:pt idx="277">
                  <c:v>1.6799081818181839E-2</c:v>
                </c:pt>
                <c:pt idx="278">
                  <c:v>1.6929290909090913E-2</c:v>
                </c:pt>
                <c:pt idx="279">
                  <c:v>1.70329181818182E-2</c:v>
                </c:pt>
                <c:pt idx="280">
                  <c:v>1.7082254545454565E-2</c:v>
                </c:pt>
                <c:pt idx="281">
                  <c:v>1.7269481818181848E-2</c:v>
                </c:pt>
                <c:pt idx="282">
                  <c:v>1.7474718181818203E-2</c:v>
                </c:pt>
                <c:pt idx="283">
                  <c:v>1.7633372727272743E-2</c:v>
                </c:pt>
                <c:pt idx="284">
                  <c:v>1.7717372727272748E-2</c:v>
                </c:pt>
                <c:pt idx="285">
                  <c:v>1.7872700000000026E-2</c:v>
                </c:pt>
                <c:pt idx="286">
                  <c:v>1.7939309090909124E-2</c:v>
                </c:pt>
                <c:pt idx="287">
                  <c:v>1.8069309090909112E-2</c:v>
                </c:pt>
                <c:pt idx="288">
                  <c:v>1.8224190909090911E-2</c:v>
                </c:pt>
                <c:pt idx="289">
                  <c:v>1.8216345454545455E-2</c:v>
                </c:pt>
                <c:pt idx="290">
                  <c:v>1.8316236363636367E-2</c:v>
                </c:pt>
                <c:pt idx="291">
                  <c:v>1.8457500000000016E-2</c:v>
                </c:pt>
                <c:pt idx="292">
                  <c:v>1.8480218181818206E-2</c:v>
                </c:pt>
                <c:pt idx="293">
                  <c:v>1.8661427272727307E-2</c:v>
                </c:pt>
                <c:pt idx="294">
                  <c:v>1.8800863636363671E-2</c:v>
                </c:pt>
                <c:pt idx="295">
                  <c:v>1.8811027272727304E-2</c:v>
                </c:pt>
                <c:pt idx="296">
                  <c:v>1.8906609090909122E-2</c:v>
                </c:pt>
                <c:pt idx="297">
                  <c:v>1.9019663636363641E-2</c:v>
                </c:pt>
                <c:pt idx="298">
                  <c:v>1.9109963636363643E-2</c:v>
                </c:pt>
                <c:pt idx="299">
                  <c:v>1.9272081818181821E-2</c:v>
                </c:pt>
                <c:pt idx="300">
                  <c:v>1.9397818181818183E-2</c:v>
                </c:pt>
                <c:pt idx="301">
                  <c:v>1.9421181818181844E-2</c:v>
                </c:pt>
                <c:pt idx="302">
                  <c:v>1.9505027272727293E-2</c:v>
                </c:pt>
                <c:pt idx="303">
                  <c:v>1.9659172727272727E-2</c:v>
                </c:pt>
                <c:pt idx="304">
                  <c:v>1.986594545454546E-2</c:v>
                </c:pt>
                <c:pt idx="305">
                  <c:v>2.0045527272727293E-2</c:v>
                </c:pt>
                <c:pt idx="306">
                  <c:v>2.0186227272727286E-2</c:v>
                </c:pt>
                <c:pt idx="307">
                  <c:v>2.028758181818182E-2</c:v>
                </c:pt>
                <c:pt idx="308">
                  <c:v>2.041120909090912E-2</c:v>
                </c:pt>
                <c:pt idx="309">
                  <c:v>2.0591318181818224E-2</c:v>
                </c:pt>
                <c:pt idx="310">
                  <c:v>2.0664227272727292E-2</c:v>
                </c:pt>
                <c:pt idx="311">
                  <c:v>2.0772854545454567E-2</c:v>
                </c:pt>
                <c:pt idx="312">
                  <c:v>2.0953945454545493E-2</c:v>
                </c:pt>
                <c:pt idx="313">
                  <c:v>2.1117600000000011E-2</c:v>
                </c:pt>
                <c:pt idx="314">
                  <c:v>2.1227654545454552E-2</c:v>
                </c:pt>
                <c:pt idx="315">
                  <c:v>2.1351845454545496E-2</c:v>
                </c:pt>
                <c:pt idx="316">
                  <c:v>2.1496772727272778E-2</c:v>
                </c:pt>
                <c:pt idx="317">
                  <c:v>2.163823636363639E-2</c:v>
                </c:pt>
                <c:pt idx="318">
                  <c:v>2.1801690909090943E-2</c:v>
                </c:pt>
                <c:pt idx="319">
                  <c:v>2.1818472727272775E-2</c:v>
                </c:pt>
                <c:pt idx="320">
                  <c:v>2.1945554545454552E-2</c:v>
                </c:pt>
                <c:pt idx="321">
                  <c:v>2.2009600000000039E-2</c:v>
                </c:pt>
                <c:pt idx="322">
                  <c:v>2.2130136363636383E-2</c:v>
                </c:pt>
                <c:pt idx="323">
                  <c:v>2.2280663636363666E-2</c:v>
                </c:pt>
                <c:pt idx="324">
                  <c:v>2.2407827272727335E-2</c:v>
                </c:pt>
                <c:pt idx="325">
                  <c:v>2.2402463636363664E-2</c:v>
                </c:pt>
                <c:pt idx="326">
                  <c:v>2.2545918181818229E-2</c:v>
                </c:pt>
                <c:pt idx="327">
                  <c:v>2.2659509090909115E-2</c:v>
                </c:pt>
                <c:pt idx="328">
                  <c:v>2.2683200000000049E-2</c:v>
                </c:pt>
                <c:pt idx="329">
                  <c:v>2.2814381818181819E-2</c:v>
                </c:pt>
                <c:pt idx="330">
                  <c:v>2.2859781818181837E-2</c:v>
                </c:pt>
                <c:pt idx="331">
                  <c:v>2.3088699999999997E-2</c:v>
                </c:pt>
                <c:pt idx="332">
                  <c:v>2.3255727272727292E-2</c:v>
                </c:pt>
                <c:pt idx="333">
                  <c:v>2.3329081818181784E-2</c:v>
                </c:pt>
                <c:pt idx="334">
                  <c:v>2.3430272727272793E-2</c:v>
                </c:pt>
                <c:pt idx="335">
                  <c:v>2.3630181818181818E-2</c:v>
                </c:pt>
                <c:pt idx="336">
                  <c:v>2.3646400000000001E-2</c:v>
                </c:pt>
                <c:pt idx="337">
                  <c:v>2.3835690909090945E-2</c:v>
                </c:pt>
                <c:pt idx="338">
                  <c:v>2.3920627272727275E-2</c:v>
                </c:pt>
                <c:pt idx="339">
                  <c:v>2.3936763636363642E-2</c:v>
                </c:pt>
                <c:pt idx="340">
                  <c:v>2.4056290909090911E-2</c:v>
                </c:pt>
                <c:pt idx="341">
                  <c:v>2.4219700000000021E-2</c:v>
                </c:pt>
                <c:pt idx="342">
                  <c:v>2.4306745454545479E-2</c:v>
                </c:pt>
                <c:pt idx="343">
                  <c:v>2.4423590909090912E-2</c:v>
                </c:pt>
                <c:pt idx="344">
                  <c:v>2.4596427272727272E-2</c:v>
                </c:pt>
                <c:pt idx="345">
                  <c:v>2.4716390909090911E-2</c:v>
                </c:pt>
                <c:pt idx="346">
                  <c:v>2.4728745454545478E-2</c:v>
                </c:pt>
                <c:pt idx="347">
                  <c:v>2.485042727272729E-2</c:v>
                </c:pt>
                <c:pt idx="348">
                  <c:v>2.4966409090909077E-2</c:v>
                </c:pt>
                <c:pt idx="349">
                  <c:v>2.5107836363636372E-2</c:v>
                </c:pt>
                <c:pt idx="350">
                  <c:v>2.5145990909090938E-2</c:v>
                </c:pt>
                <c:pt idx="351">
                  <c:v>2.5327772727272775E-2</c:v>
                </c:pt>
                <c:pt idx="352">
                  <c:v>2.5487490909090933E-2</c:v>
                </c:pt>
                <c:pt idx="353">
                  <c:v>2.5653709090909135E-2</c:v>
                </c:pt>
                <c:pt idx="354">
                  <c:v>2.5761236363636381E-2</c:v>
                </c:pt>
                <c:pt idx="355">
                  <c:v>2.5871854545454598E-2</c:v>
                </c:pt>
                <c:pt idx="356">
                  <c:v>2.6003163636363683E-2</c:v>
                </c:pt>
                <c:pt idx="357">
                  <c:v>2.6075172727272809E-2</c:v>
                </c:pt>
                <c:pt idx="358">
                  <c:v>2.6202545454545496E-2</c:v>
                </c:pt>
                <c:pt idx="359">
                  <c:v>2.6424272727272793E-2</c:v>
                </c:pt>
                <c:pt idx="360">
                  <c:v>2.6548745454545483E-2</c:v>
                </c:pt>
                <c:pt idx="361">
                  <c:v>2.6661281818181819E-2</c:v>
                </c:pt>
                <c:pt idx="362">
                  <c:v>2.6808354545454587E-2</c:v>
                </c:pt>
                <c:pt idx="363">
                  <c:v>2.6932345454545509E-2</c:v>
                </c:pt>
                <c:pt idx="364">
                  <c:v>2.7067309090909132E-2</c:v>
                </c:pt>
                <c:pt idx="365">
                  <c:v>2.7239581818181844E-2</c:v>
                </c:pt>
                <c:pt idx="366">
                  <c:v>2.7411890909090953E-2</c:v>
                </c:pt>
                <c:pt idx="367">
                  <c:v>2.760070000000004E-2</c:v>
                </c:pt>
                <c:pt idx="368">
                  <c:v>2.7662190909090945E-2</c:v>
                </c:pt>
                <c:pt idx="369">
                  <c:v>2.7768954545454552E-2</c:v>
                </c:pt>
                <c:pt idx="370">
                  <c:v>2.7949272727272809E-2</c:v>
                </c:pt>
                <c:pt idx="371">
                  <c:v>2.8082000000000006E-2</c:v>
                </c:pt>
                <c:pt idx="372">
                  <c:v>2.8193272727272782E-2</c:v>
                </c:pt>
                <c:pt idx="373">
                  <c:v>2.8337700000000021E-2</c:v>
                </c:pt>
                <c:pt idx="374">
                  <c:v>2.8437718181818242E-2</c:v>
                </c:pt>
                <c:pt idx="375">
                  <c:v>2.8563572727272769E-2</c:v>
                </c:pt>
                <c:pt idx="376">
                  <c:v>2.8736290909090911E-2</c:v>
                </c:pt>
                <c:pt idx="377">
                  <c:v>2.8935145454545508E-2</c:v>
                </c:pt>
                <c:pt idx="378">
                  <c:v>2.9004800000000022E-2</c:v>
                </c:pt>
                <c:pt idx="379">
                  <c:v>2.9151872727272782E-2</c:v>
                </c:pt>
                <c:pt idx="380">
                  <c:v>2.9301018181818222E-2</c:v>
                </c:pt>
                <c:pt idx="381">
                  <c:v>2.9389209090909092E-2</c:v>
                </c:pt>
                <c:pt idx="382">
                  <c:v>2.9411563636363672E-2</c:v>
                </c:pt>
                <c:pt idx="383">
                  <c:v>2.9491136363636389E-2</c:v>
                </c:pt>
                <c:pt idx="384">
                  <c:v>2.9626136363636372E-2</c:v>
                </c:pt>
                <c:pt idx="385">
                  <c:v>2.9665600000000021E-2</c:v>
                </c:pt>
                <c:pt idx="386">
                  <c:v>2.9903181818181822E-2</c:v>
                </c:pt>
                <c:pt idx="387">
                  <c:v>3.0024363636363672E-2</c:v>
                </c:pt>
                <c:pt idx="388">
                  <c:v>3.0070527272727306E-2</c:v>
                </c:pt>
                <c:pt idx="389">
                  <c:v>3.011340909090909E-2</c:v>
                </c:pt>
                <c:pt idx="390">
                  <c:v>3.0232318181818242E-2</c:v>
                </c:pt>
                <c:pt idx="391">
                  <c:v>3.0276081818181831E-2</c:v>
                </c:pt>
                <c:pt idx="392">
                  <c:v>3.0487209090909136E-2</c:v>
                </c:pt>
                <c:pt idx="393">
                  <c:v>3.0647818181818245E-2</c:v>
                </c:pt>
                <c:pt idx="394">
                  <c:v>3.07564E-2</c:v>
                </c:pt>
                <c:pt idx="395">
                  <c:v>3.0866536363636371E-2</c:v>
                </c:pt>
                <c:pt idx="396">
                  <c:v>3.1017672727272797E-2</c:v>
                </c:pt>
                <c:pt idx="397">
                  <c:v>3.1230954545454589E-2</c:v>
                </c:pt>
                <c:pt idx="398">
                  <c:v>3.1417890909090945E-2</c:v>
                </c:pt>
                <c:pt idx="399">
                  <c:v>3.1536236363636401E-2</c:v>
                </c:pt>
                <c:pt idx="400">
                  <c:v>3.1659781818181819E-2</c:v>
                </c:pt>
                <c:pt idx="401">
                  <c:v>3.1793972727272801E-2</c:v>
                </c:pt>
                <c:pt idx="402">
                  <c:v>3.1917109090909092E-2</c:v>
                </c:pt>
                <c:pt idx="403">
                  <c:v>3.1986236363636358E-2</c:v>
                </c:pt>
                <c:pt idx="404">
                  <c:v>3.2105636363636392E-2</c:v>
                </c:pt>
                <c:pt idx="405">
                  <c:v>3.2289409090909126E-2</c:v>
                </c:pt>
                <c:pt idx="406">
                  <c:v>3.2479727272727348E-2</c:v>
                </c:pt>
                <c:pt idx="407">
                  <c:v>3.2624118181818242E-2</c:v>
                </c:pt>
                <c:pt idx="408">
                  <c:v>3.2750018181818219E-2</c:v>
                </c:pt>
                <c:pt idx="409">
                  <c:v>3.2860763636363678E-2</c:v>
                </c:pt>
                <c:pt idx="410">
                  <c:v>3.2996209090909091E-2</c:v>
                </c:pt>
                <c:pt idx="411">
                  <c:v>3.3131663636363676E-2</c:v>
                </c:pt>
                <c:pt idx="412">
                  <c:v>3.316783636363637E-2</c:v>
                </c:pt>
                <c:pt idx="413">
                  <c:v>3.3312472727272752E-2</c:v>
                </c:pt>
                <c:pt idx="414">
                  <c:v>3.3506363636363674E-2</c:v>
                </c:pt>
                <c:pt idx="415">
                  <c:v>3.3512781818181799E-2</c:v>
                </c:pt>
                <c:pt idx="416">
                  <c:v>3.3713699999999999E-2</c:v>
                </c:pt>
                <c:pt idx="417">
                  <c:v>3.3855090909090946E-2</c:v>
                </c:pt>
                <c:pt idx="418">
                  <c:v>3.3975627272727307E-2</c:v>
                </c:pt>
                <c:pt idx="419">
                  <c:v>3.4091000000000038E-2</c:v>
                </c:pt>
                <c:pt idx="420">
                  <c:v>3.4228154545454546E-2</c:v>
                </c:pt>
                <c:pt idx="421">
                  <c:v>3.4341500000000011E-2</c:v>
                </c:pt>
                <c:pt idx="422">
                  <c:v>3.447874545454551E-2</c:v>
                </c:pt>
                <c:pt idx="423">
                  <c:v>3.46133363636364E-2</c:v>
                </c:pt>
                <c:pt idx="424">
                  <c:v>3.4662918181818214E-2</c:v>
                </c:pt>
                <c:pt idx="425">
                  <c:v>3.485238181818183E-2</c:v>
                </c:pt>
                <c:pt idx="426">
                  <c:v>3.5026599999999998E-2</c:v>
                </c:pt>
                <c:pt idx="427">
                  <c:v>3.5195781818181816E-2</c:v>
                </c:pt>
                <c:pt idx="428">
                  <c:v>3.5339609090909128E-2</c:v>
                </c:pt>
                <c:pt idx="429">
                  <c:v>3.5523545454545495E-2</c:v>
                </c:pt>
                <c:pt idx="430">
                  <c:v>3.5633963636363702E-2</c:v>
                </c:pt>
                <c:pt idx="431">
                  <c:v>3.5757018181818222E-2</c:v>
                </c:pt>
                <c:pt idx="432">
                  <c:v>3.5883245454545527E-2</c:v>
                </c:pt>
                <c:pt idx="433">
                  <c:v>3.5971027272727336E-2</c:v>
                </c:pt>
                <c:pt idx="434">
                  <c:v>3.6023527272727313E-2</c:v>
                </c:pt>
                <c:pt idx="435">
                  <c:v>3.6146790909090912E-2</c:v>
                </c:pt>
                <c:pt idx="436">
                  <c:v>3.627451818181824E-2</c:v>
                </c:pt>
                <c:pt idx="437">
                  <c:v>3.6374654545454556E-2</c:v>
                </c:pt>
                <c:pt idx="438">
                  <c:v>3.6500236363636397E-2</c:v>
                </c:pt>
                <c:pt idx="439">
                  <c:v>3.6695590909090949E-2</c:v>
                </c:pt>
                <c:pt idx="440">
                  <c:v>3.6906136363636391E-2</c:v>
                </c:pt>
                <c:pt idx="441">
                  <c:v>3.7012945454545518E-2</c:v>
                </c:pt>
                <c:pt idx="442">
                  <c:v>3.7102109090909129E-2</c:v>
                </c:pt>
                <c:pt idx="443">
                  <c:v>3.7188990909090947E-2</c:v>
                </c:pt>
                <c:pt idx="444">
                  <c:v>3.7305181818181841E-2</c:v>
                </c:pt>
                <c:pt idx="445">
                  <c:v>3.7424372727272802E-2</c:v>
                </c:pt>
                <c:pt idx="446">
                  <c:v>3.7646227272727345E-2</c:v>
                </c:pt>
                <c:pt idx="447">
                  <c:v>3.771921818181824E-2</c:v>
                </c:pt>
                <c:pt idx="448">
                  <c:v>3.7807936363636413E-2</c:v>
                </c:pt>
                <c:pt idx="449">
                  <c:v>3.8006981818181816E-2</c:v>
                </c:pt>
                <c:pt idx="450">
                  <c:v>3.8043845454545512E-2</c:v>
                </c:pt>
                <c:pt idx="451">
                  <c:v>3.8254845454545501E-2</c:v>
                </c:pt>
                <c:pt idx="452">
                  <c:v>3.822911818181822E-2</c:v>
                </c:pt>
                <c:pt idx="453">
                  <c:v>3.829260000000001E-2</c:v>
                </c:pt>
                <c:pt idx="454">
                  <c:v>3.8430936363636398E-2</c:v>
                </c:pt>
                <c:pt idx="455">
                  <c:v>3.8459627272727309E-2</c:v>
                </c:pt>
                <c:pt idx="456">
                  <c:v>3.8685945454545519E-2</c:v>
                </c:pt>
                <c:pt idx="457">
                  <c:v>3.8814618181818215E-2</c:v>
                </c:pt>
                <c:pt idx="458">
                  <c:v>3.8892518181818221E-2</c:v>
                </c:pt>
                <c:pt idx="459">
                  <c:v>3.9051827272727317E-2</c:v>
                </c:pt>
                <c:pt idx="460">
                  <c:v>3.9170490909090916E-2</c:v>
                </c:pt>
                <c:pt idx="461">
                  <c:v>3.9264045454545489E-2</c:v>
                </c:pt>
                <c:pt idx="462">
                  <c:v>3.9443427272727309E-2</c:v>
                </c:pt>
                <c:pt idx="463">
                  <c:v>3.955953636363637E-2</c:v>
                </c:pt>
                <c:pt idx="464">
                  <c:v>3.9666909090909128E-2</c:v>
                </c:pt>
                <c:pt idx="465">
                  <c:v>3.977667272727279E-2</c:v>
                </c:pt>
                <c:pt idx="466">
                  <c:v>3.9967845454545493E-2</c:v>
                </c:pt>
                <c:pt idx="467">
                  <c:v>4.0164581818181909E-2</c:v>
                </c:pt>
                <c:pt idx="468">
                  <c:v>4.0363790909090987E-2</c:v>
                </c:pt>
                <c:pt idx="469">
                  <c:v>4.0500545454545463E-2</c:v>
                </c:pt>
                <c:pt idx="470">
                  <c:v>4.0629618181818185E-2</c:v>
                </c:pt>
                <c:pt idx="471">
                  <c:v>4.0743363636363689E-2</c:v>
                </c:pt>
                <c:pt idx="472">
                  <c:v>4.0852609090909132E-2</c:v>
                </c:pt>
                <c:pt idx="473">
                  <c:v>4.0955954545454545E-2</c:v>
                </c:pt>
                <c:pt idx="474">
                  <c:v>4.0983590909090963E-2</c:v>
                </c:pt>
                <c:pt idx="475">
                  <c:v>4.1165972727272716E-2</c:v>
                </c:pt>
                <c:pt idx="476">
                  <c:v>4.1220436363636384E-2</c:v>
                </c:pt>
                <c:pt idx="477">
                  <c:v>4.142367272727273E-2</c:v>
                </c:pt>
                <c:pt idx="478">
                  <c:v>4.1502963636363681E-2</c:v>
                </c:pt>
                <c:pt idx="479">
                  <c:v>4.1524909090909085E-2</c:v>
                </c:pt>
                <c:pt idx="480">
                  <c:v>4.1622563636363637E-2</c:v>
                </c:pt>
                <c:pt idx="481">
                  <c:v>4.1707500000000022E-2</c:v>
                </c:pt>
                <c:pt idx="482">
                  <c:v>4.1786218181818241E-2</c:v>
                </c:pt>
                <c:pt idx="483">
                  <c:v>4.2008800000000013E-2</c:v>
                </c:pt>
                <c:pt idx="484">
                  <c:v>4.2170790909090934E-2</c:v>
                </c:pt>
                <c:pt idx="485">
                  <c:v>4.2270154545454498E-2</c:v>
                </c:pt>
                <c:pt idx="486">
                  <c:v>4.2383536363636447E-2</c:v>
                </c:pt>
                <c:pt idx="487">
                  <c:v>4.2541500000000003E-2</c:v>
                </c:pt>
                <c:pt idx="488">
                  <c:v>4.2529190909090922E-2</c:v>
                </c:pt>
                <c:pt idx="489">
                  <c:v>4.2734663636363732E-2</c:v>
                </c:pt>
                <c:pt idx="490">
                  <c:v>4.2935954545454541E-2</c:v>
                </c:pt>
                <c:pt idx="491">
                  <c:v>4.3045272727272696E-2</c:v>
                </c:pt>
                <c:pt idx="492">
                  <c:v>4.3161827272727292E-2</c:v>
                </c:pt>
                <c:pt idx="493">
                  <c:v>4.3269400000000013E-2</c:v>
                </c:pt>
                <c:pt idx="494">
                  <c:v>4.3437681818181938E-2</c:v>
                </c:pt>
                <c:pt idx="495">
                  <c:v>4.3471254545454502E-2</c:v>
                </c:pt>
                <c:pt idx="496">
                  <c:v>4.3693754545454551E-2</c:v>
                </c:pt>
                <c:pt idx="497">
                  <c:v>4.3823681818181928E-2</c:v>
                </c:pt>
                <c:pt idx="498">
                  <c:v>4.3953400000000024E-2</c:v>
                </c:pt>
                <c:pt idx="499">
                  <c:v>4.4062236363636507E-2</c:v>
                </c:pt>
                <c:pt idx="500">
                  <c:v>4.4177854545454552E-2</c:v>
                </c:pt>
                <c:pt idx="501">
                  <c:v>4.4386045454545539E-2</c:v>
                </c:pt>
                <c:pt idx="502">
                  <c:v>4.4526781818181933E-2</c:v>
                </c:pt>
                <c:pt idx="503">
                  <c:v>4.4604572727272716E-2</c:v>
                </c:pt>
                <c:pt idx="504">
                  <c:v>4.4733400000000104E-2</c:v>
                </c:pt>
                <c:pt idx="505">
                  <c:v>4.4832436363636499E-2</c:v>
                </c:pt>
                <c:pt idx="506">
                  <c:v>4.4952972727272771E-2</c:v>
                </c:pt>
                <c:pt idx="507">
                  <c:v>4.5093181818181928E-2</c:v>
                </c:pt>
                <c:pt idx="508">
                  <c:v>4.5319618181818268E-2</c:v>
                </c:pt>
                <c:pt idx="509">
                  <c:v>4.5512581818181956E-2</c:v>
                </c:pt>
                <c:pt idx="510">
                  <c:v>4.5638436363636431E-2</c:v>
                </c:pt>
                <c:pt idx="511">
                  <c:v>4.5709881818181905E-2</c:v>
                </c:pt>
                <c:pt idx="512">
                  <c:v>4.5831072727272729E-2</c:v>
                </c:pt>
                <c:pt idx="513">
                  <c:v>4.593843636363644E-2</c:v>
                </c:pt>
                <c:pt idx="514">
                  <c:v>4.6048900000000004E-2</c:v>
                </c:pt>
                <c:pt idx="515">
                  <c:v>4.6259372727272659E-2</c:v>
                </c:pt>
                <c:pt idx="516">
                  <c:v>4.6406163636363677E-2</c:v>
                </c:pt>
                <c:pt idx="517">
                  <c:v>4.6499709090909093E-2</c:v>
                </c:pt>
                <c:pt idx="518">
                  <c:v>4.6597372727272726E-2</c:v>
                </c:pt>
                <c:pt idx="519">
                  <c:v>4.6788454545454543E-2</c:v>
                </c:pt>
                <c:pt idx="520">
                  <c:v>4.688005454545454E-2</c:v>
                </c:pt>
                <c:pt idx="521">
                  <c:v>4.7016081818181982E-2</c:v>
                </c:pt>
                <c:pt idx="522">
                  <c:v>4.7183309090909092E-2</c:v>
                </c:pt>
                <c:pt idx="523">
                  <c:v>4.7223627272727338E-2</c:v>
                </c:pt>
                <c:pt idx="524">
                  <c:v>4.7243618181818194E-2</c:v>
                </c:pt>
                <c:pt idx="525">
                  <c:v>4.7355090909090965E-2</c:v>
                </c:pt>
                <c:pt idx="526">
                  <c:v>4.7438400000000075E-2</c:v>
                </c:pt>
                <c:pt idx="527">
                  <c:v>4.7580809090909087E-2</c:v>
                </c:pt>
                <c:pt idx="528">
                  <c:v>4.779501818181825E-2</c:v>
                </c:pt>
                <c:pt idx="529">
                  <c:v>4.7871581818181907E-2</c:v>
                </c:pt>
                <c:pt idx="530">
                  <c:v>4.7995245454545511E-2</c:v>
                </c:pt>
                <c:pt idx="531">
                  <c:v>4.8140245454545462E-2</c:v>
                </c:pt>
                <c:pt idx="532">
                  <c:v>4.8225590909090912E-2</c:v>
                </c:pt>
                <c:pt idx="533">
                  <c:v>4.8353163636363689E-2</c:v>
                </c:pt>
                <c:pt idx="534">
                  <c:v>4.8539045454545453E-2</c:v>
                </c:pt>
                <c:pt idx="535">
                  <c:v>4.8648081818181865E-2</c:v>
                </c:pt>
                <c:pt idx="536">
                  <c:v>4.8756345454545498E-2</c:v>
                </c:pt>
                <c:pt idx="537">
                  <c:v>4.8870500000000004E-2</c:v>
                </c:pt>
                <c:pt idx="538">
                  <c:v>4.9035900000000056E-2</c:v>
                </c:pt>
                <c:pt idx="539">
                  <c:v>4.9243290909090964E-2</c:v>
                </c:pt>
                <c:pt idx="540">
                  <c:v>4.9260881818181917E-2</c:v>
                </c:pt>
                <c:pt idx="541">
                  <c:v>4.9466881818181964E-2</c:v>
                </c:pt>
                <c:pt idx="542">
                  <c:v>4.9593681818181967E-2</c:v>
                </c:pt>
                <c:pt idx="543">
                  <c:v>4.967073636363642E-2</c:v>
                </c:pt>
                <c:pt idx="544">
                  <c:v>4.9785300000000067E-2</c:v>
                </c:pt>
                <c:pt idx="545">
                  <c:v>4.9954600000000078E-2</c:v>
                </c:pt>
                <c:pt idx="546">
                  <c:v>5.0181045454545464E-2</c:v>
                </c:pt>
                <c:pt idx="547">
                  <c:v>5.036717272727273E-2</c:v>
                </c:pt>
                <c:pt idx="548">
                  <c:v>5.0444145454545453E-2</c:v>
                </c:pt>
                <c:pt idx="549">
                  <c:v>5.0576509090909091E-2</c:v>
                </c:pt>
                <c:pt idx="550">
                  <c:v>5.0693790909090992E-2</c:v>
                </c:pt>
                <c:pt idx="551">
                  <c:v>5.0804336363636432E-2</c:v>
                </c:pt>
                <c:pt idx="552">
                  <c:v>5.0909099999999999E-2</c:v>
                </c:pt>
                <c:pt idx="553">
                  <c:v>5.1125463636363638E-2</c:v>
                </c:pt>
                <c:pt idx="554">
                  <c:v>5.1250754545454545E-2</c:v>
                </c:pt>
                <c:pt idx="555">
                  <c:v>5.1332927272727369E-2</c:v>
                </c:pt>
                <c:pt idx="556">
                  <c:v>5.1468218181818182E-2</c:v>
                </c:pt>
                <c:pt idx="557">
                  <c:v>5.1606881818181898E-2</c:v>
                </c:pt>
                <c:pt idx="558">
                  <c:v>5.1820481818181927E-2</c:v>
                </c:pt>
                <c:pt idx="559">
                  <c:v>5.1865472727272717E-2</c:v>
                </c:pt>
                <c:pt idx="560">
                  <c:v>5.2034690909091012E-2</c:v>
                </c:pt>
                <c:pt idx="561">
                  <c:v>5.2097281818181983E-2</c:v>
                </c:pt>
                <c:pt idx="562">
                  <c:v>5.2135563636363631E-2</c:v>
                </c:pt>
                <c:pt idx="563">
                  <c:v>5.2238218181818181E-2</c:v>
                </c:pt>
                <c:pt idx="564">
                  <c:v>5.2382118181818246E-2</c:v>
                </c:pt>
                <c:pt idx="565">
                  <c:v>5.2384963636363711E-2</c:v>
                </c:pt>
                <c:pt idx="566">
                  <c:v>5.2584218181818194E-2</c:v>
                </c:pt>
                <c:pt idx="567">
                  <c:v>5.2801036363636429E-2</c:v>
                </c:pt>
                <c:pt idx="568">
                  <c:v>5.2907627272727374E-2</c:v>
                </c:pt>
                <c:pt idx="569">
                  <c:v>5.3024554545454516E-2</c:v>
                </c:pt>
                <c:pt idx="570">
                  <c:v>5.3132772727272723E-2</c:v>
                </c:pt>
                <c:pt idx="571">
                  <c:v>5.3274036363636403E-2</c:v>
                </c:pt>
                <c:pt idx="572">
                  <c:v>5.340327272727273E-2</c:v>
                </c:pt>
                <c:pt idx="573">
                  <c:v>5.3479718181818181E-2</c:v>
                </c:pt>
                <c:pt idx="574">
                  <c:v>5.3683200000000014E-2</c:v>
                </c:pt>
                <c:pt idx="575">
                  <c:v>5.3828363636363639E-2</c:v>
                </c:pt>
                <c:pt idx="576">
                  <c:v>5.3936709090909113E-2</c:v>
                </c:pt>
                <c:pt idx="577">
                  <c:v>5.4064472727272772E-2</c:v>
                </c:pt>
                <c:pt idx="578">
                  <c:v>5.4175345454545464E-2</c:v>
                </c:pt>
                <c:pt idx="579">
                  <c:v>5.431599090909104E-2</c:v>
                </c:pt>
                <c:pt idx="580">
                  <c:v>5.4525454545454544E-2</c:v>
                </c:pt>
                <c:pt idx="581">
                  <c:v>5.4729381818181919E-2</c:v>
                </c:pt>
                <c:pt idx="582">
                  <c:v>5.4931518181818184E-2</c:v>
                </c:pt>
                <c:pt idx="583">
                  <c:v>5.5050227272727341E-2</c:v>
                </c:pt>
                <c:pt idx="584">
                  <c:v>5.514488181818189E-2</c:v>
                </c:pt>
                <c:pt idx="585">
                  <c:v>5.5247290909090946E-2</c:v>
                </c:pt>
                <c:pt idx="586">
                  <c:v>5.5370100000000012E-2</c:v>
                </c:pt>
                <c:pt idx="587">
                  <c:v>5.5423018181818183E-2</c:v>
                </c:pt>
                <c:pt idx="588">
                  <c:v>5.5592363636363724E-2</c:v>
                </c:pt>
                <c:pt idx="589">
                  <c:v>5.5780354545454554E-2</c:v>
                </c:pt>
                <c:pt idx="590">
                  <c:v>5.5967300000000046E-2</c:v>
                </c:pt>
                <c:pt idx="591">
                  <c:v>5.6130390909090923E-2</c:v>
                </c:pt>
                <c:pt idx="592">
                  <c:v>5.6221136363636369E-2</c:v>
                </c:pt>
                <c:pt idx="593">
                  <c:v>5.6342727272727343E-2</c:v>
                </c:pt>
                <c:pt idx="594">
                  <c:v>5.6468590909090968E-2</c:v>
                </c:pt>
                <c:pt idx="595">
                  <c:v>5.658241818181823E-2</c:v>
                </c:pt>
                <c:pt idx="596">
                  <c:v>5.673396363636371E-2</c:v>
                </c:pt>
                <c:pt idx="597">
                  <c:v>5.6765500000000024E-2</c:v>
                </c:pt>
                <c:pt idx="598">
                  <c:v>5.6962400000000066E-2</c:v>
                </c:pt>
                <c:pt idx="599">
                  <c:v>5.7142918181818193E-2</c:v>
                </c:pt>
                <c:pt idx="600">
                  <c:v>5.7336890909091012E-2</c:v>
                </c:pt>
                <c:pt idx="601">
                  <c:v>5.7499409090909136E-2</c:v>
                </c:pt>
                <c:pt idx="602">
                  <c:v>5.7617181818181928E-2</c:v>
                </c:pt>
                <c:pt idx="603">
                  <c:v>5.7733454545454609E-2</c:v>
                </c:pt>
                <c:pt idx="604">
                  <c:v>5.7834645454545544E-2</c:v>
                </c:pt>
                <c:pt idx="605">
                  <c:v>5.7964290909090999E-2</c:v>
                </c:pt>
                <c:pt idx="606">
                  <c:v>5.8100227272727338E-2</c:v>
                </c:pt>
                <c:pt idx="607">
                  <c:v>5.8200036363636416E-2</c:v>
                </c:pt>
                <c:pt idx="608">
                  <c:v>5.8304963636363706E-2</c:v>
                </c:pt>
                <c:pt idx="609">
                  <c:v>5.8502763636363711E-2</c:v>
                </c:pt>
                <c:pt idx="610">
                  <c:v>5.8711245454545528E-2</c:v>
                </c:pt>
                <c:pt idx="611">
                  <c:v>5.8817836363636446E-2</c:v>
                </c:pt>
                <c:pt idx="612">
                  <c:v>5.8896318181818251E-2</c:v>
                </c:pt>
                <c:pt idx="613">
                  <c:v>5.9032090909091041E-2</c:v>
                </c:pt>
                <c:pt idx="614">
                  <c:v>5.9105363636363678E-2</c:v>
                </c:pt>
                <c:pt idx="615">
                  <c:v>5.9278890909090914E-2</c:v>
                </c:pt>
                <c:pt idx="616">
                  <c:v>5.9419345454545518E-2</c:v>
                </c:pt>
                <c:pt idx="617">
                  <c:v>5.9438645454545545E-2</c:v>
                </c:pt>
                <c:pt idx="618">
                  <c:v>5.9479209090909091E-2</c:v>
                </c:pt>
                <c:pt idx="619">
                  <c:v>5.9603036363636452E-2</c:v>
                </c:pt>
                <c:pt idx="620">
                  <c:v>5.972406363636372E-2</c:v>
                </c:pt>
                <c:pt idx="621">
                  <c:v>5.9905027272727361E-2</c:v>
                </c:pt>
                <c:pt idx="622">
                  <c:v>5.9955709090909103E-2</c:v>
                </c:pt>
                <c:pt idx="623">
                  <c:v>5.9964400000000098E-2</c:v>
                </c:pt>
                <c:pt idx="624">
                  <c:v>6.0085709090909094E-2</c:v>
                </c:pt>
                <c:pt idx="625">
                  <c:v>6.0105100000000002E-2</c:v>
                </c:pt>
                <c:pt idx="626">
                  <c:v>6.0342636363636473E-2</c:v>
                </c:pt>
                <c:pt idx="627">
                  <c:v>6.0504054545454551E-2</c:v>
                </c:pt>
                <c:pt idx="628">
                  <c:v>6.0600163636363683E-2</c:v>
                </c:pt>
                <c:pt idx="629">
                  <c:v>6.0700100000000048E-2</c:v>
                </c:pt>
                <c:pt idx="630">
                  <c:v>6.088704545454552E-2</c:v>
                </c:pt>
                <c:pt idx="631">
                  <c:v>6.0935118181818182E-2</c:v>
                </c:pt>
                <c:pt idx="632">
                  <c:v>6.1095645454545509E-2</c:v>
                </c:pt>
                <c:pt idx="633">
                  <c:v>6.1248363636363642E-2</c:v>
                </c:pt>
                <c:pt idx="634">
                  <c:v>6.1297500000000033E-2</c:v>
                </c:pt>
                <c:pt idx="635">
                  <c:v>6.1347572727272717E-2</c:v>
                </c:pt>
                <c:pt idx="636">
                  <c:v>6.1447381818181893E-2</c:v>
                </c:pt>
                <c:pt idx="637">
                  <c:v>6.1521509090909067E-2</c:v>
                </c:pt>
                <c:pt idx="638">
                  <c:v>6.1665045454545472E-2</c:v>
                </c:pt>
                <c:pt idx="639">
                  <c:v>6.1883236363636462E-2</c:v>
                </c:pt>
                <c:pt idx="640">
                  <c:v>6.1989145454545459E-2</c:v>
                </c:pt>
                <c:pt idx="641">
                  <c:v>6.2063227272727395E-2</c:v>
                </c:pt>
                <c:pt idx="642">
                  <c:v>6.2218227272727362E-2</c:v>
                </c:pt>
                <c:pt idx="643">
                  <c:v>6.2407809090909094E-2</c:v>
                </c:pt>
                <c:pt idx="644">
                  <c:v>6.2464054545454596E-2</c:v>
                </c:pt>
                <c:pt idx="645">
                  <c:v>6.2634218181818191E-2</c:v>
                </c:pt>
                <c:pt idx="646">
                  <c:v>6.2704481818181987E-2</c:v>
                </c:pt>
                <c:pt idx="647">
                  <c:v>6.273853636363648E-2</c:v>
                </c:pt>
                <c:pt idx="648">
                  <c:v>6.2835627272727373E-2</c:v>
                </c:pt>
                <c:pt idx="649">
                  <c:v>6.2949618181818184E-2</c:v>
                </c:pt>
                <c:pt idx="650">
                  <c:v>6.3039027272727324E-2</c:v>
                </c:pt>
                <c:pt idx="651">
                  <c:v>6.3176836363636413E-2</c:v>
                </c:pt>
                <c:pt idx="652">
                  <c:v>6.3383409090909157E-2</c:v>
                </c:pt>
                <c:pt idx="653">
                  <c:v>6.3551854545454547E-2</c:v>
                </c:pt>
                <c:pt idx="654">
                  <c:v>6.3638418181818174E-2</c:v>
                </c:pt>
                <c:pt idx="655">
                  <c:v>6.3706327272727375E-2</c:v>
                </c:pt>
                <c:pt idx="656">
                  <c:v>6.3882136363636446E-2</c:v>
                </c:pt>
                <c:pt idx="657">
                  <c:v>6.4102681818181947E-2</c:v>
                </c:pt>
                <c:pt idx="658">
                  <c:v>6.4125000000000029E-2</c:v>
                </c:pt>
                <c:pt idx="659">
                  <c:v>6.4315636363636505E-2</c:v>
                </c:pt>
                <c:pt idx="660">
                  <c:v>6.4371636363636478E-2</c:v>
                </c:pt>
                <c:pt idx="661">
                  <c:v>6.4399190909091006E-2</c:v>
                </c:pt>
                <c:pt idx="662">
                  <c:v>6.4492663636363787E-2</c:v>
                </c:pt>
                <c:pt idx="663">
                  <c:v>6.4666681818181998E-2</c:v>
                </c:pt>
                <c:pt idx="664">
                  <c:v>6.4664400000000066E-2</c:v>
                </c:pt>
                <c:pt idx="665">
                  <c:v>6.4886054545454611E-2</c:v>
                </c:pt>
                <c:pt idx="666">
                  <c:v>6.504434545454546E-2</c:v>
                </c:pt>
                <c:pt idx="667">
                  <c:v>6.5129318181818177E-2</c:v>
                </c:pt>
                <c:pt idx="668">
                  <c:v>6.523957272727271E-2</c:v>
                </c:pt>
                <c:pt idx="669">
                  <c:v>6.5419809090909095E-2</c:v>
                </c:pt>
                <c:pt idx="670">
                  <c:v>6.5646945454545483E-2</c:v>
                </c:pt>
                <c:pt idx="671">
                  <c:v>6.5837463636363738E-2</c:v>
                </c:pt>
                <c:pt idx="672">
                  <c:v>6.5935327272727343E-2</c:v>
                </c:pt>
                <c:pt idx="673">
                  <c:v>6.6014736363636445E-2</c:v>
                </c:pt>
                <c:pt idx="674">
                  <c:v>6.6147545454545459E-2</c:v>
                </c:pt>
                <c:pt idx="675">
                  <c:v>6.62787727272727E-2</c:v>
                </c:pt>
                <c:pt idx="676">
                  <c:v>6.6356918181818256E-2</c:v>
                </c:pt>
                <c:pt idx="677">
                  <c:v>6.6579090909090907E-2</c:v>
                </c:pt>
                <c:pt idx="678">
                  <c:v>6.6706463636363733E-2</c:v>
                </c:pt>
                <c:pt idx="679">
                  <c:v>6.679541818181825E-2</c:v>
                </c:pt>
                <c:pt idx="680">
                  <c:v>6.680887272727272E-2</c:v>
                </c:pt>
                <c:pt idx="681">
                  <c:v>6.690510909090909E-2</c:v>
                </c:pt>
                <c:pt idx="682">
                  <c:v>6.6975090909090929E-2</c:v>
                </c:pt>
                <c:pt idx="683">
                  <c:v>6.7119727272727372E-2</c:v>
                </c:pt>
                <c:pt idx="684">
                  <c:v>6.7321663636363716E-2</c:v>
                </c:pt>
                <c:pt idx="685">
                  <c:v>6.7487754545454581E-2</c:v>
                </c:pt>
                <c:pt idx="686">
                  <c:v>6.7594063636363722E-2</c:v>
                </c:pt>
                <c:pt idx="687">
                  <c:v>6.7697454545454616E-2</c:v>
                </c:pt>
                <c:pt idx="688">
                  <c:v>6.7845545454545464E-2</c:v>
                </c:pt>
                <c:pt idx="689">
                  <c:v>6.7960518181818252E-2</c:v>
                </c:pt>
                <c:pt idx="690">
                  <c:v>6.8128963636363712E-2</c:v>
                </c:pt>
                <c:pt idx="691">
                  <c:v>6.8256327272727332E-2</c:v>
                </c:pt>
                <c:pt idx="692">
                  <c:v>6.8324363636363683E-2</c:v>
                </c:pt>
                <c:pt idx="693">
                  <c:v>6.8499354545454541E-2</c:v>
                </c:pt>
                <c:pt idx="694">
                  <c:v>6.869304545454552E-2</c:v>
                </c:pt>
                <c:pt idx="695">
                  <c:v>6.8862063636363727E-2</c:v>
                </c:pt>
                <c:pt idx="696">
                  <c:v>6.8995727272727347E-2</c:v>
                </c:pt>
                <c:pt idx="697">
                  <c:v>6.91344727272728E-2</c:v>
                </c:pt>
                <c:pt idx="698">
                  <c:v>6.923354545454552E-2</c:v>
                </c:pt>
                <c:pt idx="699">
                  <c:v>6.936798181818199E-2</c:v>
                </c:pt>
                <c:pt idx="700">
                  <c:v>6.94919363636365E-2</c:v>
                </c:pt>
                <c:pt idx="701">
                  <c:v>6.9629700000000003E-2</c:v>
                </c:pt>
                <c:pt idx="702">
                  <c:v>6.9775636363636498E-2</c:v>
                </c:pt>
                <c:pt idx="703">
                  <c:v>6.9943036363636468E-2</c:v>
                </c:pt>
                <c:pt idx="704">
                  <c:v>7.0040409090909084E-2</c:v>
                </c:pt>
                <c:pt idx="705">
                  <c:v>7.0156109090909094E-2</c:v>
                </c:pt>
                <c:pt idx="706">
                  <c:v>7.0350281818181953E-2</c:v>
                </c:pt>
                <c:pt idx="707">
                  <c:v>7.0530718181818192E-2</c:v>
                </c:pt>
                <c:pt idx="708">
                  <c:v>7.0693400000000087E-2</c:v>
                </c:pt>
                <c:pt idx="709">
                  <c:v>7.080044545454553E-2</c:v>
                </c:pt>
                <c:pt idx="710">
                  <c:v>7.0925981818181924E-2</c:v>
                </c:pt>
                <c:pt idx="711">
                  <c:v>7.1040745454545473E-2</c:v>
                </c:pt>
                <c:pt idx="712">
                  <c:v>7.1178227272727324E-2</c:v>
                </c:pt>
                <c:pt idx="713">
                  <c:v>7.1296818181818183E-2</c:v>
                </c:pt>
                <c:pt idx="714">
                  <c:v>7.1435799999999994E-2</c:v>
                </c:pt>
                <c:pt idx="715">
                  <c:v>7.1635299999999999E-2</c:v>
                </c:pt>
                <c:pt idx="716">
                  <c:v>7.1842972727272719E-2</c:v>
                </c:pt>
                <c:pt idx="717">
                  <c:v>7.2027436363636482E-2</c:v>
                </c:pt>
                <c:pt idx="718">
                  <c:v>7.2203200000000065E-2</c:v>
                </c:pt>
                <c:pt idx="719">
                  <c:v>7.2334909090909158E-2</c:v>
                </c:pt>
                <c:pt idx="720">
                  <c:v>7.2429318181818178E-2</c:v>
                </c:pt>
                <c:pt idx="721">
                  <c:v>7.255582727272733E-2</c:v>
                </c:pt>
                <c:pt idx="722">
                  <c:v>7.2676972727272734E-2</c:v>
                </c:pt>
                <c:pt idx="723">
                  <c:v>7.2795318181818253E-2</c:v>
                </c:pt>
                <c:pt idx="724">
                  <c:v>7.2845463636363697E-2</c:v>
                </c:pt>
                <c:pt idx="725">
                  <c:v>7.2986936363636498E-2</c:v>
                </c:pt>
                <c:pt idx="726">
                  <c:v>7.3204518181818182E-2</c:v>
                </c:pt>
                <c:pt idx="727">
                  <c:v>7.3378209090909099E-2</c:v>
                </c:pt>
                <c:pt idx="728">
                  <c:v>7.3557190909090978E-2</c:v>
                </c:pt>
                <c:pt idx="729">
                  <c:v>7.3723563636363704E-2</c:v>
                </c:pt>
                <c:pt idx="730">
                  <c:v>7.3853936363636477E-2</c:v>
                </c:pt>
                <c:pt idx="731">
                  <c:v>7.3952118181818183E-2</c:v>
                </c:pt>
                <c:pt idx="732">
                  <c:v>7.4075709090909089E-2</c:v>
                </c:pt>
                <c:pt idx="733">
                  <c:v>7.4197827272727404E-2</c:v>
                </c:pt>
                <c:pt idx="734">
                  <c:v>7.4313972727272831E-2</c:v>
                </c:pt>
                <c:pt idx="735">
                  <c:v>7.4458163636363706E-2</c:v>
                </c:pt>
                <c:pt idx="736">
                  <c:v>7.4549809090909094E-2</c:v>
                </c:pt>
                <c:pt idx="737">
                  <c:v>7.4633163636363714E-2</c:v>
                </c:pt>
                <c:pt idx="738">
                  <c:v>7.4893863636363731E-2</c:v>
                </c:pt>
                <c:pt idx="739">
                  <c:v>7.5101327272727322E-2</c:v>
                </c:pt>
                <c:pt idx="740">
                  <c:v>7.5172645454545522E-2</c:v>
                </c:pt>
                <c:pt idx="741">
                  <c:v>7.5175654545454551E-2</c:v>
                </c:pt>
                <c:pt idx="742">
                  <c:v>7.5255190909090913E-2</c:v>
                </c:pt>
                <c:pt idx="743">
                  <c:v>7.5355445454545519E-2</c:v>
                </c:pt>
                <c:pt idx="744">
                  <c:v>7.5390190909091007E-2</c:v>
                </c:pt>
                <c:pt idx="745">
                  <c:v>7.5634154545454538E-2</c:v>
                </c:pt>
                <c:pt idx="746">
                  <c:v>7.5642445454545529E-2</c:v>
                </c:pt>
                <c:pt idx="747">
                  <c:v>7.5817400000000132E-2</c:v>
                </c:pt>
                <c:pt idx="748">
                  <c:v>7.5825072727272722E-2</c:v>
                </c:pt>
                <c:pt idx="749">
                  <c:v>7.5915254545454544E-2</c:v>
                </c:pt>
                <c:pt idx="750">
                  <c:v>7.6004381818181907E-2</c:v>
                </c:pt>
                <c:pt idx="751">
                  <c:v>7.6143363636363634E-2</c:v>
                </c:pt>
                <c:pt idx="752">
                  <c:v>7.6239763636363631E-2</c:v>
                </c:pt>
                <c:pt idx="753">
                  <c:v>7.6385090909090972E-2</c:v>
                </c:pt>
                <c:pt idx="754">
                  <c:v>7.6584100000000002E-2</c:v>
                </c:pt>
                <c:pt idx="755">
                  <c:v>7.6647863636363639E-2</c:v>
                </c:pt>
                <c:pt idx="756">
                  <c:v>7.6671309090909079E-2</c:v>
                </c:pt>
                <c:pt idx="757">
                  <c:v>7.6758400000000088E-2</c:v>
                </c:pt>
                <c:pt idx="758">
                  <c:v>7.6910600000000065E-2</c:v>
                </c:pt>
                <c:pt idx="759">
                  <c:v>7.6930836363636429E-2</c:v>
                </c:pt>
                <c:pt idx="760">
                  <c:v>7.717251818181825E-2</c:v>
                </c:pt>
                <c:pt idx="761">
                  <c:v>7.7334954545454623E-2</c:v>
                </c:pt>
                <c:pt idx="762">
                  <c:v>7.7420954545454584E-2</c:v>
                </c:pt>
                <c:pt idx="763">
                  <c:v>7.7500363636363714E-2</c:v>
                </c:pt>
                <c:pt idx="764">
                  <c:v>7.7702700000000124E-2</c:v>
                </c:pt>
                <c:pt idx="765">
                  <c:v>7.7928290909090994E-2</c:v>
                </c:pt>
                <c:pt idx="766">
                  <c:v>7.8075654545454537E-2</c:v>
                </c:pt>
                <c:pt idx="767">
                  <c:v>7.8181318181818185E-2</c:v>
                </c:pt>
                <c:pt idx="768">
                  <c:v>7.8294127272727332E-2</c:v>
                </c:pt>
                <c:pt idx="769">
                  <c:v>7.844770909090909E-2</c:v>
                </c:pt>
                <c:pt idx="770">
                  <c:v>7.8588481818181954E-2</c:v>
                </c:pt>
                <c:pt idx="771">
                  <c:v>7.8642781818181934E-2</c:v>
                </c:pt>
                <c:pt idx="772">
                  <c:v>7.8842645454545529E-2</c:v>
                </c:pt>
                <c:pt idx="773">
                  <c:v>7.9024581818181949E-2</c:v>
                </c:pt>
                <c:pt idx="774">
                  <c:v>7.9116509090909157E-2</c:v>
                </c:pt>
                <c:pt idx="775">
                  <c:v>7.9126754545454592E-2</c:v>
                </c:pt>
                <c:pt idx="776">
                  <c:v>7.9204090909091002E-2</c:v>
                </c:pt>
                <c:pt idx="777">
                  <c:v>7.9307563636363751E-2</c:v>
                </c:pt>
                <c:pt idx="778">
                  <c:v>7.9416354545454648E-2</c:v>
                </c:pt>
                <c:pt idx="779">
                  <c:v>7.9512463636363773E-2</c:v>
                </c:pt>
                <c:pt idx="780">
                  <c:v>7.9733336363636498E-2</c:v>
                </c:pt>
                <c:pt idx="781">
                  <c:v>7.9917318181818298E-2</c:v>
                </c:pt>
                <c:pt idx="782">
                  <c:v>8.0043945454545448E-2</c:v>
                </c:pt>
                <c:pt idx="783">
                  <c:v>8.0135181818181814E-2</c:v>
                </c:pt>
                <c:pt idx="784">
                  <c:v>8.0250109090909211E-2</c:v>
                </c:pt>
                <c:pt idx="785">
                  <c:v>8.03685363636365E-2</c:v>
                </c:pt>
                <c:pt idx="786">
                  <c:v>8.0546781818181812E-2</c:v>
                </c:pt>
                <c:pt idx="787">
                  <c:v>8.0763636363636523E-2</c:v>
                </c:pt>
                <c:pt idx="788">
                  <c:v>8.0783745454545461E-2</c:v>
                </c:pt>
                <c:pt idx="789">
                  <c:v>8.0986581818181719E-2</c:v>
                </c:pt>
                <c:pt idx="790">
                  <c:v>8.1116745454545447E-2</c:v>
                </c:pt>
                <c:pt idx="791">
                  <c:v>8.1158809090909237E-2</c:v>
                </c:pt>
                <c:pt idx="792">
                  <c:v>8.1233709090909087E-2</c:v>
                </c:pt>
                <c:pt idx="793">
                  <c:v>8.1336654545454565E-2</c:v>
                </c:pt>
                <c:pt idx="794">
                  <c:v>8.1421672727272854E-2</c:v>
                </c:pt>
                <c:pt idx="795">
                  <c:v>8.1559072727272933E-2</c:v>
                </c:pt>
                <c:pt idx="796">
                  <c:v>8.161527272727287E-2</c:v>
                </c:pt>
                <c:pt idx="797">
                  <c:v>8.1838918181818265E-2</c:v>
                </c:pt>
                <c:pt idx="798">
                  <c:v>8.2051827272727265E-2</c:v>
                </c:pt>
                <c:pt idx="799">
                  <c:v>8.2155454545454698E-2</c:v>
                </c:pt>
                <c:pt idx="800">
                  <c:v>8.2239254545454513E-2</c:v>
                </c:pt>
                <c:pt idx="801">
                  <c:v>8.2341100000000014E-2</c:v>
                </c:pt>
                <c:pt idx="802">
                  <c:v>8.2561690909091046E-2</c:v>
                </c:pt>
                <c:pt idx="803">
                  <c:v>8.2786672727272831E-2</c:v>
                </c:pt>
                <c:pt idx="804">
                  <c:v>8.2929072727272859E-2</c:v>
                </c:pt>
                <c:pt idx="805">
                  <c:v>8.3014654545454661E-2</c:v>
                </c:pt>
                <c:pt idx="806">
                  <c:v>8.3119100000000043E-2</c:v>
                </c:pt>
                <c:pt idx="807">
                  <c:v>8.3253572727272893E-2</c:v>
                </c:pt>
                <c:pt idx="808">
                  <c:v>8.3419836363636521E-2</c:v>
                </c:pt>
                <c:pt idx="809">
                  <c:v>8.3476036363636527E-2</c:v>
                </c:pt>
                <c:pt idx="810">
                  <c:v>8.3703172727272915E-2</c:v>
                </c:pt>
                <c:pt idx="811">
                  <c:v>8.3838909090909242E-2</c:v>
                </c:pt>
                <c:pt idx="812">
                  <c:v>8.388828181818167E-2</c:v>
                </c:pt>
                <c:pt idx="813">
                  <c:v>8.3918400000000101E-2</c:v>
                </c:pt>
                <c:pt idx="814">
                  <c:v>8.4022636363636521E-2</c:v>
                </c:pt>
                <c:pt idx="815">
                  <c:v>8.4163045454545504E-2</c:v>
                </c:pt>
                <c:pt idx="816">
                  <c:v>8.4209172727272852E-2</c:v>
                </c:pt>
                <c:pt idx="817">
                  <c:v>8.4394127272727298E-2</c:v>
                </c:pt>
                <c:pt idx="818">
                  <c:v>8.4607318181818394E-2</c:v>
                </c:pt>
                <c:pt idx="819">
                  <c:v>8.4757036363636573E-2</c:v>
                </c:pt>
                <c:pt idx="820">
                  <c:v>8.4848145454545526E-2</c:v>
                </c:pt>
                <c:pt idx="821">
                  <c:v>8.4934390909091134E-2</c:v>
                </c:pt>
                <c:pt idx="822">
                  <c:v>8.5088654545454542E-2</c:v>
                </c:pt>
                <c:pt idx="823">
                  <c:v>8.5317736363636362E-2</c:v>
                </c:pt>
                <c:pt idx="824">
                  <c:v>8.5524636363636594E-2</c:v>
                </c:pt>
                <c:pt idx="825">
                  <c:v>8.5649354545454567E-2</c:v>
                </c:pt>
                <c:pt idx="826">
                  <c:v>8.5729827272727377E-2</c:v>
                </c:pt>
                <c:pt idx="827">
                  <c:v>8.5840890909091069E-2</c:v>
                </c:pt>
                <c:pt idx="828">
                  <c:v>8.6007554545454598E-2</c:v>
                </c:pt>
                <c:pt idx="829">
                  <c:v>8.6090300000000092E-2</c:v>
                </c:pt>
                <c:pt idx="830">
                  <c:v>8.6260500000000045E-2</c:v>
                </c:pt>
                <c:pt idx="831">
                  <c:v>8.6447718181818192E-2</c:v>
                </c:pt>
                <c:pt idx="832">
                  <c:v>8.6546963636363758E-2</c:v>
                </c:pt>
                <c:pt idx="833">
                  <c:v>8.654322727272723E-2</c:v>
                </c:pt>
                <c:pt idx="834">
                  <c:v>8.6643563636363663E-2</c:v>
                </c:pt>
                <c:pt idx="835">
                  <c:v>8.6740772727272805E-2</c:v>
                </c:pt>
                <c:pt idx="836">
                  <c:v>8.6908163636363667E-2</c:v>
                </c:pt>
                <c:pt idx="837">
                  <c:v>8.6914018181818264E-2</c:v>
                </c:pt>
                <c:pt idx="838">
                  <c:v>8.7129736363636454E-2</c:v>
                </c:pt>
                <c:pt idx="839">
                  <c:v>8.7331427272727233E-2</c:v>
                </c:pt>
                <c:pt idx="840">
                  <c:v>8.7500654545454568E-2</c:v>
                </c:pt>
                <c:pt idx="841">
                  <c:v>8.7596645454545527E-2</c:v>
                </c:pt>
                <c:pt idx="842">
                  <c:v>8.7695881818181817E-2</c:v>
                </c:pt>
                <c:pt idx="843">
                  <c:v>8.7791790909091019E-2</c:v>
                </c:pt>
                <c:pt idx="844">
                  <c:v>8.7995072727272916E-2</c:v>
                </c:pt>
                <c:pt idx="845">
                  <c:v>8.8252154545454639E-2</c:v>
                </c:pt>
                <c:pt idx="846">
                  <c:v>8.8366518181818274E-2</c:v>
                </c:pt>
                <c:pt idx="847">
                  <c:v>8.8477418181818285E-2</c:v>
                </c:pt>
                <c:pt idx="848">
                  <c:v>8.8590363636363911E-2</c:v>
                </c:pt>
                <c:pt idx="849">
                  <c:v>8.8723490909091124E-2</c:v>
                </c:pt>
                <c:pt idx="850">
                  <c:v>8.8831472727272959E-2</c:v>
                </c:pt>
                <c:pt idx="851">
                  <c:v>8.8954409090909306E-2</c:v>
                </c:pt>
                <c:pt idx="852">
                  <c:v>8.9173781818181669E-2</c:v>
                </c:pt>
                <c:pt idx="853">
                  <c:v>8.9253845454545566E-2</c:v>
                </c:pt>
                <c:pt idx="854">
                  <c:v>8.9273754545454553E-2</c:v>
                </c:pt>
                <c:pt idx="855">
                  <c:v>8.9331418181818265E-2</c:v>
                </c:pt>
                <c:pt idx="856">
                  <c:v>8.9504427272727421E-2</c:v>
                </c:pt>
                <c:pt idx="857">
                  <c:v>8.9526245454545614E-2</c:v>
                </c:pt>
                <c:pt idx="858">
                  <c:v>8.9718509090909213E-2</c:v>
                </c:pt>
                <c:pt idx="859">
                  <c:v>8.9897245454545527E-2</c:v>
                </c:pt>
                <c:pt idx="860">
                  <c:v>8.9953372727272995E-2</c:v>
                </c:pt>
                <c:pt idx="861">
                  <c:v>8.9988763636363642E-2</c:v>
                </c:pt>
                <c:pt idx="862">
                  <c:v>9.0085163636363708E-2</c:v>
                </c:pt>
                <c:pt idx="863">
                  <c:v>9.0182090909091031E-2</c:v>
                </c:pt>
                <c:pt idx="864">
                  <c:v>9.0281372727272852E-2</c:v>
                </c:pt>
                <c:pt idx="865">
                  <c:v>9.0506590909091092E-2</c:v>
                </c:pt>
                <c:pt idx="866">
                  <c:v>9.0667036363636572E-2</c:v>
                </c:pt>
                <c:pt idx="867">
                  <c:v>9.074856363636373E-2</c:v>
                </c:pt>
                <c:pt idx="868">
                  <c:v>9.082045454545469E-2</c:v>
                </c:pt>
                <c:pt idx="869">
                  <c:v>9.1055272727272957E-2</c:v>
                </c:pt>
                <c:pt idx="870">
                  <c:v>9.129063636363649E-2</c:v>
                </c:pt>
                <c:pt idx="871">
                  <c:v>9.1396363636363734E-2</c:v>
                </c:pt>
                <c:pt idx="872">
                  <c:v>9.1469181818181672E-2</c:v>
                </c:pt>
                <c:pt idx="873">
                  <c:v>9.1596727272727274E-2</c:v>
                </c:pt>
                <c:pt idx="874">
                  <c:v>9.1740818181818284E-2</c:v>
                </c:pt>
                <c:pt idx="875">
                  <c:v>9.1845000000000065E-2</c:v>
                </c:pt>
                <c:pt idx="876">
                  <c:v>9.2034000000000116E-2</c:v>
                </c:pt>
                <c:pt idx="877">
                  <c:v>9.2117181818181668E-2</c:v>
                </c:pt>
                <c:pt idx="878">
                  <c:v>9.2132000000000006E-2</c:v>
                </c:pt>
                <c:pt idx="879">
                  <c:v>9.222509090909109E-2</c:v>
                </c:pt>
                <c:pt idx="880">
                  <c:v>9.2351545454545464E-2</c:v>
                </c:pt>
                <c:pt idx="881">
                  <c:v>9.2484272727272748E-2</c:v>
                </c:pt>
                <c:pt idx="882">
                  <c:v>9.2550090909091123E-2</c:v>
                </c:pt>
                <c:pt idx="883">
                  <c:v>9.2741000000000004E-2</c:v>
                </c:pt>
                <c:pt idx="884">
                  <c:v>9.2943181818181689E-2</c:v>
                </c:pt>
                <c:pt idx="885">
                  <c:v>9.3067363636363823E-2</c:v>
                </c:pt>
                <c:pt idx="886">
                  <c:v>9.3182181818181789E-2</c:v>
                </c:pt>
                <c:pt idx="887">
                  <c:v>9.3310181818181709E-2</c:v>
                </c:pt>
                <c:pt idx="888">
                  <c:v>9.3418909090909177E-2</c:v>
                </c:pt>
                <c:pt idx="889">
                  <c:v>9.3583181818181732E-2</c:v>
                </c:pt>
                <c:pt idx="890">
                  <c:v>9.3790363636363866E-2</c:v>
                </c:pt>
                <c:pt idx="891">
                  <c:v>9.3996545454545596E-2</c:v>
                </c:pt>
                <c:pt idx="892">
                  <c:v>9.4152818181818351E-2</c:v>
                </c:pt>
                <c:pt idx="893">
                  <c:v>9.4302636363636477E-2</c:v>
                </c:pt>
                <c:pt idx="894">
                  <c:v>9.440100000000004E-2</c:v>
                </c:pt>
                <c:pt idx="895">
                  <c:v>9.4530909090909263E-2</c:v>
                </c:pt>
                <c:pt idx="896">
                  <c:v>9.4629000000000157E-2</c:v>
                </c:pt>
                <c:pt idx="897">
                  <c:v>9.4763363636363784E-2</c:v>
                </c:pt>
                <c:pt idx="898">
                  <c:v>9.4918545454545505E-2</c:v>
                </c:pt>
                <c:pt idx="899">
                  <c:v>9.5114454545454641E-2</c:v>
                </c:pt>
                <c:pt idx="900">
                  <c:v>9.5152181818181816E-2</c:v>
                </c:pt>
                <c:pt idx="901">
                  <c:v>9.5339000000000021E-2</c:v>
                </c:pt>
                <c:pt idx="902">
                  <c:v>9.5542636363636524E-2</c:v>
                </c:pt>
                <c:pt idx="903">
                  <c:v>9.5656000000000171E-2</c:v>
                </c:pt>
                <c:pt idx="904">
                  <c:v>9.5760272727272916E-2</c:v>
                </c:pt>
                <c:pt idx="905">
                  <c:v>9.5872818181818267E-2</c:v>
                </c:pt>
                <c:pt idx="906">
                  <c:v>9.6002545454545465E-2</c:v>
                </c:pt>
                <c:pt idx="907">
                  <c:v>9.6132272727272844E-2</c:v>
                </c:pt>
                <c:pt idx="908">
                  <c:v>9.6304454545454568E-2</c:v>
                </c:pt>
                <c:pt idx="909">
                  <c:v>9.6501909090909235E-2</c:v>
                </c:pt>
                <c:pt idx="910">
                  <c:v>9.6706000000000097E-2</c:v>
                </c:pt>
                <c:pt idx="911">
                  <c:v>9.6899272727272875E-2</c:v>
                </c:pt>
                <c:pt idx="912">
                  <c:v>9.7011545454545448E-2</c:v>
                </c:pt>
                <c:pt idx="913">
                  <c:v>9.7118272727272748E-2</c:v>
                </c:pt>
                <c:pt idx="914">
                  <c:v>9.7203000000000012E-2</c:v>
                </c:pt>
                <c:pt idx="915">
                  <c:v>9.7342272727272722E-2</c:v>
                </c:pt>
                <c:pt idx="916">
                  <c:v>9.7541545454545506E-2</c:v>
                </c:pt>
                <c:pt idx="917">
                  <c:v>9.7756000000000148E-2</c:v>
                </c:pt>
                <c:pt idx="918">
                  <c:v>9.7966909090909216E-2</c:v>
                </c:pt>
                <c:pt idx="919">
                  <c:v>9.8076363636363781E-2</c:v>
                </c:pt>
                <c:pt idx="920">
                  <c:v>9.8182818181818274E-2</c:v>
                </c:pt>
                <c:pt idx="921">
                  <c:v>9.8296545454545609E-2</c:v>
                </c:pt>
                <c:pt idx="922">
                  <c:v>9.8392727272727271E-2</c:v>
                </c:pt>
                <c:pt idx="923">
                  <c:v>9.8559272727272981E-2</c:v>
                </c:pt>
                <c:pt idx="924">
                  <c:v>9.8629000000000216E-2</c:v>
                </c:pt>
                <c:pt idx="925">
                  <c:v>9.8805090909091134E-2</c:v>
                </c:pt>
                <c:pt idx="926">
                  <c:v>9.9007090909091086E-2</c:v>
                </c:pt>
                <c:pt idx="927">
                  <c:v>9.917527272727289E-2</c:v>
                </c:pt>
                <c:pt idx="928">
                  <c:v>9.926672727272727E-2</c:v>
                </c:pt>
                <c:pt idx="929">
                  <c:v>9.9365363636363779E-2</c:v>
                </c:pt>
                <c:pt idx="930">
                  <c:v>9.9486181818181682E-2</c:v>
                </c:pt>
                <c:pt idx="931">
                  <c:v>9.9599909090909253E-2</c:v>
                </c:pt>
                <c:pt idx="932">
                  <c:v>9.9827181818181843E-2</c:v>
                </c:pt>
                <c:pt idx="933">
                  <c:v>0.10005109090909091</c:v>
                </c:pt>
                <c:pt idx="934">
                  <c:v>0.10023354545454558</c:v>
                </c:pt>
                <c:pt idx="935">
                  <c:v>0.10033690909090909</c:v>
                </c:pt>
                <c:pt idx="936">
                  <c:v>0.10043754545454546</c:v>
                </c:pt>
                <c:pt idx="937">
                  <c:v>0.10055345454545454</c:v>
                </c:pt>
                <c:pt idx="938">
                  <c:v>0.10065145454545454</c:v>
                </c:pt>
                <c:pt idx="939">
                  <c:v>0.10089863636363644</c:v>
                </c:pt>
                <c:pt idx="940">
                  <c:v>0.10111672727272727</c:v>
                </c:pt>
                <c:pt idx="941">
                  <c:v>0.10128481818181818</c:v>
                </c:pt>
                <c:pt idx="942">
                  <c:v>0.10135945454545447</c:v>
                </c:pt>
                <c:pt idx="943">
                  <c:v>0.10145554545454546</c:v>
                </c:pt>
                <c:pt idx="944">
                  <c:v>0.10158254545454549</c:v>
                </c:pt>
                <c:pt idx="945">
                  <c:v>0.10178672727272729</c:v>
                </c:pt>
                <c:pt idx="946">
                  <c:v>0.10199409090909092</c:v>
                </c:pt>
                <c:pt idx="947">
                  <c:v>0.10220163636363649</c:v>
                </c:pt>
                <c:pt idx="948">
                  <c:v>0.10234818181818182</c:v>
                </c:pt>
                <c:pt idx="949">
                  <c:v>0.10247554545454551</c:v>
                </c:pt>
                <c:pt idx="950">
                  <c:v>0.10259027272727285</c:v>
                </c:pt>
                <c:pt idx="951">
                  <c:v>0.10270672727272737</c:v>
                </c:pt>
                <c:pt idx="952">
                  <c:v>0.10283972727272725</c:v>
                </c:pt>
                <c:pt idx="953">
                  <c:v>0.10296045454545456</c:v>
                </c:pt>
                <c:pt idx="954">
                  <c:v>0.10309654545454559</c:v>
                </c:pt>
                <c:pt idx="955">
                  <c:v>0.10324963636363645</c:v>
                </c:pt>
                <c:pt idx="956">
                  <c:v>0.1033073636363635</c:v>
                </c:pt>
                <c:pt idx="957">
                  <c:v>0.10343409090909092</c:v>
                </c:pt>
                <c:pt idx="958">
                  <c:v>0.10363018181818195</c:v>
                </c:pt>
                <c:pt idx="959">
                  <c:v>0.1038152727272728</c:v>
                </c:pt>
                <c:pt idx="960">
                  <c:v>0.10397290909090909</c:v>
                </c:pt>
                <c:pt idx="961">
                  <c:v>0.10415745454545454</c:v>
                </c:pt>
                <c:pt idx="962">
                  <c:v>0.10433427272727286</c:v>
                </c:pt>
                <c:pt idx="963">
                  <c:v>0.104487</c:v>
                </c:pt>
                <c:pt idx="964">
                  <c:v>0.10460227272727285</c:v>
                </c:pt>
                <c:pt idx="965">
                  <c:v>0.10473118181818199</c:v>
                </c:pt>
                <c:pt idx="966">
                  <c:v>0.104856</c:v>
                </c:pt>
                <c:pt idx="967">
                  <c:v>0.10498763636363639</c:v>
                </c:pt>
                <c:pt idx="968">
                  <c:v>0.10512045454545461</c:v>
                </c:pt>
                <c:pt idx="969">
                  <c:v>0.10523763636363648</c:v>
                </c:pt>
                <c:pt idx="970">
                  <c:v>0.10538990909090908</c:v>
                </c:pt>
                <c:pt idx="971">
                  <c:v>0.10550600000000007</c:v>
                </c:pt>
                <c:pt idx="972">
                  <c:v>0.1056750000000001</c:v>
                </c:pt>
                <c:pt idx="973">
                  <c:v>0.10587172727272727</c:v>
                </c:pt>
                <c:pt idx="974">
                  <c:v>0.10601145454545456</c:v>
                </c:pt>
                <c:pt idx="975">
                  <c:v>0.10607809090909091</c:v>
                </c:pt>
                <c:pt idx="976">
                  <c:v>0.10627236363636361</c:v>
                </c:pt>
                <c:pt idx="977">
                  <c:v>0.10646172727272726</c:v>
                </c:pt>
                <c:pt idx="978">
                  <c:v>0.10660827272727283</c:v>
                </c:pt>
                <c:pt idx="979">
                  <c:v>0.10671290909090909</c:v>
                </c:pt>
                <c:pt idx="980">
                  <c:v>0.10681436363636355</c:v>
                </c:pt>
                <c:pt idx="981">
                  <c:v>0.10693672727272729</c:v>
                </c:pt>
                <c:pt idx="982">
                  <c:v>0.10705072727272727</c:v>
                </c:pt>
                <c:pt idx="983">
                  <c:v>0.10718899999999998</c:v>
                </c:pt>
                <c:pt idx="984">
                  <c:v>0.10734327272727283</c:v>
                </c:pt>
                <c:pt idx="985">
                  <c:v>0.10753536363636364</c:v>
                </c:pt>
                <c:pt idx="986">
                  <c:v>0.1077706363636365</c:v>
                </c:pt>
                <c:pt idx="987">
                  <c:v>0.10798518181818197</c:v>
                </c:pt>
                <c:pt idx="988">
                  <c:v>0.10809945454545462</c:v>
                </c:pt>
                <c:pt idx="989">
                  <c:v>0.1082016363636365</c:v>
                </c:pt>
                <c:pt idx="990">
                  <c:v>0.10829572727272745</c:v>
                </c:pt>
                <c:pt idx="991">
                  <c:v>0.10840481818181819</c:v>
                </c:pt>
                <c:pt idx="992">
                  <c:v>0.10855709090909091</c:v>
                </c:pt>
                <c:pt idx="993">
                  <c:v>0.10874963636363648</c:v>
                </c:pt>
                <c:pt idx="994">
                  <c:v>0.10896709090909092</c:v>
                </c:pt>
                <c:pt idx="995">
                  <c:v>0.10914918181818196</c:v>
                </c:pt>
                <c:pt idx="996">
                  <c:v>0.10934200000000002</c:v>
                </c:pt>
                <c:pt idx="997">
                  <c:v>0.10948872727272728</c:v>
                </c:pt>
                <c:pt idx="998">
                  <c:v>0.10962045454545463</c:v>
                </c:pt>
                <c:pt idx="999">
                  <c:v>0.10972618181818203</c:v>
                </c:pt>
                <c:pt idx="1000">
                  <c:v>0.10984036363636356</c:v>
                </c:pt>
                <c:pt idx="1001">
                  <c:v>0.10995472727272727</c:v>
                </c:pt>
                <c:pt idx="1002">
                  <c:v>0.11009790909090909</c:v>
                </c:pt>
                <c:pt idx="1003">
                  <c:v>0.11021827272727286</c:v>
                </c:pt>
                <c:pt idx="1004">
                  <c:v>0.1103588181818181</c:v>
                </c:pt>
                <c:pt idx="1005">
                  <c:v>0.11051872727272727</c:v>
                </c:pt>
                <c:pt idx="1006">
                  <c:v>0.1105510909090909</c:v>
                </c:pt>
                <c:pt idx="1007">
                  <c:v>0.11078036363636365</c:v>
                </c:pt>
                <c:pt idx="1008">
                  <c:v>0.11101154545454553</c:v>
                </c:pt>
                <c:pt idx="1009">
                  <c:v>0.1111345454545456</c:v>
                </c:pt>
                <c:pt idx="1010">
                  <c:v>0.11120518181818202</c:v>
                </c:pt>
                <c:pt idx="1011">
                  <c:v>0.11123381818181825</c:v>
                </c:pt>
                <c:pt idx="1012">
                  <c:v>0.11132481818181819</c:v>
                </c:pt>
                <c:pt idx="1013">
                  <c:v>0.11143990909090909</c:v>
                </c:pt>
                <c:pt idx="1014">
                  <c:v>0.11157700000000002</c:v>
                </c:pt>
                <c:pt idx="1015">
                  <c:v>0.11161418181818199</c:v>
                </c:pt>
                <c:pt idx="1016">
                  <c:v>0.1117852727272729</c:v>
                </c:pt>
                <c:pt idx="1017">
                  <c:v>0.11203372727272738</c:v>
                </c:pt>
                <c:pt idx="1018">
                  <c:v>0.11221790909090909</c:v>
                </c:pt>
                <c:pt idx="1019">
                  <c:v>0.11232618181818202</c:v>
                </c:pt>
                <c:pt idx="1020">
                  <c:v>0.11243500000000012</c:v>
                </c:pt>
                <c:pt idx="1021">
                  <c:v>0.11252900000000009</c:v>
                </c:pt>
                <c:pt idx="1022">
                  <c:v>0.11262681818181826</c:v>
                </c:pt>
                <c:pt idx="1023">
                  <c:v>0.11281263636363648</c:v>
                </c:pt>
                <c:pt idx="1024">
                  <c:v>0.1130579090909091</c:v>
                </c:pt>
                <c:pt idx="1025">
                  <c:v>0.11326581818181827</c:v>
                </c:pt>
                <c:pt idx="1026">
                  <c:v>0.11341381818181817</c:v>
                </c:pt>
                <c:pt idx="1027">
                  <c:v>0.1135022727272729</c:v>
                </c:pt>
                <c:pt idx="1028">
                  <c:v>0.11358663636363651</c:v>
                </c:pt>
                <c:pt idx="1029">
                  <c:v>0.11368472727272738</c:v>
                </c:pt>
                <c:pt idx="1030">
                  <c:v>0.11385472727272727</c:v>
                </c:pt>
                <c:pt idx="1031">
                  <c:v>0.11407709090909092</c:v>
                </c:pt>
                <c:pt idx="1032">
                  <c:v>0.11428018181818199</c:v>
                </c:pt>
                <c:pt idx="1033">
                  <c:v>0.11449936363636364</c:v>
                </c:pt>
                <c:pt idx="1034">
                  <c:v>0.1146142727272729</c:v>
                </c:pt>
                <c:pt idx="1035">
                  <c:v>0.1147165454545456</c:v>
                </c:pt>
                <c:pt idx="1036">
                  <c:v>0.11483354545454558</c:v>
                </c:pt>
                <c:pt idx="1037">
                  <c:v>0.11495472727272729</c:v>
                </c:pt>
                <c:pt idx="1038">
                  <c:v>0.11505436363636364</c:v>
                </c:pt>
                <c:pt idx="1039">
                  <c:v>0.115199090909091</c:v>
                </c:pt>
                <c:pt idx="1040">
                  <c:v>0.11529154545454562</c:v>
                </c:pt>
                <c:pt idx="1041">
                  <c:v>0.11543081818181819</c:v>
                </c:pt>
                <c:pt idx="1042">
                  <c:v>0.11561936363636365</c:v>
                </c:pt>
                <c:pt idx="1043">
                  <c:v>0.11583781818181818</c:v>
                </c:pt>
                <c:pt idx="1044">
                  <c:v>0.11601181818181819</c:v>
                </c:pt>
                <c:pt idx="1045">
                  <c:v>0.11612463636363657</c:v>
                </c:pt>
                <c:pt idx="1046">
                  <c:v>0.11624945454545461</c:v>
                </c:pt>
                <c:pt idx="1047">
                  <c:v>0.11637336363636364</c:v>
                </c:pt>
                <c:pt idx="1048">
                  <c:v>0.11648136363636365</c:v>
                </c:pt>
                <c:pt idx="1049">
                  <c:v>0.11658172727272738</c:v>
                </c:pt>
                <c:pt idx="1050">
                  <c:v>0.1167025454545456</c:v>
                </c:pt>
                <c:pt idx="1051">
                  <c:v>0.11686363636363652</c:v>
                </c:pt>
                <c:pt idx="1052">
                  <c:v>0.11709727272727288</c:v>
                </c:pt>
                <c:pt idx="1053">
                  <c:v>0.11730809090909092</c:v>
                </c:pt>
                <c:pt idx="1054">
                  <c:v>0.1175120000000001</c:v>
                </c:pt>
                <c:pt idx="1055">
                  <c:v>0.11767818181818199</c:v>
                </c:pt>
                <c:pt idx="1056">
                  <c:v>0.1177634545454547</c:v>
                </c:pt>
                <c:pt idx="1057">
                  <c:v>0.11784172727272729</c:v>
                </c:pt>
                <c:pt idx="1058">
                  <c:v>0.11794672727272738</c:v>
                </c:pt>
                <c:pt idx="1059">
                  <c:v>0.11809290909090921</c:v>
                </c:pt>
                <c:pt idx="1060">
                  <c:v>0.11833563636363655</c:v>
                </c:pt>
                <c:pt idx="1061">
                  <c:v>0.11833990909090909</c:v>
                </c:pt>
                <c:pt idx="1062">
                  <c:v>0.11860063636363655</c:v>
                </c:pt>
                <c:pt idx="1063">
                  <c:v>0.11867790909090917</c:v>
                </c:pt>
                <c:pt idx="1064">
                  <c:v>0.1186845454545456</c:v>
                </c:pt>
                <c:pt idx="1065">
                  <c:v>0.11873900000000014</c:v>
                </c:pt>
                <c:pt idx="1066">
                  <c:v>0.11876463636363659</c:v>
                </c:pt>
                <c:pt idx="1067">
                  <c:v>0.11883372727272738</c:v>
                </c:pt>
                <c:pt idx="1068">
                  <c:v>0.11888263636363651</c:v>
                </c:pt>
                <c:pt idx="1069">
                  <c:v>0.11905481818181819</c:v>
                </c:pt>
                <c:pt idx="1070">
                  <c:v>0.11909981818181822</c:v>
                </c:pt>
                <c:pt idx="1071">
                  <c:v>0.11932554545454561</c:v>
                </c:pt>
                <c:pt idx="1072">
                  <c:v>0.1193905454545456</c:v>
                </c:pt>
                <c:pt idx="1073">
                  <c:v>0.11943100000000011</c:v>
                </c:pt>
                <c:pt idx="1074">
                  <c:v>0.11951090909090917</c:v>
                </c:pt>
                <c:pt idx="1075">
                  <c:v>0.1196145454545456</c:v>
                </c:pt>
                <c:pt idx="1076">
                  <c:v>0.11980409090909097</c:v>
                </c:pt>
                <c:pt idx="1077">
                  <c:v>0.11982290909090917</c:v>
                </c:pt>
                <c:pt idx="1078">
                  <c:v>0.12005809090909091</c:v>
                </c:pt>
                <c:pt idx="1079">
                  <c:v>0.12022109090909099</c:v>
                </c:pt>
                <c:pt idx="1080">
                  <c:v>0.12028400000000007</c:v>
                </c:pt>
                <c:pt idx="1081">
                  <c:v>0.12031536363636355</c:v>
                </c:pt>
                <c:pt idx="1082">
                  <c:v>0.12042954545454551</c:v>
                </c:pt>
                <c:pt idx="1083">
                  <c:v>0.12052909090909092</c:v>
                </c:pt>
                <c:pt idx="1084">
                  <c:v>0.12065436363636356</c:v>
                </c:pt>
                <c:pt idx="1085">
                  <c:v>0.12071900000000002</c:v>
                </c:pt>
                <c:pt idx="1086">
                  <c:v>0.12096699999999999</c:v>
                </c:pt>
                <c:pt idx="1087">
                  <c:v>0.12112836363636365</c:v>
                </c:pt>
                <c:pt idx="1088">
                  <c:v>0.12122809090909092</c:v>
                </c:pt>
                <c:pt idx="1089">
                  <c:v>0.12123300000000012</c:v>
                </c:pt>
                <c:pt idx="1090">
                  <c:v>0.12132818181818192</c:v>
                </c:pt>
                <c:pt idx="1091">
                  <c:v>0.12143499999999999</c:v>
                </c:pt>
                <c:pt idx="1092">
                  <c:v>0.12156009090909092</c:v>
                </c:pt>
                <c:pt idx="1093">
                  <c:v>0.12161909090909091</c:v>
                </c:pt>
                <c:pt idx="1094">
                  <c:v>0.12188636363636357</c:v>
                </c:pt>
                <c:pt idx="1095">
                  <c:v>0.12206272727272729</c:v>
                </c:pt>
                <c:pt idx="1096">
                  <c:v>0.12216172727272737</c:v>
                </c:pt>
                <c:pt idx="1097">
                  <c:v>0.1221879090909091</c:v>
                </c:pt>
                <c:pt idx="1098">
                  <c:v>0.12224372727272736</c:v>
                </c:pt>
                <c:pt idx="1099">
                  <c:v>0.1223246363636365</c:v>
                </c:pt>
                <c:pt idx="1100">
                  <c:v>0.1224072727272728</c:v>
                </c:pt>
                <c:pt idx="1101">
                  <c:v>0.12254318181818195</c:v>
                </c:pt>
                <c:pt idx="1102">
                  <c:v>0.12279972727272737</c:v>
                </c:pt>
                <c:pt idx="1103">
                  <c:v>0.12293300000000007</c:v>
                </c:pt>
                <c:pt idx="1104">
                  <c:v>0.12300054545454553</c:v>
                </c:pt>
                <c:pt idx="1105">
                  <c:v>0.12310781818181818</c:v>
                </c:pt>
                <c:pt idx="1106">
                  <c:v>0.12334081818181818</c:v>
                </c:pt>
                <c:pt idx="1107">
                  <c:v>0.12354390909090909</c:v>
                </c:pt>
                <c:pt idx="1108">
                  <c:v>0.12369354545454558</c:v>
                </c:pt>
                <c:pt idx="1109">
                  <c:v>0.12378590909090917</c:v>
                </c:pt>
                <c:pt idx="1110">
                  <c:v>0.1238873636363635</c:v>
                </c:pt>
                <c:pt idx="1111">
                  <c:v>0.1240060000000001</c:v>
                </c:pt>
                <c:pt idx="1112">
                  <c:v>0.1242042727272729</c:v>
                </c:pt>
                <c:pt idx="1113">
                  <c:v>0.1244110909090909</c:v>
                </c:pt>
                <c:pt idx="1114">
                  <c:v>0.12462636363636363</c:v>
                </c:pt>
                <c:pt idx="1115">
                  <c:v>0.12478481818181819</c:v>
                </c:pt>
                <c:pt idx="1116">
                  <c:v>0.12489336363636364</c:v>
                </c:pt>
                <c:pt idx="1117">
                  <c:v>0.12504336363636381</c:v>
                </c:pt>
                <c:pt idx="1118">
                  <c:v>0.12514045454545472</c:v>
                </c:pt>
                <c:pt idx="1119">
                  <c:v>0.12524663636363639</c:v>
                </c:pt>
                <c:pt idx="1120">
                  <c:v>0.12538609090909092</c:v>
                </c:pt>
                <c:pt idx="1121">
                  <c:v>0.12552381818181818</c:v>
                </c:pt>
                <c:pt idx="1122">
                  <c:v>0.1256813636363637</c:v>
                </c:pt>
                <c:pt idx="1123">
                  <c:v>0.12581572727272727</c:v>
                </c:pt>
                <c:pt idx="1124">
                  <c:v>0.12588736363636371</c:v>
                </c:pt>
                <c:pt idx="1125">
                  <c:v>0.12607427272727273</c:v>
                </c:pt>
                <c:pt idx="1126">
                  <c:v>0.12627327272727273</c:v>
                </c:pt>
                <c:pt idx="1127">
                  <c:v>0.12645472727272727</c:v>
                </c:pt>
                <c:pt idx="1128">
                  <c:v>0.12661627272727274</c:v>
                </c:pt>
                <c:pt idx="1129">
                  <c:v>0.12672345454545467</c:v>
                </c:pt>
                <c:pt idx="1130">
                  <c:v>0.12683336363636374</c:v>
                </c:pt>
                <c:pt idx="1131">
                  <c:v>0.1269308181818182</c:v>
                </c:pt>
                <c:pt idx="1132">
                  <c:v>0.12704909090909094</c:v>
                </c:pt>
                <c:pt idx="1133">
                  <c:v>0.12717545454545454</c:v>
                </c:pt>
                <c:pt idx="1134">
                  <c:v>0.12740790909090921</c:v>
                </c:pt>
                <c:pt idx="1135">
                  <c:v>0.12762036363636364</c:v>
                </c:pt>
                <c:pt idx="1136">
                  <c:v>0.12784000000000001</c:v>
                </c:pt>
                <c:pt idx="1137">
                  <c:v>0.12790172727272728</c:v>
                </c:pt>
                <c:pt idx="1138">
                  <c:v>0.12799172727272728</c:v>
                </c:pt>
                <c:pt idx="1139">
                  <c:v>0.12799800000000014</c:v>
                </c:pt>
                <c:pt idx="1140">
                  <c:v>0.12810027272727273</c:v>
                </c:pt>
                <c:pt idx="1141">
                  <c:v>0.12823000000000001</c:v>
                </c:pt>
                <c:pt idx="1142">
                  <c:v>0.12827263636363637</c:v>
                </c:pt>
                <c:pt idx="1143">
                  <c:v>0.12849581818181821</c:v>
                </c:pt>
                <c:pt idx="1144">
                  <c:v>0.12871709090909106</c:v>
                </c:pt>
                <c:pt idx="1145">
                  <c:v>0.12886345454545467</c:v>
                </c:pt>
                <c:pt idx="1146">
                  <c:v>0.12897400000000001</c:v>
                </c:pt>
                <c:pt idx="1147">
                  <c:v>0.12907809090909089</c:v>
                </c:pt>
                <c:pt idx="1148">
                  <c:v>0.12921018181818195</c:v>
                </c:pt>
                <c:pt idx="1149">
                  <c:v>0.12931618181818191</c:v>
                </c:pt>
                <c:pt idx="1150">
                  <c:v>0.12945627272727286</c:v>
                </c:pt>
                <c:pt idx="1151">
                  <c:v>0.12964127272727274</c:v>
                </c:pt>
                <c:pt idx="1152">
                  <c:v>0.12982818181818181</c:v>
                </c:pt>
                <c:pt idx="1153">
                  <c:v>0.13003572727272728</c:v>
                </c:pt>
                <c:pt idx="1154">
                  <c:v>0.13021727272727293</c:v>
                </c:pt>
                <c:pt idx="1155">
                  <c:v>0.13038336363636371</c:v>
                </c:pt>
                <c:pt idx="1156">
                  <c:v>0.13054045454545476</c:v>
                </c:pt>
                <c:pt idx="1157">
                  <c:v>0.13067109090909088</c:v>
                </c:pt>
                <c:pt idx="1158">
                  <c:v>0.13077354545454531</c:v>
                </c:pt>
                <c:pt idx="1159">
                  <c:v>0.13086872727272728</c:v>
                </c:pt>
                <c:pt idx="1160">
                  <c:v>0.13101363636363636</c:v>
                </c:pt>
                <c:pt idx="1161">
                  <c:v>0.13113845454545472</c:v>
                </c:pt>
                <c:pt idx="1162">
                  <c:v>0.1312496363636364</c:v>
                </c:pt>
                <c:pt idx="1163">
                  <c:v>0.13140518181818198</c:v>
                </c:pt>
                <c:pt idx="1164">
                  <c:v>0.13146727272727293</c:v>
                </c:pt>
                <c:pt idx="1165">
                  <c:v>0.13171127272727293</c:v>
                </c:pt>
                <c:pt idx="1166">
                  <c:v>0.13191772727272741</c:v>
                </c:pt>
                <c:pt idx="1167">
                  <c:v>0.13202781818181816</c:v>
                </c:pt>
                <c:pt idx="1168">
                  <c:v>0.13202072727272718</c:v>
                </c:pt>
                <c:pt idx="1169">
                  <c:v>0.13210327272727271</c:v>
                </c:pt>
                <c:pt idx="1170">
                  <c:v>0.13221736363636388</c:v>
                </c:pt>
                <c:pt idx="1171">
                  <c:v>0.13234036363636381</c:v>
                </c:pt>
                <c:pt idx="1172">
                  <c:v>0.13238527272727271</c:v>
                </c:pt>
                <c:pt idx="1173">
                  <c:v>0.13259327272727287</c:v>
                </c:pt>
                <c:pt idx="1174">
                  <c:v>0.13281218181818191</c:v>
                </c:pt>
                <c:pt idx="1175">
                  <c:v>0.13294154545454545</c:v>
                </c:pt>
                <c:pt idx="1176">
                  <c:v>0.13303936363636382</c:v>
                </c:pt>
                <c:pt idx="1177">
                  <c:v>0.13314218181818191</c:v>
                </c:pt>
                <c:pt idx="1178">
                  <c:v>0.13324681818181824</c:v>
                </c:pt>
                <c:pt idx="1179">
                  <c:v>0.13340936363636388</c:v>
                </c:pt>
                <c:pt idx="1180">
                  <c:v>0.13364518181818191</c:v>
                </c:pt>
                <c:pt idx="1181">
                  <c:v>0.13386999999999999</c:v>
                </c:pt>
                <c:pt idx="1182">
                  <c:v>0.13398981818181821</c:v>
                </c:pt>
                <c:pt idx="1183">
                  <c:v>0.13407754545454537</c:v>
                </c:pt>
                <c:pt idx="1184">
                  <c:v>0.13408190909090908</c:v>
                </c:pt>
                <c:pt idx="1185">
                  <c:v>0.13417963636363622</c:v>
                </c:pt>
                <c:pt idx="1186">
                  <c:v>0.13433327272727286</c:v>
                </c:pt>
                <c:pt idx="1187">
                  <c:v>0.13432790909090911</c:v>
                </c:pt>
                <c:pt idx="1188">
                  <c:v>0.13455054545454537</c:v>
                </c:pt>
                <c:pt idx="1189">
                  <c:v>0.13476854545454547</c:v>
                </c:pt>
                <c:pt idx="1190">
                  <c:v>0.13492981818181821</c:v>
                </c:pt>
                <c:pt idx="1191">
                  <c:v>0.13503118181818191</c:v>
                </c:pt>
                <c:pt idx="1192">
                  <c:v>0.13513800000000001</c:v>
                </c:pt>
                <c:pt idx="1193">
                  <c:v>0.13526672727272726</c:v>
                </c:pt>
                <c:pt idx="1194">
                  <c:v>0.13535636363636377</c:v>
                </c:pt>
                <c:pt idx="1195">
                  <c:v>0.13554518181818198</c:v>
                </c:pt>
                <c:pt idx="1196">
                  <c:v>0.13573809090909106</c:v>
                </c:pt>
                <c:pt idx="1197">
                  <c:v>0.13595372727272728</c:v>
                </c:pt>
                <c:pt idx="1198">
                  <c:v>0.13615418181818181</c:v>
                </c:pt>
                <c:pt idx="1199">
                  <c:v>0.13629209090909106</c:v>
                </c:pt>
                <c:pt idx="1200">
                  <c:v>0.13639127272727286</c:v>
                </c:pt>
                <c:pt idx="1201">
                  <c:v>0.13647154545454537</c:v>
                </c:pt>
                <c:pt idx="1202">
                  <c:v>0.13657481818181819</c:v>
                </c:pt>
                <c:pt idx="1203">
                  <c:v>0.13674600000000017</c:v>
                </c:pt>
                <c:pt idx="1204">
                  <c:v>0.1369626363636364</c:v>
                </c:pt>
                <c:pt idx="1205">
                  <c:v>0.13707972727272727</c:v>
                </c:pt>
                <c:pt idx="1206">
                  <c:v>0.13717909090909092</c:v>
                </c:pt>
                <c:pt idx="1207">
                  <c:v>0.13735336363636377</c:v>
                </c:pt>
                <c:pt idx="1208">
                  <c:v>0.13749472727272741</c:v>
                </c:pt>
                <c:pt idx="1209">
                  <c:v>0.13747763636363636</c:v>
                </c:pt>
                <c:pt idx="1210">
                  <c:v>0.13757590909090908</c:v>
                </c:pt>
                <c:pt idx="1211">
                  <c:v>0.1376948181818182</c:v>
                </c:pt>
                <c:pt idx="1212">
                  <c:v>0.13781309090909091</c:v>
                </c:pt>
                <c:pt idx="1213">
                  <c:v>0.13792654545454547</c:v>
                </c:pt>
                <c:pt idx="1214">
                  <c:v>0.138123</c:v>
                </c:pt>
                <c:pt idx="1215">
                  <c:v>0.13831272727272728</c:v>
                </c:pt>
                <c:pt idx="1216">
                  <c:v>0.13849390909090925</c:v>
                </c:pt>
                <c:pt idx="1217">
                  <c:v>0.13867563636363622</c:v>
                </c:pt>
                <c:pt idx="1218">
                  <c:v>0.13888545454545473</c:v>
                </c:pt>
                <c:pt idx="1219">
                  <c:v>0.13905890909090909</c:v>
                </c:pt>
                <c:pt idx="1220">
                  <c:v>0.13918118181818184</c:v>
                </c:pt>
                <c:pt idx="1221">
                  <c:v>0.13928581818181821</c:v>
                </c:pt>
                <c:pt idx="1222">
                  <c:v>0.13940527272727296</c:v>
                </c:pt>
                <c:pt idx="1223">
                  <c:v>0.13953672727272728</c:v>
                </c:pt>
                <c:pt idx="1224">
                  <c:v>0.13965900000000001</c:v>
                </c:pt>
                <c:pt idx="1225">
                  <c:v>0.13978427272727287</c:v>
                </c:pt>
                <c:pt idx="1226">
                  <c:v>0.13992218181818195</c:v>
                </c:pt>
                <c:pt idx="1227">
                  <c:v>0.14003672727272728</c:v>
                </c:pt>
                <c:pt idx="1228">
                  <c:v>0.14019445454545476</c:v>
                </c:pt>
                <c:pt idx="1229">
                  <c:v>0.14021218181818201</c:v>
                </c:pt>
                <c:pt idx="1230">
                  <c:v>0.14042545454545477</c:v>
                </c:pt>
                <c:pt idx="1231">
                  <c:v>0.1406219090909091</c:v>
                </c:pt>
                <c:pt idx="1232">
                  <c:v>0.14085827272727286</c:v>
                </c:pt>
                <c:pt idx="1233">
                  <c:v>0.14098909090909106</c:v>
                </c:pt>
                <c:pt idx="1234">
                  <c:v>0.14106672727272729</c:v>
                </c:pt>
                <c:pt idx="1235">
                  <c:v>0.14107390909090908</c:v>
                </c:pt>
                <c:pt idx="1236">
                  <c:v>0.14114836363636388</c:v>
                </c:pt>
                <c:pt idx="1237">
                  <c:v>0.14127599999999998</c:v>
                </c:pt>
                <c:pt idx="1238">
                  <c:v>0.1413928181818182</c:v>
                </c:pt>
                <c:pt idx="1239">
                  <c:v>0.14145518181818198</c:v>
                </c:pt>
                <c:pt idx="1240">
                  <c:v>0.14167245454545468</c:v>
                </c:pt>
                <c:pt idx="1241">
                  <c:v>0.14190427272727296</c:v>
                </c:pt>
                <c:pt idx="1242">
                  <c:v>0.14205018181818191</c:v>
                </c:pt>
                <c:pt idx="1243">
                  <c:v>0.14215445454545472</c:v>
                </c:pt>
                <c:pt idx="1244">
                  <c:v>0.14223936363636391</c:v>
                </c:pt>
                <c:pt idx="1245">
                  <c:v>0.14234600000000014</c:v>
                </c:pt>
                <c:pt idx="1246">
                  <c:v>0.14248400000000014</c:v>
                </c:pt>
                <c:pt idx="1247">
                  <c:v>0.14269445454545476</c:v>
                </c:pt>
                <c:pt idx="1248">
                  <c:v>0.14292400000000013</c:v>
                </c:pt>
                <c:pt idx="1249">
                  <c:v>0.14312527272727271</c:v>
                </c:pt>
                <c:pt idx="1250">
                  <c:v>0.14323800000000017</c:v>
                </c:pt>
                <c:pt idx="1251">
                  <c:v>0.14333336363636381</c:v>
                </c:pt>
                <c:pt idx="1252">
                  <c:v>0.14343609090909104</c:v>
                </c:pt>
                <c:pt idx="1253">
                  <c:v>0.14353281818181821</c:v>
                </c:pt>
                <c:pt idx="1254">
                  <c:v>0.14372227272727287</c:v>
                </c:pt>
                <c:pt idx="1255">
                  <c:v>0.14394254545454546</c:v>
                </c:pt>
                <c:pt idx="1256">
                  <c:v>0.14414427272727293</c:v>
                </c:pt>
                <c:pt idx="1257">
                  <c:v>0.14433727272727287</c:v>
                </c:pt>
                <c:pt idx="1258">
                  <c:v>0.14446254545454545</c:v>
                </c:pt>
                <c:pt idx="1259">
                  <c:v>0.1445711818181819</c:v>
                </c:pt>
                <c:pt idx="1260">
                  <c:v>0.14465781818181819</c:v>
                </c:pt>
                <c:pt idx="1261">
                  <c:v>0.14479036363636388</c:v>
                </c:pt>
                <c:pt idx="1262">
                  <c:v>0.14491036363636392</c:v>
                </c:pt>
                <c:pt idx="1263">
                  <c:v>0.14505881818181821</c:v>
                </c:pt>
                <c:pt idx="1264">
                  <c:v>0.14527490909090909</c:v>
                </c:pt>
                <c:pt idx="1265">
                  <c:v>0.14548218181818201</c:v>
                </c:pt>
                <c:pt idx="1266">
                  <c:v>0.14567236363636371</c:v>
                </c:pt>
                <c:pt idx="1267">
                  <c:v>0.14584881818181833</c:v>
                </c:pt>
                <c:pt idx="1268">
                  <c:v>0.14598463636363634</c:v>
                </c:pt>
                <c:pt idx="1269">
                  <c:v>0.14610418181818191</c:v>
                </c:pt>
                <c:pt idx="1270">
                  <c:v>0.14618663636363635</c:v>
                </c:pt>
                <c:pt idx="1271">
                  <c:v>0.14631418181818201</c:v>
                </c:pt>
                <c:pt idx="1272">
                  <c:v>0.14643418181818199</c:v>
                </c:pt>
                <c:pt idx="1273">
                  <c:v>0.14656172727272729</c:v>
                </c:pt>
                <c:pt idx="1274">
                  <c:v>0.14671854545454546</c:v>
                </c:pt>
                <c:pt idx="1275">
                  <c:v>0.14675227272727287</c:v>
                </c:pt>
                <c:pt idx="1276">
                  <c:v>0.14697145454545477</c:v>
                </c:pt>
                <c:pt idx="1277">
                  <c:v>0.14718354545454537</c:v>
                </c:pt>
                <c:pt idx="1278">
                  <c:v>0.14737763636363635</c:v>
                </c:pt>
                <c:pt idx="1279">
                  <c:v>0.14750627272727293</c:v>
                </c:pt>
                <c:pt idx="1280">
                  <c:v>0.14756900000000012</c:v>
                </c:pt>
                <c:pt idx="1281">
                  <c:v>0.14760472727272725</c:v>
                </c:pt>
                <c:pt idx="1282">
                  <c:v>0.14770300000000014</c:v>
                </c:pt>
                <c:pt idx="1283">
                  <c:v>0.14781454545454545</c:v>
                </c:pt>
                <c:pt idx="1284">
                  <c:v>0.1479186363636365</c:v>
                </c:pt>
                <c:pt idx="1285">
                  <c:v>0.14808918181818198</c:v>
                </c:pt>
                <c:pt idx="1286">
                  <c:v>0.14810854545454538</c:v>
                </c:pt>
                <c:pt idx="1287">
                  <c:v>0.14830990909090921</c:v>
                </c:pt>
                <c:pt idx="1288">
                  <c:v>0.14852390909090921</c:v>
                </c:pt>
                <c:pt idx="1289">
                  <c:v>0.1487066363636364</c:v>
                </c:pt>
                <c:pt idx="1290">
                  <c:v>0.14889336363636388</c:v>
                </c:pt>
                <c:pt idx="1291">
                  <c:v>0.14901909090909107</c:v>
                </c:pt>
                <c:pt idx="1292">
                  <c:v>0.14915127272727274</c:v>
                </c:pt>
                <c:pt idx="1293">
                  <c:v>0.14926790909090928</c:v>
                </c:pt>
                <c:pt idx="1294">
                  <c:v>0.14939036363636388</c:v>
                </c:pt>
                <c:pt idx="1295">
                  <c:v>0.14953890909090928</c:v>
                </c:pt>
                <c:pt idx="1296">
                  <c:v>0.14962899999999998</c:v>
                </c:pt>
                <c:pt idx="1297">
                  <c:v>0.14978927272727297</c:v>
                </c:pt>
                <c:pt idx="1298">
                  <c:v>0.14989709090909104</c:v>
                </c:pt>
                <c:pt idx="1299">
                  <c:v>0.15003890909090928</c:v>
                </c:pt>
                <c:pt idx="1300">
                  <c:v>0.15021681818181834</c:v>
                </c:pt>
                <c:pt idx="1301">
                  <c:v>0.15039545454545486</c:v>
                </c:pt>
                <c:pt idx="1302">
                  <c:v>0.15058345454545477</c:v>
                </c:pt>
                <c:pt idx="1303">
                  <c:v>0.15077900000000014</c:v>
                </c:pt>
                <c:pt idx="1304">
                  <c:v>0.15096590909090929</c:v>
                </c:pt>
                <c:pt idx="1305">
                  <c:v>0.15114581818181821</c:v>
                </c:pt>
                <c:pt idx="1306">
                  <c:v>0.15131936363636392</c:v>
                </c:pt>
                <c:pt idx="1307">
                  <c:v>0.15148227272727297</c:v>
                </c:pt>
                <c:pt idx="1308">
                  <c:v>0.15161918181818201</c:v>
                </c:pt>
                <c:pt idx="1309">
                  <c:v>0.15174181818181834</c:v>
                </c:pt>
                <c:pt idx="1310">
                  <c:v>0.15185136363636381</c:v>
                </c:pt>
                <c:pt idx="1311">
                  <c:v>0.15199063636363641</c:v>
                </c:pt>
                <c:pt idx="1312">
                  <c:v>0.15210854545454547</c:v>
                </c:pt>
                <c:pt idx="1313">
                  <c:v>0.15223800000000018</c:v>
                </c:pt>
                <c:pt idx="1314">
                  <c:v>0.15236672727272726</c:v>
                </c:pt>
                <c:pt idx="1315">
                  <c:v>0.15250309090909106</c:v>
                </c:pt>
                <c:pt idx="1316">
                  <c:v>0.15260990909090921</c:v>
                </c:pt>
                <c:pt idx="1317">
                  <c:v>0.15275709090909106</c:v>
                </c:pt>
                <c:pt idx="1318">
                  <c:v>0.15289445454545486</c:v>
                </c:pt>
                <c:pt idx="1319">
                  <c:v>0.15307627272727287</c:v>
                </c:pt>
                <c:pt idx="1320">
                  <c:v>0.15329245454545484</c:v>
                </c:pt>
                <c:pt idx="1321">
                  <c:v>0.15351354545454543</c:v>
                </c:pt>
                <c:pt idx="1322">
                  <c:v>0.15371081818181834</c:v>
                </c:pt>
                <c:pt idx="1323">
                  <c:v>0.15391000000000024</c:v>
                </c:pt>
                <c:pt idx="1324">
                  <c:v>0.15404400000000018</c:v>
                </c:pt>
                <c:pt idx="1325">
                  <c:v>0.15413736363636388</c:v>
                </c:pt>
                <c:pt idx="1326">
                  <c:v>0.15422927272727294</c:v>
                </c:pt>
                <c:pt idx="1327">
                  <c:v>0.15433800000000014</c:v>
                </c:pt>
                <c:pt idx="1328">
                  <c:v>0.15443900000000024</c:v>
                </c:pt>
                <c:pt idx="1329">
                  <c:v>0.15458527272727296</c:v>
                </c:pt>
                <c:pt idx="1330">
                  <c:v>0.15476090909090931</c:v>
                </c:pt>
                <c:pt idx="1331">
                  <c:v>0.15483318181818198</c:v>
                </c:pt>
                <c:pt idx="1332">
                  <c:v>0.15505636363636388</c:v>
                </c:pt>
                <c:pt idx="1333">
                  <c:v>0.15525436363636391</c:v>
                </c:pt>
                <c:pt idx="1334">
                  <c:v>0.15539336363636391</c:v>
                </c:pt>
                <c:pt idx="1335">
                  <c:v>0.15542490909090925</c:v>
                </c:pt>
                <c:pt idx="1336">
                  <c:v>0.15548972727272742</c:v>
                </c:pt>
                <c:pt idx="1337">
                  <c:v>0.15558836363636389</c:v>
                </c:pt>
                <c:pt idx="1338">
                  <c:v>0.15567163636363637</c:v>
                </c:pt>
                <c:pt idx="1339">
                  <c:v>0.15579454545454546</c:v>
                </c:pt>
                <c:pt idx="1340">
                  <c:v>0.15591400000000027</c:v>
                </c:pt>
                <c:pt idx="1341">
                  <c:v>0.15604245454545493</c:v>
                </c:pt>
                <c:pt idx="1342">
                  <c:v>0.15626536363636395</c:v>
                </c:pt>
                <c:pt idx="1343">
                  <c:v>0.15647118181818198</c:v>
                </c:pt>
                <c:pt idx="1344">
                  <c:v>0.15655318181818198</c:v>
                </c:pt>
                <c:pt idx="1345">
                  <c:v>0.15656000000000012</c:v>
                </c:pt>
                <c:pt idx="1346">
                  <c:v>0.15665336363636381</c:v>
                </c:pt>
                <c:pt idx="1347">
                  <c:v>0.15673036363636392</c:v>
                </c:pt>
                <c:pt idx="1348">
                  <c:v>0.15685309090909091</c:v>
                </c:pt>
                <c:pt idx="1349">
                  <c:v>0.1569716363636364</c:v>
                </c:pt>
                <c:pt idx="1350">
                  <c:v>0.15708745454545486</c:v>
                </c:pt>
                <c:pt idx="1351">
                  <c:v>0.1573596363636364</c:v>
                </c:pt>
                <c:pt idx="1352">
                  <c:v>0.15752772727272729</c:v>
                </c:pt>
                <c:pt idx="1353">
                  <c:v>0.15750627272727297</c:v>
                </c:pt>
                <c:pt idx="1354">
                  <c:v>0.15758390909090925</c:v>
                </c:pt>
                <c:pt idx="1355">
                  <c:v>0.15764172727272729</c:v>
                </c:pt>
                <c:pt idx="1356">
                  <c:v>0.15780390909090922</c:v>
                </c:pt>
                <c:pt idx="1357">
                  <c:v>0.15783054545454547</c:v>
                </c:pt>
                <c:pt idx="1358">
                  <c:v>0.15805436363636388</c:v>
                </c:pt>
                <c:pt idx="1359">
                  <c:v>0.15828663636363641</c:v>
                </c:pt>
                <c:pt idx="1360">
                  <c:v>0.15838436363636388</c:v>
                </c:pt>
                <c:pt idx="1361">
                  <c:v>0.15837418181818191</c:v>
                </c:pt>
                <c:pt idx="1362">
                  <c:v>0.15844618181818215</c:v>
                </c:pt>
                <c:pt idx="1363">
                  <c:v>0.15855009090909106</c:v>
                </c:pt>
                <c:pt idx="1364">
                  <c:v>0.15870700000000018</c:v>
                </c:pt>
                <c:pt idx="1365">
                  <c:v>0.1587206363636364</c:v>
                </c:pt>
                <c:pt idx="1366">
                  <c:v>0.15893609090909119</c:v>
                </c:pt>
                <c:pt idx="1367">
                  <c:v>0.15916745454545486</c:v>
                </c:pt>
                <c:pt idx="1368">
                  <c:v>0.15934754545454546</c:v>
                </c:pt>
                <c:pt idx="1369">
                  <c:v>0.15942572727272739</c:v>
                </c:pt>
                <c:pt idx="1370">
                  <c:v>0.15955690909090925</c:v>
                </c:pt>
                <c:pt idx="1371">
                  <c:v>0.15964672727272741</c:v>
                </c:pt>
                <c:pt idx="1372">
                  <c:v>0.15976736363636398</c:v>
                </c:pt>
                <c:pt idx="1373">
                  <c:v>0.15989900000000018</c:v>
                </c:pt>
                <c:pt idx="1374">
                  <c:v>0.16009554545454546</c:v>
                </c:pt>
                <c:pt idx="1375">
                  <c:v>0.16032063636363636</c:v>
                </c:pt>
                <c:pt idx="1376">
                  <c:v>0.16051745454545494</c:v>
                </c:pt>
                <c:pt idx="1377">
                  <c:v>0.16071490909090932</c:v>
                </c:pt>
                <c:pt idx="1378">
                  <c:v>0.16082763636363639</c:v>
                </c:pt>
                <c:pt idx="1379">
                  <c:v>0.16092790909090929</c:v>
                </c:pt>
                <c:pt idx="1380">
                  <c:v>0.16104627272727301</c:v>
                </c:pt>
                <c:pt idx="1381">
                  <c:v>0.16114863636363641</c:v>
                </c:pt>
                <c:pt idx="1382">
                  <c:v>0.16125418181818202</c:v>
                </c:pt>
                <c:pt idx="1383">
                  <c:v>0.1614284545454549</c:v>
                </c:pt>
                <c:pt idx="1384">
                  <c:v>0.16164654545454546</c:v>
                </c:pt>
                <c:pt idx="1385">
                  <c:v>0.16189318181818202</c:v>
                </c:pt>
                <c:pt idx="1386">
                  <c:v>0.16207927272727296</c:v>
                </c:pt>
                <c:pt idx="1387">
                  <c:v>0.16214954545454544</c:v>
                </c:pt>
                <c:pt idx="1388">
                  <c:v>0.16223609090909114</c:v>
                </c:pt>
                <c:pt idx="1389">
                  <c:v>0.16224709090909123</c:v>
                </c:pt>
                <c:pt idx="1390">
                  <c:v>0.16232981818181821</c:v>
                </c:pt>
                <c:pt idx="1391">
                  <c:v>0.16244545454545498</c:v>
                </c:pt>
                <c:pt idx="1392">
                  <c:v>0.1625074545454549</c:v>
                </c:pt>
                <c:pt idx="1393">
                  <c:v>0.16275509090909107</c:v>
                </c:pt>
                <c:pt idx="1394">
                  <c:v>0.16298163636363641</c:v>
                </c:pt>
                <c:pt idx="1395">
                  <c:v>0.1630944545454549</c:v>
                </c:pt>
                <c:pt idx="1396">
                  <c:v>0.16318009090909091</c:v>
                </c:pt>
                <c:pt idx="1397">
                  <c:v>0.16328672727272742</c:v>
                </c:pt>
                <c:pt idx="1398">
                  <c:v>0.16339718181818208</c:v>
                </c:pt>
                <c:pt idx="1399">
                  <c:v>0.16361245454545481</c:v>
                </c:pt>
                <c:pt idx="1400">
                  <c:v>0.16383863636363641</c:v>
                </c:pt>
                <c:pt idx="1401">
                  <c:v>0.16404454545454544</c:v>
                </c:pt>
                <c:pt idx="1402">
                  <c:v>0.1641518181818182</c:v>
                </c:pt>
                <c:pt idx="1403">
                  <c:v>0.16424481818181844</c:v>
                </c:pt>
                <c:pt idx="1404">
                  <c:v>0.16433309090909107</c:v>
                </c:pt>
                <c:pt idx="1405">
                  <c:v>0.16447136363636392</c:v>
                </c:pt>
                <c:pt idx="1406">
                  <c:v>0.16464027272727297</c:v>
                </c:pt>
                <c:pt idx="1407">
                  <c:v>0.16486763636363641</c:v>
                </c:pt>
                <c:pt idx="1408">
                  <c:v>0.16508936363636395</c:v>
                </c:pt>
                <c:pt idx="1409">
                  <c:v>0.16523590909090932</c:v>
                </c:pt>
                <c:pt idx="1410">
                  <c:v>0.16534436363636396</c:v>
                </c:pt>
                <c:pt idx="1411">
                  <c:v>0.16542636363636395</c:v>
                </c:pt>
                <c:pt idx="1412">
                  <c:v>0.16555145454545486</c:v>
                </c:pt>
                <c:pt idx="1413">
                  <c:v>0.16566690909090925</c:v>
                </c:pt>
                <c:pt idx="1414">
                  <c:v>0.16581690909090929</c:v>
                </c:pt>
                <c:pt idx="1415">
                  <c:v>0.16601218181818211</c:v>
                </c:pt>
                <c:pt idx="1416">
                  <c:v>0.16623372727272745</c:v>
                </c:pt>
                <c:pt idx="1417">
                  <c:v>0.166421272727273</c:v>
                </c:pt>
                <c:pt idx="1418">
                  <c:v>0.16661381818181834</c:v>
                </c:pt>
                <c:pt idx="1419">
                  <c:v>0.16675718181818208</c:v>
                </c:pt>
                <c:pt idx="1420">
                  <c:v>0.16689327272727303</c:v>
                </c:pt>
                <c:pt idx="1421">
                  <c:v>0.16700500000000024</c:v>
                </c:pt>
                <c:pt idx="1422">
                  <c:v>0.16712127272727287</c:v>
                </c:pt>
                <c:pt idx="1423">
                  <c:v>0.16724163636363654</c:v>
                </c:pt>
                <c:pt idx="1424">
                  <c:v>0.16737890909090924</c:v>
                </c:pt>
                <c:pt idx="1425">
                  <c:v>0.16749745454545498</c:v>
                </c:pt>
                <c:pt idx="1426">
                  <c:v>0.16765090909090921</c:v>
                </c:pt>
                <c:pt idx="1427">
                  <c:v>0.16777254545454545</c:v>
                </c:pt>
                <c:pt idx="1428">
                  <c:v>0.16791736363636406</c:v>
                </c:pt>
                <c:pt idx="1429">
                  <c:v>0.16811436363636395</c:v>
                </c:pt>
                <c:pt idx="1430">
                  <c:v>0.16812009090909091</c:v>
                </c:pt>
                <c:pt idx="1431">
                  <c:v>0.16831900000000027</c:v>
                </c:pt>
                <c:pt idx="1432">
                  <c:v>0.16850936363636398</c:v>
                </c:pt>
                <c:pt idx="1433">
                  <c:v>0.16871763636363654</c:v>
                </c:pt>
                <c:pt idx="1434">
                  <c:v>0.16890781818181844</c:v>
                </c:pt>
                <c:pt idx="1435">
                  <c:v>0.16906645454545494</c:v>
                </c:pt>
                <c:pt idx="1436">
                  <c:v>0.16916672727272739</c:v>
                </c:pt>
                <c:pt idx="1437">
                  <c:v>0.16928063636363641</c:v>
                </c:pt>
                <c:pt idx="1438">
                  <c:v>0.1694214545454549</c:v>
                </c:pt>
                <c:pt idx="1439">
                  <c:v>0.16951054545454544</c:v>
                </c:pt>
                <c:pt idx="1440">
                  <c:v>0.1696266363636364</c:v>
                </c:pt>
                <c:pt idx="1441">
                  <c:v>0.16976336363636399</c:v>
                </c:pt>
                <c:pt idx="1442">
                  <c:v>0.16989509090909113</c:v>
                </c:pt>
                <c:pt idx="1443">
                  <c:v>0.17005236363636381</c:v>
                </c:pt>
                <c:pt idx="1444">
                  <c:v>0.17026400000000014</c:v>
                </c:pt>
                <c:pt idx="1445">
                  <c:v>0.17049636363636392</c:v>
                </c:pt>
                <c:pt idx="1446">
                  <c:v>0.17068727272727274</c:v>
                </c:pt>
                <c:pt idx="1447">
                  <c:v>0.17086800000000016</c:v>
                </c:pt>
                <c:pt idx="1448">
                  <c:v>0.17101845454545486</c:v>
                </c:pt>
                <c:pt idx="1449">
                  <c:v>0.1711</c:v>
                </c:pt>
                <c:pt idx="1450">
                  <c:v>0.17123900000000014</c:v>
                </c:pt>
                <c:pt idx="1451">
                  <c:v>0.17136972727272728</c:v>
                </c:pt>
                <c:pt idx="1452">
                  <c:v>0.17148609090909103</c:v>
                </c:pt>
                <c:pt idx="1453">
                  <c:v>0.17159554545454545</c:v>
                </c:pt>
                <c:pt idx="1454">
                  <c:v>0.17173263636363639</c:v>
                </c:pt>
                <c:pt idx="1455">
                  <c:v>0.17185063636363632</c:v>
                </c:pt>
                <c:pt idx="1456">
                  <c:v>0.17202145454545476</c:v>
                </c:pt>
                <c:pt idx="1457">
                  <c:v>0.17222636363636382</c:v>
                </c:pt>
                <c:pt idx="1458">
                  <c:v>0.17243163636363634</c:v>
                </c:pt>
                <c:pt idx="1459">
                  <c:v>0.17265818181818191</c:v>
                </c:pt>
                <c:pt idx="1460">
                  <c:v>0.17284836363636388</c:v>
                </c:pt>
                <c:pt idx="1461">
                  <c:v>0.17301881818181833</c:v>
                </c:pt>
                <c:pt idx="1462">
                  <c:v>0.17308190909090909</c:v>
                </c:pt>
                <c:pt idx="1463">
                  <c:v>0.17309054545454547</c:v>
                </c:pt>
                <c:pt idx="1464">
                  <c:v>0.17315581818181816</c:v>
                </c:pt>
                <c:pt idx="1465">
                  <c:v>0.17322309090909091</c:v>
                </c:pt>
                <c:pt idx="1466">
                  <c:v>0.17339536363636382</c:v>
                </c:pt>
                <c:pt idx="1467">
                  <c:v>0.17340918181818199</c:v>
                </c:pt>
                <c:pt idx="1468">
                  <c:v>0.17366054545454537</c:v>
                </c:pt>
                <c:pt idx="1469">
                  <c:v>0.17389727272727287</c:v>
                </c:pt>
                <c:pt idx="1470">
                  <c:v>0.17397027272727286</c:v>
                </c:pt>
                <c:pt idx="1471">
                  <c:v>0.17400063636363639</c:v>
                </c:pt>
                <c:pt idx="1472">
                  <c:v>0.1740666363636364</c:v>
                </c:pt>
                <c:pt idx="1473">
                  <c:v>0.17415290909090908</c:v>
                </c:pt>
                <c:pt idx="1474">
                  <c:v>0.17419936363636382</c:v>
                </c:pt>
                <c:pt idx="1475">
                  <c:v>0.1744056363636364</c:v>
                </c:pt>
                <c:pt idx="1476">
                  <c:v>0.17465054545454531</c:v>
                </c:pt>
                <c:pt idx="1477">
                  <c:v>0.17473445454545483</c:v>
                </c:pt>
                <c:pt idx="1478">
                  <c:v>0.17477018181818191</c:v>
                </c:pt>
                <c:pt idx="1479">
                  <c:v>0.17480663636363636</c:v>
                </c:pt>
                <c:pt idx="1480">
                  <c:v>0.17491563636363641</c:v>
                </c:pt>
                <c:pt idx="1481">
                  <c:v>0.17499781818181834</c:v>
                </c:pt>
                <c:pt idx="1482">
                  <c:v>0.17510099999999998</c:v>
                </c:pt>
                <c:pt idx="1483">
                  <c:v>0.17533736363636382</c:v>
                </c:pt>
                <c:pt idx="1484">
                  <c:v>0.17554327272727296</c:v>
                </c:pt>
                <c:pt idx="1485">
                  <c:v>0.17563672727272725</c:v>
                </c:pt>
                <c:pt idx="1486">
                  <c:v>0.17574290909090928</c:v>
                </c:pt>
                <c:pt idx="1487">
                  <c:v>0.1758578181818182</c:v>
                </c:pt>
                <c:pt idx="1488">
                  <c:v>0.17600490909090921</c:v>
                </c:pt>
                <c:pt idx="1489">
                  <c:v>0.17621572727272741</c:v>
                </c:pt>
                <c:pt idx="1490">
                  <c:v>0.17642127272727293</c:v>
                </c:pt>
                <c:pt idx="1491">
                  <c:v>0.17661672727272726</c:v>
                </c:pt>
                <c:pt idx="1492">
                  <c:v>0.17671745454545484</c:v>
                </c:pt>
                <c:pt idx="1493">
                  <c:v>0.17680318181818191</c:v>
                </c:pt>
                <c:pt idx="1494">
                  <c:v>0.17690900000000023</c:v>
                </c:pt>
                <c:pt idx="1495">
                  <c:v>0.17702118181818191</c:v>
                </c:pt>
                <c:pt idx="1496">
                  <c:v>0.17727063636363638</c:v>
                </c:pt>
                <c:pt idx="1497">
                  <c:v>0.17747227272727287</c:v>
                </c:pt>
                <c:pt idx="1498">
                  <c:v>0.17769018181818191</c:v>
                </c:pt>
                <c:pt idx="1499">
                  <c:v>0.17777163636363638</c:v>
                </c:pt>
                <c:pt idx="1500">
                  <c:v>0.17783972727272729</c:v>
                </c:pt>
                <c:pt idx="1501">
                  <c:v>0.17793554545454546</c:v>
                </c:pt>
                <c:pt idx="1502">
                  <c:v>0.17812890909090914</c:v>
                </c:pt>
                <c:pt idx="1503">
                  <c:v>0.17834254545454545</c:v>
                </c:pt>
                <c:pt idx="1504">
                  <c:v>0.17857018181818191</c:v>
                </c:pt>
                <c:pt idx="1505">
                  <c:v>0.17871190909090928</c:v>
                </c:pt>
                <c:pt idx="1506">
                  <c:v>0.17882472727272727</c:v>
                </c:pt>
                <c:pt idx="1507">
                  <c:v>0.17892900000000012</c:v>
                </c:pt>
                <c:pt idx="1508">
                  <c:v>0.17902145454545476</c:v>
                </c:pt>
                <c:pt idx="1509">
                  <c:v>0.17914972727272729</c:v>
                </c:pt>
                <c:pt idx="1510">
                  <c:v>0.17934154545454545</c:v>
                </c:pt>
                <c:pt idx="1511">
                  <c:v>0.17957772727272728</c:v>
                </c:pt>
                <c:pt idx="1512">
                  <c:v>0.17979236363636392</c:v>
                </c:pt>
                <c:pt idx="1513">
                  <c:v>0.17993318181818199</c:v>
                </c:pt>
                <c:pt idx="1514">
                  <c:v>0.18002790909090921</c:v>
                </c:pt>
                <c:pt idx="1515">
                  <c:v>0.18014154545454547</c:v>
                </c:pt>
                <c:pt idx="1516">
                  <c:v>0.18023954545454546</c:v>
                </c:pt>
                <c:pt idx="1517">
                  <c:v>0.18034927272727297</c:v>
                </c:pt>
                <c:pt idx="1518">
                  <c:v>0.18054509090909107</c:v>
                </c:pt>
                <c:pt idx="1519">
                  <c:v>0.18070236363636388</c:v>
                </c:pt>
                <c:pt idx="1520">
                  <c:v>0.18078081818181821</c:v>
                </c:pt>
                <c:pt idx="1521">
                  <c:v>0.18099918181818209</c:v>
                </c:pt>
                <c:pt idx="1522">
                  <c:v>0.18115227272727286</c:v>
                </c:pt>
                <c:pt idx="1523">
                  <c:v>0.18121354545454543</c:v>
                </c:pt>
                <c:pt idx="1524">
                  <c:v>0.1812596363636364</c:v>
                </c:pt>
                <c:pt idx="1525">
                  <c:v>0.18134936363636392</c:v>
                </c:pt>
                <c:pt idx="1526">
                  <c:v>0.18147236363636382</c:v>
                </c:pt>
                <c:pt idx="1527">
                  <c:v>0.18156845454545481</c:v>
                </c:pt>
                <c:pt idx="1528">
                  <c:v>0.18171863636363644</c:v>
                </c:pt>
                <c:pt idx="1529">
                  <c:v>0.1818986363636364</c:v>
                </c:pt>
                <c:pt idx="1530">
                  <c:v>0.18205872727272726</c:v>
                </c:pt>
                <c:pt idx="1531">
                  <c:v>0.18213827272727293</c:v>
                </c:pt>
                <c:pt idx="1532">
                  <c:v>0.18233963636363634</c:v>
                </c:pt>
                <c:pt idx="1533">
                  <c:v>0.18252145454545476</c:v>
                </c:pt>
                <c:pt idx="1534">
                  <c:v>0.18265054545454537</c:v>
                </c:pt>
                <c:pt idx="1535">
                  <c:v>0.18268372727272728</c:v>
                </c:pt>
                <c:pt idx="1536">
                  <c:v>0.18276618181818202</c:v>
                </c:pt>
                <c:pt idx="1537">
                  <c:v>0.18285709090909091</c:v>
                </c:pt>
                <c:pt idx="1538">
                  <c:v>0.18296827272727301</c:v>
                </c:pt>
                <c:pt idx="1539">
                  <c:v>0.18308509090909106</c:v>
                </c:pt>
                <c:pt idx="1540">
                  <c:v>0.18323018181818201</c:v>
                </c:pt>
                <c:pt idx="1541">
                  <c:v>0.18331072727272729</c:v>
                </c:pt>
                <c:pt idx="1542">
                  <c:v>0.18347981818181824</c:v>
                </c:pt>
                <c:pt idx="1543">
                  <c:v>0.18370045454545481</c:v>
                </c:pt>
                <c:pt idx="1544">
                  <c:v>0.1839006363636364</c:v>
                </c:pt>
                <c:pt idx="1545">
                  <c:v>0.18394600000000028</c:v>
                </c:pt>
                <c:pt idx="1546">
                  <c:v>0.18398309090909107</c:v>
                </c:pt>
                <c:pt idx="1547">
                  <c:v>0.18408063636363636</c:v>
                </c:pt>
                <c:pt idx="1548">
                  <c:v>0.18419518181818198</c:v>
                </c:pt>
                <c:pt idx="1549">
                  <c:v>0.18430181818181821</c:v>
                </c:pt>
                <c:pt idx="1550">
                  <c:v>0.18447427272727288</c:v>
                </c:pt>
                <c:pt idx="1551">
                  <c:v>0.18452172727272728</c:v>
                </c:pt>
                <c:pt idx="1552">
                  <c:v>0.18469327272727293</c:v>
                </c:pt>
                <c:pt idx="1553">
                  <c:v>0.18493018181818208</c:v>
                </c:pt>
                <c:pt idx="1554">
                  <c:v>0.185099272727273</c:v>
                </c:pt>
                <c:pt idx="1555">
                  <c:v>0.18513627272727287</c:v>
                </c:pt>
                <c:pt idx="1556">
                  <c:v>0.185172</c:v>
                </c:pt>
                <c:pt idx="1557">
                  <c:v>0.18527090909090921</c:v>
                </c:pt>
                <c:pt idx="1558">
                  <c:v>0.1853518181818182</c:v>
                </c:pt>
                <c:pt idx="1559">
                  <c:v>0.18552990909090925</c:v>
                </c:pt>
                <c:pt idx="1560">
                  <c:v>0.18558818181818201</c:v>
                </c:pt>
                <c:pt idx="1561">
                  <c:v>0.18575400000000011</c:v>
                </c:pt>
                <c:pt idx="1562">
                  <c:v>0.18599627272727301</c:v>
                </c:pt>
                <c:pt idx="1563">
                  <c:v>0.18614936363636392</c:v>
                </c:pt>
                <c:pt idx="1564">
                  <c:v>0.18620700000000018</c:v>
                </c:pt>
                <c:pt idx="1565">
                  <c:v>0.18624127272727301</c:v>
                </c:pt>
                <c:pt idx="1566">
                  <c:v>0.18633236363636388</c:v>
                </c:pt>
                <c:pt idx="1567">
                  <c:v>0.18643281818181834</c:v>
                </c:pt>
                <c:pt idx="1568">
                  <c:v>0.18659436363636392</c:v>
                </c:pt>
                <c:pt idx="1569">
                  <c:v>0.18664472727272741</c:v>
                </c:pt>
                <c:pt idx="1570">
                  <c:v>0.18681836363636395</c:v>
                </c:pt>
                <c:pt idx="1571">
                  <c:v>0.18705554545454545</c:v>
                </c:pt>
                <c:pt idx="1572">
                  <c:v>0.18719945454545486</c:v>
                </c:pt>
                <c:pt idx="1573">
                  <c:v>0.187264272727273</c:v>
                </c:pt>
                <c:pt idx="1574">
                  <c:v>0.1872954545454549</c:v>
                </c:pt>
                <c:pt idx="1575">
                  <c:v>0.18741436363636402</c:v>
                </c:pt>
                <c:pt idx="1576">
                  <c:v>0.18750818181818202</c:v>
                </c:pt>
                <c:pt idx="1577">
                  <c:v>0.18763627272727293</c:v>
                </c:pt>
                <c:pt idx="1578">
                  <c:v>0.18771436363636396</c:v>
                </c:pt>
                <c:pt idx="1579">
                  <c:v>0.18784881818181834</c:v>
                </c:pt>
                <c:pt idx="1580">
                  <c:v>0.18807227272727287</c:v>
                </c:pt>
                <c:pt idx="1581">
                  <c:v>0.18829409090909113</c:v>
                </c:pt>
                <c:pt idx="1582">
                  <c:v>0.18841518181818212</c:v>
                </c:pt>
                <c:pt idx="1583">
                  <c:v>0.18845872727272742</c:v>
                </c:pt>
                <c:pt idx="1584">
                  <c:v>0.18851272727272742</c:v>
                </c:pt>
                <c:pt idx="1585">
                  <c:v>0.18860063636363636</c:v>
                </c:pt>
                <c:pt idx="1586">
                  <c:v>0.18869572727272729</c:v>
                </c:pt>
                <c:pt idx="1587">
                  <c:v>0.18885018181818194</c:v>
                </c:pt>
                <c:pt idx="1588">
                  <c:v>0.18888509090909106</c:v>
                </c:pt>
                <c:pt idx="1589">
                  <c:v>0.18908309090909106</c:v>
                </c:pt>
                <c:pt idx="1590">
                  <c:v>0.18930218181818198</c:v>
                </c:pt>
                <c:pt idx="1591">
                  <c:v>0.1894980909090912</c:v>
                </c:pt>
                <c:pt idx="1592">
                  <c:v>0.18957227272727287</c:v>
                </c:pt>
                <c:pt idx="1593">
                  <c:v>0.18968845454545483</c:v>
                </c:pt>
                <c:pt idx="1594">
                  <c:v>0.18969254545454545</c:v>
                </c:pt>
                <c:pt idx="1595">
                  <c:v>0.1898116363636364</c:v>
                </c:pt>
                <c:pt idx="1596">
                  <c:v>0.18993172727272739</c:v>
                </c:pt>
                <c:pt idx="1597">
                  <c:v>0.19006845454545493</c:v>
                </c:pt>
                <c:pt idx="1598">
                  <c:v>0.19010409090909094</c:v>
                </c:pt>
                <c:pt idx="1599">
                  <c:v>0.1902806363636364</c:v>
                </c:pt>
                <c:pt idx="1600">
                  <c:v>0.19048663636363641</c:v>
                </c:pt>
                <c:pt idx="1601">
                  <c:v>0.19070118181818199</c:v>
                </c:pt>
                <c:pt idx="1602">
                  <c:v>0.19087172727272728</c:v>
                </c:pt>
                <c:pt idx="1603">
                  <c:v>0.19091818181818215</c:v>
                </c:pt>
                <c:pt idx="1604">
                  <c:v>0.19093354545454549</c:v>
                </c:pt>
                <c:pt idx="1605">
                  <c:v>0.19101754545454544</c:v>
                </c:pt>
                <c:pt idx="1606">
                  <c:v>0.19110954545454545</c:v>
                </c:pt>
                <c:pt idx="1607">
                  <c:v>0.19128190909090925</c:v>
                </c:pt>
                <c:pt idx="1608">
                  <c:v>0.19132872727272729</c:v>
                </c:pt>
                <c:pt idx="1609">
                  <c:v>0.19147981818181833</c:v>
                </c:pt>
                <c:pt idx="1610">
                  <c:v>0.1916966363636364</c:v>
                </c:pt>
                <c:pt idx="1611">
                  <c:v>0.19189136363636392</c:v>
                </c:pt>
                <c:pt idx="1612">
                  <c:v>0.19208136363636388</c:v>
                </c:pt>
                <c:pt idx="1613">
                  <c:v>0.19220845454545493</c:v>
                </c:pt>
                <c:pt idx="1614">
                  <c:v>0.19233518181818202</c:v>
                </c:pt>
                <c:pt idx="1615">
                  <c:v>0.19245036363636392</c:v>
                </c:pt>
                <c:pt idx="1616">
                  <c:v>0.19259418181818203</c:v>
                </c:pt>
                <c:pt idx="1617">
                  <c:v>0.19269218181818201</c:v>
                </c:pt>
                <c:pt idx="1618">
                  <c:v>0.19284618181818208</c:v>
                </c:pt>
                <c:pt idx="1619">
                  <c:v>0.19298363636363641</c:v>
                </c:pt>
                <c:pt idx="1620">
                  <c:v>0.19311518181818202</c:v>
                </c:pt>
                <c:pt idx="1621">
                  <c:v>0.19324290909090938</c:v>
                </c:pt>
                <c:pt idx="1622">
                  <c:v>0.19337590909090921</c:v>
                </c:pt>
                <c:pt idx="1623">
                  <c:v>0.19354345454545493</c:v>
                </c:pt>
                <c:pt idx="1624">
                  <c:v>0.19370609090909113</c:v>
                </c:pt>
                <c:pt idx="1625">
                  <c:v>0.19390527272727301</c:v>
                </c:pt>
                <c:pt idx="1626">
                  <c:v>0.19410872727272729</c:v>
                </c:pt>
                <c:pt idx="1627">
                  <c:v>0.19429454545454544</c:v>
                </c:pt>
                <c:pt idx="1628">
                  <c:v>0.19447654545454546</c:v>
                </c:pt>
                <c:pt idx="1629">
                  <c:v>0.19466400000000011</c:v>
                </c:pt>
                <c:pt idx="1630">
                  <c:v>0.19482709090909106</c:v>
                </c:pt>
                <c:pt idx="1631">
                  <c:v>0.19492909090909114</c:v>
                </c:pt>
                <c:pt idx="1632">
                  <c:v>0.1949606363636365</c:v>
                </c:pt>
                <c:pt idx="1633">
                  <c:v>0.19500836363636395</c:v>
                </c:pt>
                <c:pt idx="1634">
                  <c:v>0.19510409090909103</c:v>
                </c:pt>
                <c:pt idx="1635">
                  <c:v>0.19519954545454546</c:v>
                </c:pt>
                <c:pt idx="1636">
                  <c:v>0.19532099999999999</c:v>
                </c:pt>
                <c:pt idx="1637">
                  <c:v>0.19537427272727287</c:v>
                </c:pt>
                <c:pt idx="1638">
                  <c:v>0.19563290909090922</c:v>
                </c:pt>
                <c:pt idx="1639">
                  <c:v>0.19586400000000023</c:v>
                </c:pt>
                <c:pt idx="1640">
                  <c:v>0.1959890909090912</c:v>
                </c:pt>
                <c:pt idx="1641">
                  <c:v>0.19606181818181834</c:v>
                </c:pt>
                <c:pt idx="1642">
                  <c:v>0.19608781818181834</c:v>
                </c:pt>
                <c:pt idx="1643">
                  <c:v>0.19615363636363634</c:v>
                </c:pt>
                <c:pt idx="1644">
                  <c:v>0.19625118181818202</c:v>
                </c:pt>
                <c:pt idx="1645">
                  <c:v>0.19635418181818201</c:v>
                </c:pt>
                <c:pt idx="1646">
                  <c:v>0.19645472727272739</c:v>
                </c:pt>
                <c:pt idx="1647">
                  <c:v>0.19667500000000004</c:v>
                </c:pt>
                <c:pt idx="1648">
                  <c:v>0.19691681818181844</c:v>
                </c:pt>
                <c:pt idx="1649">
                  <c:v>0.1970416363636365</c:v>
                </c:pt>
                <c:pt idx="1650">
                  <c:v>0.19714818181818208</c:v>
                </c:pt>
                <c:pt idx="1651">
                  <c:v>0.19724218181818215</c:v>
                </c:pt>
                <c:pt idx="1652">
                  <c:v>0.19735681818181824</c:v>
                </c:pt>
                <c:pt idx="1653">
                  <c:v>0.19746609090909123</c:v>
                </c:pt>
                <c:pt idx="1654">
                  <c:v>0.19767809090909091</c:v>
                </c:pt>
                <c:pt idx="1655">
                  <c:v>0.1979310909090912</c:v>
                </c:pt>
                <c:pt idx="1656">
                  <c:v>0.19813227272727296</c:v>
                </c:pt>
                <c:pt idx="1657">
                  <c:v>0.19826054545454544</c:v>
                </c:pt>
                <c:pt idx="1658">
                  <c:v>0.19835181818181821</c:v>
                </c:pt>
                <c:pt idx="1659">
                  <c:v>0.19845636363636399</c:v>
                </c:pt>
                <c:pt idx="1660">
                  <c:v>0.19856118181818203</c:v>
                </c:pt>
                <c:pt idx="1661">
                  <c:v>0.19869618181818208</c:v>
                </c:pt>
                <c:pt idx="1662">
                  <c:v>0.19887127272727287</c:v>
                </c:pt>
                <c:pt idx="1663">
                  <c:v>0.19909500000000024</c:v>
                </c:pt>
                <c:pt idx="1664">
                  <c:v>0.19928090909090929</c:v>
                </c:pt>
                <c:pt idx="1665">
                  <c:v>0.19949581818181844</c:v>
                </c:pt>
                <c:pt idx="1666">
                  <c:v>0.19965654545454545</c:v>
                </c:pt>
                <c:pt idx="1667">
                  <c:v>0.19973818181818212</c:v>
                </c:pt>
                <c:pt idx="1668">
                  <c:v>0.19984109090909113</c:v>
                </c:pt>
                <c:pt idx="1669">
                  <c:v>0.19994272727272752</c:v>
                </c:pt>
                <c:pt idx="1670">
                  <c:v>0.20004090909090921</c:v>
                </c:pt>
                <c:pt idx="1671">
                  <c:v>0.20020790909090921</c:v>
                </c:pt>
                <c:pt idx="1672">
                  <c:v>0.20043681818181824</c:v>
                </c:pt>
                <c:pt idx="1673">
                  <c:v>0.20066854545454538</c:v>
                </c:pt>
                <c:pt idx="1674">
                  <c:v>0.200875</c:v>
                </c:pt>
                <c:pt idx="1675">
                  <c:v>0.20099663636363641</c:v>
                </c:pt>
                <c:pt idx="1676">
                  <c:v>0.20110454545454537</c:v>
                </c:pt>
                <c:pt idx="1677">
                  <c:v>0.20120009090909091</c:v>
                </c:pt>
                <c:pt idx="1678">
                  <c:v>0.20130945454545476</c:v>
                </c:pt>
                <c:pt idx="1679">
                  <c:v>0.20142345454545482</c:v>
                </c:pt>
                <c:pt idx="1680">
                  <c:v>0.20155790909090909</c:v>
                </c:pt>
                <c:pt idx="1681">
                  <c:v>0.20175663636363636</c:v>
                </c:pt>
                <c:pt idx="1682">
                  <c:v>0.20196845454545484</c:v>
                </c:pt>
                <c:pt idx="1683">
                  <c:v>0.20219045454545476</c:v>
                </c:pt>
                <c:pt idx="1684">
                  <c:v>0.20238745454545473</c:v>
                </c:pt>
                <c:pt idx="1685">
                  <c:v>0.20249745454545484</c:v>
                </c:pt>
                <c:pt idx="1686">
                  <c:v>0.20259336363636388</c:v>
                </c:pt>
                <c:pt idx="1687">
                  <c:v>0.20269363636363635</c:v>
                </c:pt>
                <c:pt idx="1688">
                  <c:v>0.2027946363636364</c:v>
                </c:pt>
                <c:pt idx="1689">
                  <c:v>0.20290709090909106</c:v>
                </c:pt>
                <c:pt idx="1690">
                  <c:v>0.20311872727272728</c:v>
                </c:pt>
                <c:pt idx="1691">
                  <c:v>0.20336027272727286</c:v>
                </c:pt>
                <c:pt idx="1692">
                  <c:v>0.20357990909090909</c:v>
                </c:pt>
                <c:pt idx="1693">
                  <c:v>0.20373772727272726</c:v>
                </c:pt>
                <c:pt idx="1694">
                  <c:v>0.20383009090909091</c:v>
                </c:pt>
                <c:pt idx="1695">
                  <c:v>0.20393481818181824</c:v>
                </c:pt>
                <c:pt idx="1696">
                  <c:v>0.2040318181818182</c:v>
                </c:pt>
                <c:pt idx="1697">
                  <c:v>0.20414172727272728</c:v>
                </c:pt>
                <c:pt idx="1698">
                  <c:v>0.20431645454545483</c:v>
                </c:pt>
                <c:pt idx="1699">
                  <c:v>0.20451072727272726</c:v>
                </c:pt>
                <c:pt idx="1700">
                  <c:v>0.20474309090909107</c:v>
                </c:pt>
                <c:pt idx="1701">
                  <c:v>0.20496509090909104</c:v>
                </c:pt>
                <c:pt idx="1702">
                  <c:v>0.20509527272727288</c:v>
                </c:pt>
                <c:pt idx="1703">
                  <c:v>0.20521681818181833</c:v>
                </c:pt>
                <c:pt idx="1704">
                  <c:v>0.20532772727272727</c:v>
                </c:pt>
                <c:pt idx="1705">
                  <c:v>0.20543827272727297</c:v>
                </c:pt>
                <c:pt idx="1706">
                  <c:v>0.20555136363636381</c:v>
                </c:pt>
                <c:pt idx="1707">
                  <c:v>0.2056811818181819</c:v>
                </c:pt>
                <c:pt idx="1708">
                  <c:v>0.20581481818181821</c:v>
                </c:pt>
                <c:pt idx="1709">
                  <c:v>0.2059846363636364</c:v>
                </c:pt>
                <c:pt idx="1710">
                  <c:v>0.20620418181818198</c:v>
                </c:pt>
                <c:pt idx="1711">
                  <c:v>0.20640527272727296</c:v>
                </c:pt>
                <c:pt idx="1712">
                  <c:v>0.20663190909090909</c:v>
                </c:pt>
                <c:pt idx="1713">
                  <c:v>0.20676381818181824</c:v>
                </c:pt>
                <c:pt idx="1714">
                  <c:v>0.20687481818181816</c:v>
                </c:pt>
                <c:pt idx="1715">
                  <c:v>0.20698536363636391</c:v>
                </c:pt>
                <c:pt idx="1716">
                  <c:v>0.20709327272727288</c:v>
                </c:pt>
                <c:pt idx="1717">
                  <c:v>0.20721009090909104</c:v>
                </c:pt>
                <c:pt idx="1718">
                  <c:v>0.20734690909090925</c:v>
                </c:pt>
                <c:pt idx="1719">
                  <c:v>0.20746581818181833</c:v>
                </c:pt>
                <c:pt idx="1720">
                  <c:v>0.20764254545454539</c:v>
                </c:pt>
                <c:pt idx="1721">
                  <c:v>0.2078848181818182</c:v>
                </c:pt>
                <c:pt idx="1722">
                  <c:v>0.20811954545454545</c:v>
                </c:pt>
                <c:pt idx="1723">
                  <c:v>0.20831000000000016</c:v>
                </c:pt>
                <c:pt idx="1724">
                  <c:v>0.20844509090909114</c:v>
                </c:pt>
                <c:pt idx="1725">
                  <c:v>0.2085396363636364</c:v>
                </c:pt>
                <c:pt idx="1726">
                  <c:v>0.20863990909090921</c:v>
                </c:pt>
                <c:pt idx="1727">
                  <c:v>0.20874336363636395</c:v>
                </c:pt>
                <c:pt idx="1728">
                  <c:v>0.20886490909090921</c:v>
                </c:pt>
                <c:pt idx="1729">
                  <c:v>0.20898690909090925</c:v>
                </c:pt>
                <c:pt idx="1730">
                  <c:v>0.20914490909090921</c:v>
                </c:pt>
                <c:pt idx="1731">
                  <c:v>0.20936327272727287</c:v>
                </c:pt>
                <c:pt idx="1732">
                  <c:v>0.2095838181818182</c:v>
                </c:pt>
                <c:pt idx="1733">
                  <c:v>0.20978672727272729</c:v>
                </c:pt>
                <c:pt idx="1734">
                  <c:v>0.20997709090909106</c:v>
                </c:pt>
                <c:pt idx="1735">
                  <c:v>0.21007654545454538</c:v>
                </c:pt>
                <c:pt idx="1736">
                  <c:v>0.21017545454545467</c:v>
                </c:pt>
                <c:pt idx="1737">
                  <c:v>0.21027109090909091</c:v>
                </c:pt>
                <c:pt idx="1738">
                  <c:v>0.2103731818181819</c:v>
                </c:pt>
                <c:pt idx="1739">
                  <c:v>0.21048745454545481</c:v>
                </c:pt>
                <c:pt idx="1740">
                  <c:v>0.2106938181818182</c:v>
                </c:pt>
                <c:pt idx="1741">
                  <c:v>0.21091154545454546</c:v>
                </c:pt>
                <c:pt idx="1742">
                  <c:v>0.21113363636363636</c:v>
                </c:pt>
                <c:pt idx="1743">
                  <c:v>0.21132100000000001</c:v>
                </c:pt>
                <c:pt idx="1744">
                  <c:v>0.21144900000000028</c:v>
                </c:pt>
                <c:pt idx="1745">
                  <c:v>0.21155209090909091</c:v>
                </c:pt>
                <c:pt idx="1746">
                  <c:v>0.21164509090909106</c:v>
                </c:pt>
                <c:pt idx="1747">
                  <c:v>0.21174854545454544</c:v>
                </c:pt>
                <c:pt idx="1748">
                  <c:v>0.21188318181818191</c:v>
                </c:pt>
                <c:pt idx="1749">
                  <c:v>0.21200790909090922</c:v>
                </c:pt>
                <c:pt idx="1750">
                  <c:v>0.21221863636363641</c:v>
                </c:pt>
                <c:pt idx="1751">
                  <c:v>0.21245054545454545</c:v>
                </c:pt>
                <c:pt idx="1752">
                  <c:v>0.21267209090909092</c:v>
                </c:pt>
                <c:pt idx="1753">
                  <c:v>0.21285018181818191</c:v>
                </c:pt>
                <c:pt idx="1754">
                  <c:v>0.21294945454545497</c:v>
                </c:pt>
                <c:pt idx="1755">
                  <c:v>0.21306527272727296</c:v>
                </c:pt>
                <c:pt idx="1756">
                  <c:v>0.21317390909090908</c:v>
                </c:pt>
                <c:pt idx="1757">
                  <c:v>0.21329963636363641</c:v>
                </c:pt>
                <c:pt idx="1758">
                  <c:v>0.21340909090909108</c:v>
                </c:pt>
                <c:pt idx="1759">
                  <c:v>0.21352027272727286</c:v>
                </c:pt>
                <c:pt idx="1760">
                  <c:v>0.21368300000000001</c:v>
                </c:pt>
                <c:pt idx="1761">
                  <c:v>0.21386190909090921</c:v>
                </c:pt>
                <c:pt idx="1762">
                  <c:v>0.21406727272727297</c:v>
                </c:pt>
                <c:pt idx="1763">
                  <c:v>0.21423481818181833</c:v>
                </c:pt>
                <c:pt idx="1764">
                  <c:v>0.21443700000000024</c:v>
                </c:pt>
                <c:pt idx="1765">
                  <c:v>0.21461145454545483</c:v>
                </c:pt>
                <c:pt idx="1766">
                  <c:v>0.21480027272727287</c:v>
                </c:pt>
                <c:pt idx="1767">
                  <c:v>0.2149686363636365</c:v>
                </c:pt>
                <c:pt idx="1768">
                  <c:v>0.21511754545454545</c:v>
                </c:pt>
                <c:pt idx="1769">
                  <c:v>0.21524945454545497</c:v>
                </c:pt>
                <c:pt idx="1770">
                  <c:v>0.21536918181818202</c:v>
                </c:pt>
                <c:pt idx="1771">
                  <c:v>0.21549445454545493</c:v>
                </c:pt>
                <c:pt idx="1772">
                  <c:v>0.21563027272727286</c:v>
                </c:pt>
                <c:pt idx="1773">
                  <c:v>0.21573363636363641</c:v>
                </c:pt>
                <c:pt idx="1774">
                  <c:v>0.2158758181818182</c:v>
                </c:pt>
                <c:pt idx="1775">
                  <c:v>0.2160076363636364</c:v>
                </c:pt>
                <c:pt idx="1776">
                  <c:v>0.21613736363636388</c:v>
                </c:pt>
                <c:pt idx="1777">
                  <c:v>0.21627336363636382</c:v>
                </c:pt>
                <c:pt idx="1778">
                  <c:v>0.21642054545454548</c:v>
                </c:pt>
                <c:pt idx="1779">
                  <c:v>0.21656900000000023</c:v>
                </c:pt>
                <c:pt idx="1780">
                  <c:v>0.2166757272727273</c:v>
                </c:pt>
                <c:pt idx="1781">
                  <c:v>0.21685809090909094</c:v>
                </c:pt>
                <c:pt idx="1782">
                  <c:v>0.21701018181818202</c:v>
                </c:pt>
                <c:pt idx="1783">
                  <c:v>0.21722990909090925</c:v>
                </c:pt>
                <c:pt idx="1784">
                  <c:v>0.21743236363636395</c:v>
                </c:pt>
                <c:pt idx="1785">
                  <c:v>0.21765118181818191</c:v>
                </c:pt>
                <c:pt idx="1786">
                  <c:v>0.21786036363636388</c:v>
                </c:pt>
                <c:pt idx="1787">
                  <c:v>0.21804654545454544</c:v>
                </c:pt>
                <c:pt idx="1788">
                  <c:v>0.21812827272727286</c:v>
                </c:pt>
                <c:pt idx="1789">
                  <c:v>0.21820972727272742</c:v>
                </c:pt>
                <c:pt idx="1790">
                  <c:v>0.21828381818181833</c:v>
                </c:pt>
                <c:pt idx="1791">
                  <c:v>0.21838099999999999</c:v>
                </c:pt>
                <c:pt idx="1792">
                  <c:v>0.21853754545454546</c:v>
                </c:pt>
                <c:pt idx="1793">
                  <c:v>0.21867</c:v>
                </c:pt>
                <c:pt idx="1794">
                  <c:v>0.21877263636363639</c:v>
                </c:pt>
                <c:pt idx="1795">
                  <c:v>0.21904454545454544</c:v>
                </c:pt>
                <c:pt idx="1796">
                  <c:v>0.21919090909090921</c:v>
                </c:pt>
                <c:pt idx="1797">
                  <c:v>0.21919727272727293</c:v>
                </c:pt>
                <c:pt idx="1798">
                  <c:v>0.21928336363636391</c:v>
                </c:pt>
                <c:pt idx="1799">
                  <c:v>0.21935290909090921</c:v>
                </c:pt>
                <c:pt idx="1800">
                  <c:v>0.21944772727272749</c:v>
                </c:pt>
                <c:pt idx="1801">
                  <c:v>0.21961963636363641</c:v>
                </c:pt>
                <c:pt idx="1802">
                  <c:v>0.2198356363636364</c:v>
                </c:pt>
                <c:pt idx="1803">
                  <c:v>0.21986836363636392</c:v>
                </c:pt>
                <c:pt idx="1804">
                  <c:v>0.2201106363636364</c:v>
                </c:pt>
                <c:pt idx="1805">
                  <c:v>0.22020981818181834</c:v>
                </c:pt>
                <c:pt idx="1806">
                  <c:v>0.22022845454545481</c:v>
                </c:pt>
                <c:pt idx="1807">
                  <c:v>0.22031300000000018</c:v>
                </c:pt>
                <c:pt idx="1808">
                  <c:v>0.22039009090909104</c:v>
                </c:pt>
                <c:pt idx="1809">
                  <c:v>0.22050200000000014</c:v>
                </c:pt>
                <c:pt idx="1810">
                  <c:v>0.22070981818181834</c:v>
                </c:pt>
                <c:pt idx="1811">
                  <c:v>0.22092181818181833</c:v>
                </c:pt>
                <c:pt idx="1812">
                  <c:v>0.22113309090909103</c:v>
                </c:pt>
                <c:pt idx="1813">
                  <c:v>0.22132763636363634</c:v>
                </c:pt>
                <c:pt idx="1814">
                  <c:v>0.22143790909090932</c:v>
                </c:pt>
                <c:pt idx="1815">
                  <c:v>0.221541272727273</c:v>
                </c:pt>
                <c:pt idx="1816">
                  <c:v>0.22165045454545476</c:v>
                </c:pt>
                <c:pt idx="1817">
                  <c:v>0.22175618181818202</c:v>
                </c:pt>
                <c:pt idx="1818">
                  <c:v>0.22188400000000016</c:v>
                </c:pt>
                <c:pt idx="1819">
                  <c:v>0.22202127272727287</c:v>
                </c:pt>
                <c:pt idx="1820">
                  <c:v>0.22218036363636381</c:v>
                </c:pt>
                <c:pt idx="1821">
                  <c:v>0.22238509090909106</c:v>
                </c:pt>
                <c:pt idx="1822">
                  <c:v>0.22259518181818203</c:v>
                </c:pt>
                <c:pt idx="1823">
                  <c:v>0.22279672727272742</c:v>
                </c:pt>
                <c:pt idx="1824">
                  <c:v>0.22299227272727301</c:v>
                </c:pt>
                <c:pt idx="1825">
                  <c:v>0.22311790909090928</c:v>
                </c:pt>
                <c:pt idx="1826">
                  <c:v>0.2232344545454549</c:v>
                </c:pt>
                <c:pt idx="1827">
                  <c:v>0.22335199999999999</c:v>
                </c:pt>
                <c:pt idx="1828">
                  <c:v>0.22345263636363641</c:v>
                </c:pt>
                <c:pt idx="1829">
                  <c:v>0.22356754545454546</c:v>
                </c:pt>
                <c:pt idx="1830">
                  <c:v>0.22368063636363636</c:v>
                </c:pt>
                <c:pt idx="1831">
                  <c:v>0.22383609090909107</c:v>
                </c:pt>
                <c:pt idx="1832">
                  <c:v>0.22400945454545484</c:v>
                </c:pt>
                <c:pt idx="1833">
                  <c:v>0.22424372727272748</c:v>
                </c:pt>
                <c:pt idx="1834">
                  <c:v>0.22444872727272752</c:v>
                </c:pt>
                <c:pt idx="1835">
                  <c:v>0.2246538181818182</c:v>
                </c:pt>
                <c:pt idx="1836">
                  <c:v>0.22480545454545486</c:v>
                </c:pt>
                <c:pt idx="1837">
                  <c:v>0.22491572727272749</c:v>
                </c:pt>
                <c:pt idx="1838">
                  <c:v>0.22504209090909114</c:v>
                </c:pt>
                <c:pt idx="1839">
                  <c:v>0.22512699999999999</c:v>
                </c:pt>
                <c:pt idx="1840">
                  <c:v>0.22524481818181843</c:v>
                </c:pt>
                <c:pt idx="1841">
                  <c:v>0.22535790909090925</c:v>
                </c:pt>
                <c:pt idx="1842">
                  <c:v>0.2255006363636364</c:v>
                </c:pt>
                <c:pt idx="1843">
                  <c:v>0.22569581818181833</c:v>
                </c:pt>
                <c:pt idx="1844">
                  <c:v>0.22591654545454559</c:v>
                </c:pt>
                <c:pt idx="1845">
                  <c:v>0.22614390909090928</c:v>
                </c:pt>
                <c:pt idx="1846">
                  <c:v>0.22633345454545481</c:v>
                </c:pt>
                <c:pt idx="1847">
                  <c:v>0.22645563636363641</c:v>
                </c:pt>
                <c:pt idx="1848">
                  <c:v>0.22654181818181837</c:v>
                </c:pt>
                <c:pt idx="1849">
                  <c:v>0.22664863636363641</c:v>
                </c:pt>
                <c:pt idx="1850">
                  <c:v>0.22677227272727293</c:v>
                </c:pt>
                <c:pt idx="1851">
                  <c:v>0.22686090909090925</c:v>
                </c:pt>
                <c:pt idx="1852">
                  <c:v>0.22700881818181834</c:v>
                </c:pt>
                <c:pt idx="1853">
                  <c:v>0.22718809090909106</c:v>
                </c:pt>
                <c:pt idx="1854">
                  <c:v>0.22739336363636395</c:v>
                </c:pt>
                <c:pt idx="1855">
                  <c:v>0.22761218181818202</c:v>
                </c:pt>
                <c:pt idx="1856">
                  <c:v>0.22780754545454546</c:v>
                </c:pt>
                <c:pt idx="1857">
                  <c:v>0.22797463636363641</c:v>
                </c:pt>
                <c:pt idx="1858">
                  <c:v>0.22813618181818202</c:v>
                </c:pt>
                <c:pt idx="1859">
                  <c:v>0.22827172727272729</c:v>
                </c:pt>
                <c:pt idx="1860">
                  <c:v>0.22839000000000023</c:v>
                </c:pt>
                <c:pt idx="1861">
                  <c:v>0.22852436363636391</c:v>
                </c:pt>
                <c:pt idx="1862">
                  <c:v>0.22862709090909106</c:v>
                </c:pt>
                <c:pt idx="1863">
                  <c:v>0.22876390909090932</c:v>
                </c:pt>
                <c:pt idx="1864">
                  <c:v>0.22885536363636391</c:v>
                </c:pt>
                <c:pt idx="1865">
                  <c:v>0.22902281818181824</c:v>
                </c:pt>
                <c:pt idx="1866">
                  <c:v>0.22914800000000024</c:v>
                </c:pt>
                <c:pt idx="1867">
                  <c:v>0.22926581818181838</c:v>
                </c:pt>
                <c:pt idx="1868">
                  <c:v>0.22942954545454544</c:v>
                </c:pt>
                <c:pt idx="1869">
                  <c:v>0.22961127272727297</c:v>
                </c:pt>
                <c:pt idx="1870">
                  <c:v>0.22978372727272739</c:v>
                </c:pt>
                <c:pt idx="1871">
                  <c:v>0.22999709090909123</c:v>
                </c:pt>
                <c:pt idx="1872">
                  <c:v>0.2301883636363638</c:v>
                </c:pt>
                <c:pt idx="1873">
                  <c:v>0.23039254545454538</c:v>
                </c:pt>
                <c:pt idx="1874">
                  <c:v>0.23054254545454547</c:v>
                </c:pt>
                <c:pt idx="1875">
                  <c:v>0.23072081818181819</c:v>
                </c:pt>
                <c:pt idx="1876">
                  <c:v>0.23088599999999998</c:v>
                </c:pt>
                <c:pt idx="1877">
                  <c:v>0.23101190909090921</c:v>
                </c:pt>
                <c:pt idx="1878">
                  <c:v>0.23111936363636382</c:v>
                </c:pt>
                <c:pt idx="1879">
                  <c:v>0.23123227272727287</c:v>
                </c:pt>
                <c:pt idx="1880">
                  <c:v>0.23133909090909091</c:v>
                </c:pt>
                <c:pt idx="1881">
                  <c:v>0.23146572727272741</c:v>
                </c:pt>
                <c:pt idx="1882">
                  <c:v>0.23158145454545476</c:v>
                </c:pt>
                <c:pt idx="1883">
                  <c:v>0.23170172727272725</c:v>
                </c:pt>
                <c:pt idx="1884">
                  <c:v>0.23184163636363636</c:v>
                </c:pt>
                <c:pt idx="1885">
                  <c:v>0.23199118181818201</c:v>
                </c:pt>
                <c:pt idx="1886">
                  <c:v>0.23220654545454542</c:v>
                </c:pt>
                <c:pt idx="1887">
                  <c:v>0.2324238181818182</c:v>
                </c:pt>
                <c:pt idx="1888">
                  <c:v>0.23261609090909091</c:v>
                </c:pt>
                <c:pt idx="1889">
                  <c:v>0.23282290909090911</c:v>
                </c:pt>
                <c:pt idx="1890">
                  <c:v>0.23301463636363634</c:v>
                </c:pt>
                <c:pt idx="1891">
                  <c:v>0.23315027272727271</c:v>
                </c:pt>
                <c:pt idx="1892">
                  <c:v>0.23325790909090921</c:v>
                </c:pt>
                <c:pt idx="1893">
                  <c:v>0.23335363636363637</c:v>
                </c:pt>
                <c:pt idx="1894">
                  <c:v>0.23344881818181834</c:v>
                </c:pt>
                <c:pt idx="1895">
                  <c:v>0.23355445454545476</c:v>
                </c:pt>
                <c:pt idx="1896">
                  <c:v>0.2336725454545453</c:v>
                </c:pt>
                <c:pt idx="1897">
                  <c:v>0.23380690909090909</c:v>
                </c:pt>
                <c:pt idx="1898">
                  <c:v>0.2340424545454548</c:v>
                </c:pt>
                <c:pt idx="1899">
                  <c:v>0.23429400000000014</c:v>
                </c:pt>
                <c:pt idx="1900">
                  <c:v>0.23449454545454546</c:v>
                </c:pt>
                <c:pt idx="1901">
                  <c:v>0.23467009090909088</c:v>
                </c:pt>
                <c:pt idx="1902">
                  <c:v>0.23476718181818201</c:v>
                </c:pt>
                <c:pt idx="1903">
                  <c:v>0.23486290909090909</c:v>
                </c:pt>
                <c:pt idx="1904">
                  <c:v>0.2349638181818183</c:v>
                </c:pt>
                <c:pt idx="1905">
                  <c:v>0.23505463636363638</c:v>
                </c:pt>
                <c:pt idx="1906">
                  <c:v>0.23519063636363635</c:v>
                </c:pt>
                <c:pt idx="1907">
                  <c:v>0.23533999999999999</c:v>
                </c:pt>
                <c:pt idx="1908">
                  <c:v>0.23558872727272728</c:v>
                </c:pt>
                <c:pt idx="1909">
                  <c:v>0.23580436363636381</c:v>
                </c:pt>
                <c:pt idx="1910">
                  <c:v>0.23602181818181819</c:v>
                </c:pt>
                <c:pt idx="1911">
                  <c:v>0.23617118181818181</c:v>
                </c:pt>
                <c:pt idx="1912">
                  <c:v>0.23629245454545486</c:v>
                </c:pt>
                <c:pt idx="1913">
                  <c:v>0.23633018181818191</c:v>
                </c:pt>
                <c:pt idx="1914">
                  <c:v>0.23635963636363636</c:v>
                </c:pt>
                <c:pt idx="1915">
                  <c:v>0.23647572727272725</c:v>
                </c:pt>
                <c:pt idx="1916">
                  <c:v>0.23656136363636382</c:v>
                </c:pt>
                <c:pt idx="1917">
                  <c:v>0.2366853636363638</c:v>
                </c:pt>
                <c:pt idx="1918">
                  <c:v>0.23679472727272741</c:v>
                </c:pt>
                <c:pt idx="1919">
                  <c:v>0.23690409090909104</c:v>
                </c:pt>
                <c:pt idx="1920">
                  <c:v>0.23711627272727287</c:v>
                </c:pt>
                <c:pt idx="1921">
                  <c:v>0.23733272727272728</c:v>
                </c:pt>
                <c:pt idx="1922">
                  <c:v>0.2375416363636364</c:v>
                </c:pt>
                <c:pt idx="1923">
                  <c:v>0.23769936363636382</c:v>
                </c:pt>
                <c:pt idx="1924">
                  <c:v>0.23781027272727287</c:v>
                </c:pt>
                <c:pt idx="1925">
                  <c:v>0.23789045454545477</c:v>
                </c:pt>
                <c:pt idx="1926">
                  <c:v>0.23799272727272741</c:v>
                </c:pt>
                <c:pt idx="1927">
                  <c:v>0.23809990909090925</c:v>
                </c:pt>
                <c:pt idx="1928">
                  <c:v>0.23823390909090922</c:v>
                </c:pt>
                <c:pt idx="1929">
                  <c:v>0.23836409090909091</c:v>
                </c:pt>
                <c:pt idx="1930">
                  <c:v>0.23859536363636388</c:v>
                </c:pt>
                <c:pt idx="1931">
                  <c:v>0.23883009090909091</c:v>
                </c:pt>
                <c:pt idx="1932">
                  <c:v>0.23901890909090928</c:v>
                </c:pt>
                <c:pt idx="1933">
                  <c:v>0.23921272727272741</c:v>
                </c:pt>
                <c:pt idx="1934">
                  <c:v>0.23935790909090909</c:v>
                </c:pt>
                <c:pt idx="1935">
                  <c:v>0.23945890909090925</c:v>
                </c:pt>
                <c:pt idx="1936">
                  <c:v>0.23950200000000016</c:v>
                </c:pt>
                <c:pt idx="1937">
                  <c:v>0.23956372727272726</c:v>
                </c:pt>
                <c:pt idx="1938">
                  <c:v>0.23965572727272727</c:v>
                </c:pt>
                <c:pt idx="1939">
                  <c:v>0.23978945454545486</c:v>
                </c:pt>
                <c:pt idx="1940">
                  <c:v>0.23989081818181821</c:v>
                </c:pt>
                <c:pt idx="1941">
                  <c:v>0.24002172727272728</c:v>
                </c:pt>
                <c:pt idx="1942">
                  <c:v>0.24020854545454545</c:v>
                </c:pt>
                <c:pt idx="1943">
                  <c:v>0.24022454545454547</c:v>
                </c:pt>
                <c:pt idx="1944">
                  <c:v>0.2404124545454549</c:v>
                </c:pt>
                <c:pt idx="1945">
                  <c:v>0.24064363636363639</c:v>
                </c:pt>
                <c:pt idx="1946">
                  <c:v>0.24084245454545486</c:v>
                </c:pt>
                <c:pt idx="1947">
                  <c:v>0.24105200000000004</c:v>
                </c:pt>
                <c:pt idx="1948">
                  <c:v>0.24117681818181819</c:v>
                </c:pt>
                <c:pt idx="1949">
                  <c:v>0.24121118181818202</c:v>
                </c:pt>
                <c:pt idx="1950">
                  <c:v>0.24127927272727287</c:v>
                </c:pt>
                <c:pt idx="1951">
                  <c:v>0.24137545454545475</c:v>
                </c:pt>
                <c:pt idx="1952">
                  <c:v>0.24147936363636388</c:v>
                </c:pt>
                <c:pt idx="1953">
                  <c:v>0.24159218181818201</c:v>
                </c:pt>
                <c:pt idx="1954">
                  <c:v>0.241716272727273</c:v>
                </c:pt>
                <c:pt idx="1955">
                  <c:v>0.24183390909090921</c:v>
                </c:pt>
                <c:pt idx="1956">
                  <c:v>0.24201600000000012</c:v>
                </c:pt>
                <c:pt idx="1957">
                  <c:v>0.24210954545454538</c:v>
                </c:pt>
                <c:pt idx="1958">
                  <c:v>0.24223300000000014</c:v>
                </c:pt>
                <c:pt idx="1959">
                  <c:v>0.24244927272727301</c:v>
                </c:pt>
                <c:pt idx="1960">
                  <c:v>0.24267454545454537</c:v>
                </c:pt>
                <c:pt idx="1961">
                  <c:v>0.24286809090909103</c:v>
                </c:pt>
                <c:pt idx="1962">
                  <c:v>0.24297790909090922</c:v>
                </c:pt>
                <c:pt idx="1963">
                  <c:v>0.24299172727272741</c:v>
                </c:pt>
                <c:pt idx="1964">
                  <c:v>0.24310936363636382</c:v>
                </c:pt>
                <c:pt idx="1965">
                  <c:v>0.2431771818181819</c:v>
                </c:pt>
                <c:pt idx="1966">
                  <c:v>0.24327027272727286</c:v>
                </c:pt>
                <c:pt idx="1967">
                  <c:v>0.24339300000000016</c:v>
                </c:pt>
                <c:pt idx="1968">
                  <c:v>0.24351736363636392</c:v>
                </c:pt>
                <c:pt idx="1969">
                  <c:v>0.24372190909090921</c:v>
                </c:pt>
                <c:pt idx="1970">
                  <c:v>0.24378000000000014</c:v>
                </c:pt>
                <c:pt idx="1971">
                  <c:v>0.24393563636363641</c:v>
                </c:pt>
                <c:pt idx="1972">
                  <c:v>0.24416954545454547</c:v>
                </c:pt>
                <c:pt idx="1973">
                  <c:v>0.24436454545454545</c:v>
                </c:pt>
                <c:pt idx="1974">
                  <c:v>0.2444664545454549</c:v>
                </c:pt>
                <c:pt idx="1975">
                  <c:v>0.24447909090909106</c:v>
                </c:pt>
                <c:pt idx="1976">
                  <c:v>0.24460572727272728</c:v>
                </c:pt>
                <c:pt idx="1977">
                  <c:v>0.24469009090909091</c:v>
                </c:pt>
                <c:pt idx="1978">
                  <c:v>0.24482090909090909</c:v>
                </c:pt>
                <c:pt idx="1979">
                  <c:v>0.2449266363636364</c:v>
                </c:pt>
                <c:pt idx="1980">
                  <c:v>0.24502763636363636</c:v>
                </c:pt>
                <c:pt idx="1981">
                  <c:v>0.24520281818181824</c:v>
                </c:pt>
                <c:pt idx="1982">
                  <c:v>0.24541445454545494</c:v>
                </c:pt>
                <c:pt idx="1983">
                  <c:v>0.24562345454545473</c:v>
                </c:pt>
                <c:pt idx="1984">
                  <c:v>0.2458436363636364</c:v>
                </c:pt>
                <c:pt idx="1985">
                  <c:v>0.24601909090909113</c:v>
                </c:pt>
                <c:pt idx="1986">
                  <c:v>0.24618272727272728</c:v>
                </c:pt>
                <c:pt idx="1987">
                  <c:v>0.24627009090909091</c:v>
                </c:pt>
                <c:pt idx="1988">
                  <c:v>0.24638000000000004</c:v>
                </c:pt>
                <c:pt idx="1989">
                  <c:v>0.24648800000000018</c:v>
                </c:pt>
                <c:pt idx="1990">
                  <c:v>0.24660199999999999</c:v>
                </c:pt>
                <c:pt idx="1991">
                  <c:v>0.24671663636363644</c:v>
                </c:pt>
                <c:pt idx="1992">
                  <c:v>0.24684154545454545</c:v>
                </c:pt>
                <c:pt idx="1993">
                  <c:v>0.24703063636363634</c:v>
                </c:pt>
                <c:pt idx="1994">
                  <c:v>0.24724200000000024</c:v>
                </c:pt>
                <c:pt idx="1995">
                  <c:v>0.24743736363636396</c:v>
                </c:pt>
                <c:pt idx="1996">
                  <c:v>0.24764990909090925</c:v>
                </c:pt>
                <c:pt idx="1997">
                  <c:v>0.24785518181818195</c:v>
                </c:pt>
                <c:pt idx="1998">
                  <c:v>0.24801309090909107</c:v>
                </c:pt>
                <c:pt idx="1999">
                  <c:v>0.2481308181818182</c:v>
                </c:pt>
                <c:pt idx="2000">
                  <c:v>0.24823472727272741</c:v>
                </c:pt>
                <c:pt idx="2001">
                  <c:v>0.24834681818181834</c:v>
                </c:pt>
                <c:pt idx="2002">
                  <c:v>0.24844481818181843</c:v>
                </c:pt>
                <c:pt idx="2003">
                  <c:v>0.248551181818182</c:v>
                </c:pt>
                <c:pt idx="2004">
                  <c:v>0.24866145454545477</c:v>
                </c:pt>
                <c:pt idx="2005">
                  <c:v>0.24882118181818191</c:v>
                </c:pt>
                <c:pt idx="2006">
                  <c:v>0.24903872727272741</c:v>
                </c:pt>
                <c:pt idx="2007">
                  <c:v>0.24925718181818202</c:v>
                </c:pt>
                <c:pt idx="2008">
                  <c:v>0.24948372727272741</c:v>
                </c:pt>
                <c:pt idx="2009">
                  <c:v>0.2496818181818182</c:v>
                </c:pt>
                <c:pt idx="2010">
                  <c:v>0.24981681818181833</c:v>
                </c:pt>
                <c:pt idx="2011">
                  <c:v>0.24991081818181837</c:v>
                </c:pt>
                <c:pt idx="2012">
                  <c:v>0.24994127272727304</c:v>
                </c:pt>
                <c:pt idx="2013">
                  <c:v>0.25003245454545453</c:v>
                </c:pt>
                <c:pt idx="2014">
                  <c:v>0.25014445454545453</c:v>
                </c:pt>
                <c:pt idx="2015">
                  <c:v>0.25024090909090907</c:v>
                </c:pt>
                <c:pt idx="2016">
                  <c:v>0.25034545454545454</c:v>
                </c:pt>
                <c:pt idx="2017">
                  <c:v>0.25049281818181818</c:v>
                </c:pt>
                <c:pt idx="2018">
                  <c:v>0.25066218181818184</c:v>
                </c:pt>
                <c:pt idx="2019">
                  <c:v>0.25069818181818176</c:v>
                </c:pt>
                <c:pt idx="2020">
                  <c:v>0.25087754545454577</c:v>
                </c:pt>
                <c:pt idx="2021">
                  <c:v>0.25107854545454572</c:v>
                </c:pt>
                <c:pt idx="2022">
                  <c:v>0.251317272727273</c:v>
                </c:pt>
                <c:pt idx="2023">
                  <c:v>0.25150263636363634</c:v>
                </c:pt>
                <c:pt idx="2024">
                  <c:v>0.25163736363636363</c:v>
                </c:pt>
                <c:pt idx="2025">
                  <c:v>0.25163754545454525</c:v>
                </c:pt>
                <c:pt idx="2026">
                  <c:v>0.25172836363636381</c:v>
                </c:pt>
                <c:pt idx="2027">
                  <c:v>0.25185009090909122</c:v>
                </c:pt>
                <c:pt idx="2028">
                  <c:v>0.2519299090909094</c:v>
                </c:pt>
                <c:pt idx="2029">
                  <c:v>0.25204309090909094</c:v>
                </c:pt>
                <c:pt idx="2030">
                  <c:v>0.25215490909090932</c:v>
                </c:pt>
                <c:pt idx="2031">
                  <c:v>0.25230254545454572</c:v>
                </c:pt>
                <c:pt idx="2032">
                  <c:v>0.25249427272727282</c:v>
                </c:pt>
                <c:pt idx="2033">
                  <c:v>0.25268545454545455</c:v>
                </c:pt>
                <c:pt idx="2034">
                  <c:v>0.25291009090909117</c:v>
                </c:pt>
                <c:pt idx="2035">
                  <c:v>0.25310336363636365</c:v>
                </c:pt>
                <c:pt idx="2036">
                  <c:v>0.25331290909090948</c:v>
                </c:pt>
                <c:pt idx="2037">
                  <c:v>0.25345436363636381</c:v>
                </c:pt>
                <c:pt idx="2038">
                  <c:v>0.25356100000000004</c:v>
                </c:pt>
                <c:pt idx="2039">
                  <c:v>0.25365863636363639</c:v>
                </c:pt>
                <c:pt idx="2040">
                  <c:v>0.25377318181818176</c:v>
                </c:pt>
                <c:pt idx="2041">
                  <c:v>0.25388836363636402</c:v>
                </c:pt>
                <c:pt idx="2042">
                  <c:v>0.25400345454545453</c:v>
                </c:pt>
                <c:pt idx="2043">
                  <c:v>0.25410845454545455</c:v>
                </c:pt>
                <c:pt idx="2044">
                  <c:v>0.25426418181818183</c:v>
                </c:pt>
                <c:pt idx="2045">
                  <c:v>0.25446727272727282</c:v>
                </c:pt>
                <c:pt idx="2046">
                  <c:v>0.25467209090909088</c:v>
                </c:pt>
                <c:pt idx="2047">
                  <c:v>0.25490663636363636</c:v>
                </c:pt>
                <c:pt idx="2048">
                  <c:v>0.25508572727272738</c:v>
                </c:pt>
                <c:pt idx="2049">
                  <c:v>0.25528036363636381</c:v>
                </c:pt>
                <c:pt idx="2050">
                  <c:v>0.25543636363636368</c:v>
                </c:pt>
                <c:pt idx="2051">
                  <c:v>0.25547372727272732</c:v>
                </c:pt>
                <c:pt idx="2052">
                  <c:v>0.25548481818181851</c:v>
                </c:pt>
                <c:pt idx="2053">
                  <c:v>0.25561981818181817</c:v>
                </c:pt>
                <c:pt idx="2054">
                  <c:v>0.25575890909090931</c:v>
                </c:pt>
                <c:pt idx="2055">
                  <c:v>0.25584918181818184</c:v>
                </c:pt>
                <c:pt idx="2056">
                  <c:v>0.255954272727273</c:v>
                </c:pt>
                <c:pt idx="2057">
                  <c:v>0.25609809090909091</c:v>
                </c:pt>
                <c:pt idx="2058">
                  <c:v>0.25625709090909077</c:v>
                </c:pt>
                <c:pt idx="2059">
                  <c:v>0.25631854545454585</c:v>
                </c:pt>
                <c:pt idx="2060">
                  <c:v>0.25648490909090954</c:v>
                </c:pt>
                <c:pt idx="2061">
                  <c:v>0.25670899999999996</c:v>
                </c:pt>
                <c:pt idx="2062">
                  <c:v>0.2569517272727273</c:v>
                </c:pt>
                <c:pt idx="2063">
                  <c:v>0.25709718181818175</c:v>
                </c:pt>
                <c:pt idx="2064">
                  <c:v>0.25710936363636361</c:v>
                </c:pt>
                <c:pt idx="2065">
                  <c:v>0.25720309090909083</c:v>
                </c:pt>
                <c:pt idx="2066">
                  <c:v>0.25730772727272738</c:v>
                </c:pt>
                <c:pt idx="2067">
                  <c:v>0.25740290909090946</c:v>
                </c:pt>
                <c:pt idx="2068">
                  <c:v>0.25752327272727282</c:v>
                </c:pt>
                <c:pt idx="2069">
                  <c:v>0.25763263636363626</c:v>
                </c:pt>
                <c:pt idx="2070">
                  <c:v>0.25774927272727272</c:v>
                </c:pt>
                <c:pt idx="2071">
                  <c:v>0.25791672727272758</c:v>
                </c:pt>
                <c:pt idx="2072">
                  <c:v>0.2581097272727273</c:v>
                </c:pt>
                <c:pt idx="2073">
                  <c:v>0.25830154545454548</c:v>
                </c:pt>
                <c:pt idx="2074">
                  <c:v>0.25853663636363633</c:v>
                </c:pt>
                <c:pt idx="2075">
                  <c:v>0.25874209090909089</c:v>
                </c:pt>
                <c:pt idx="2076">
                  <c:v>0.25892854545454586</c:v>
                </c:pt>
                <c:pt idx="2077">
                  <c:v>0.25907209090909117</c:v>
                </c:pt>
                <c:pt idx="2078">
                  <c:v>0.259127</c:v>
                </c:pt>
                <c:pt idx="2079">
                  <c:v>0.25918518181818184</c:v>
                </c:pt>
                <c:pt idx="2080">
                  <c:v>0.25927827272727288</c:v>
                </c:pt>
                <c:pt idx="2081">
                  <c:v>0.25938518181818182</c:v>
                </c:pt>
                <c:pt idx="2082">
                  <c:v>0.25949645454545456</c:v>
                </c:pt>
                <c:pt idx="2083">
                  <c:v>0.25960700000000003</c:v>
                </c:pt>
                <c:pt idx="2084">
                  <c:v>0.25973490909090907</c:v>
                </c:pt>
                <c:pt idx="2085">
                  <c:v>0.25987254545454586</c:v>
                </c:pt>
                <c:pt idx="2086">
                  <c:v>0.26008081818181844</c:v>
                </c:pt>
                <c:pt idx="2087">
                  <c:v>0.26030300000000001</c:v>
                </c:pt>
                <c:pt idx="2088">
                  <c:v>0.26048963636363637</c:v>
                </c:pt>
                <c:pt idx="2089">
                  <c:v>0.26071245454545455</c:v>
                </c:pt>
                <c:pt idx="2090">
                  <c:v>0.26089181818181817</c:v>
                </c:pt>
                <c:pt idx="2091">
                  <c:v>0.26104872727272732</c:v>
                </c:pt>
                <c:pt idx="2092">
                  <c:v>0.26114563636363625</c:v>
                </c:pt>
                <c:pt idx="2093">
                  <c:v>0.26114254545454546</c:v>
                </c:pt>
                <c:pt idx="2094">
                  <c:v>0.26124863636363627</c:v>
                </c:pt>
                <c:pt idx="2095">
                  <c:v>0.26135327272727282</c:v>
                </c:pt>
                <c:pt idx="2096">
                  <c:v>0.26145281818181831</c:v>
                </c:pt>
                <c:pt idx="2097">
                  <c:v>0.26155600000000001</c:v>
                </c:pt>
                <c:pt idx="2098">
                  <c:v>0.26167781818181818</c:v>
                </c:pt>
                <c:pt idx="2099">
                  <c:v>0.26184845454545452</c:v>
                </c:pt>
                <c:pt idx="2100">
                  <c:v>0.26188354545454573</c:v>
                </c:pt>
                <c:pt idx="2101">
                  <c:v>0.26209972727272735</c:v>
                </c:pt>
                <c:pt idx="2102">
                  <c:v>0.26234536363636368</c:v>
                </c:pt>
                <c:pt idx="2103">
                  <c:v>0.2625778181818183</c:v>
                </c:pt>
                <c:pt idx="2104">
                  <c:v>0.2626141818181818</c:v>
                </c:pt>
                <c:pt idx="2105">
                  <c:v>0.2626770000000001</c:v>
                </c:pt>
                <c:pt idx="2106">
                  <c:v>0.26268745454545456</c:v>
                </c:pt>
                <c:pt idx="2107">
                  <c:v>0.26275590909090907</c:v>
                </c:pt>
                <c:pt idx="2108">
                  <c:v>0.262836272727273</c:v>
                </c:pt>
                <c:pt idx="2109">
                  <c:v>0.26290472727272757</c:v>
                </c:pt>
                <c:pt idx="2110">
                  <c:v>0.2630601818181818</c:v>
                </c:pt>
                <c:pt idx="2111">
                  <c:v>0.26306709090909092</c:v>
                </c:pt>
                <c:pt idx="2112">
                  <c:v>0.26333118181818183</c:v>
                </c:pt>
                <c:pt idx="2113">
                  <c:v>0.26360809090909121</c:v>
                </c:pt>
                <c:pt idx="2114">
                  <c:v>0.26373518181818179</c:v>
                </c:pt>
                <c:pt idx="2115">
                  <c:v>0.26373527272727271</c:v>
                </c:pt>
                <c:pt idx="2116">
                  <c:v>0.26382818181818213</c:v>
                </c:pt>
                <c:pt idx="2117">
                  <c:v>0.26391645454545481</c:v>
                </c:pt>
                <c:pt idx="2118">
                  <c:v>0.26399900000000004</c:v>
                </c:pt>
                <c:pt idx="2119">
                  <c:v>0.26412572727272732</c:v>
                </c:pt>
                <c:pt idx="2120">
                  <c:v>0.26430390909090939</c:v>
                </c:pt>
                <c:pt idx="2121">
                  <c:v>0.26437872727272776</c:v>
                </c:pt>
                <c:pt idx="2122">
                  <c:v>0.2646081818181818</c:v>
                </c:pt>
                <c:pt idx="2123">
                  <c:v>0.2648278181818185</c:v>
                </c:pt>
                <c:pt idx="2124">
                  <c:v>0.26481781818181832</c:v>
                </c:pt>
                <c:pt idx="2125">
                  <c:v>0.26488963636363638</c:v>
                </c:pt>
                <c:pt idx="2126">
                  <c:v>0.26490081818181832</c:v>
                </c:pt>
                <c:pt idx="2127">
                  <c:v>0.26498927272727307</c:v>
                </c:pt>
                <c:pt idx="2128">
                  <c:v>0.26507672727272757</c:v>
                </c:pt>
                <c:pt idx="2129">
                  <c:v>0.26518900000000001</c:v>
                </c:pt>
                <c:pt idx="2130">
                  <c:v>0.26527518181818183</c:v>
                </c:pt>
                <c:pt idx="2131">
                  <c:v>0.26542300000000002</c:v>
                </c:pt>
                <c:pt idx="2132">
                  <c:v>0.26569045454545454</c:v>
                </c:pt>
                <c:pt idx="2133">
                  <c:v>0.26586881818181851</c:v>
                </c:pt>
                <c:pt idx="2134">
                  <c:v>0.26585327272727288</c:v>
                </c:pt>
                <c:pt idx="2135">
                  <c:v>0.2659370909090909</c:v>
                </c:pt>
                <c:pt idx="2136">
                  <c:v>0.2660492727272728</c:v>
                </c:pt>
                <c:pt idx="2137">
                  <c:v>0.26613081818181816</c:v>
                </c:pt>
                <c:pt idx="2138">
                  <c:v>0.26625390909090907</c:v>
                </c:pt>
                <c:pt idx="2139">
                  <c:v>0.266469272727273</c:v>
                </c:pt>
                <c:pt idx="2140">
                  <c:v>0.26673427272727285</c:v>
                </c:pt>
                <c:pt idx="2141">
                  <c:v>0.26694718181818183</c:v>
                </c:pt>
                <c:pt idx="2142">
                  <c:v>0.26700754545454547</c:v>
                </c:pt>
                <c:pt idx="2143">
                  <c:v>0.26704763636363626</c:v>
                </c:pt>
                <c:pt idx="2144">
                  <c:v>0.26712900000000001</c:v>
                </c:pt>
                <c:pt idx="2145">
                  <c:v>0.26721472727272738</c:v>
                </c:pt>
                <c:pt idx="2146">
                  <c:v>0.26731909090909117</c:v>
                </c:pt>
                <c:pt idx="2147">
                  <c:v>0.26750236363636382</c:v>
                </c:pt>
                <c:pt idx="2148">
                  <c:v>0.26754963636363627</c:v>
                </c:pt>
                <c:pt idx="2149">
                  <c:v>0.26776554545454545</c:v>
                </c:pt>
                <c:pt idx="2150">
                  <c:v>0.26800145454545454</c:v>
                </c:pt>
                <c:pt idx="2151">
                  <c:v>0.26803936363636366</c:v>
                </c:pt>
                <c:pt idx="2152">
                  <c:v>0.26809218181818184</c:v>
                </c:pt>
                <c:pt idx="2153">
                  <c:v>0.26811836363636382</c:v>
                </c:pt>
                <c:pt idx="2154">
                  <c:v>0.26819209090909091</c:v>
                </c:pt>
                <c:pt idx="2155">
                  <c:v>0.2682623636363638</c:v>
                </c:pt>
                <c:pt idx="2156">
                  <c:v>0.26836436363636396</c:v>
                </c:pt>
                <c:pt idx="2157">
                  <c:v>0.26852981818181831</c:v>
                </c:pt>
                <c:pt idx="2158">
                  <c:v>0.26856672727272762</c:v>
                </c:pt>
                <c:pt idx="2159">
                  <c:v>0.26880600000000032</c:v>
                </c:pt>
                <c:pt idx="2160">
                  <c:v>0.26906363636363639</c:v>
                </c:pt>
                <c:pt idx="2161">
                  <c:v>0.26911445454545452</c:v>
                </c:pt>
                <c:pt idx="2162">
                  <c:v>0.26917318181818184</c:v>
                </c:pt>
                <c:pt idx="2163">
                  <c:v>0.2692717272727273</c:v>
                </c:pt>
                <c:pt idx="2164">
                  <c:v>0.26934990909090939</c:v>
                </c:pt>
                <c:pt idx="2165">
                  <c:v>0.26944954545454547</c:v>
                </c:pt>
                <c:pt idx="2166">
                  <c:v>0.26958154545454577</c:v>
                </c:pt>
                <c:pt idx="2167">
                  <c:v>0.26979963636363624</c:v>
                </c:pt>
                <c:pt idx="2168">
                  <c:v>0.27003109090909094</c:v>
                </c:pt>
                <c:pt idx="2169">
                  <c:v>0.2702670909090909</c:v>
                </c:pt>
                <c:pt idx="2170">
                  <c:v>0.27037645454545484</c:v>
                </c:pt>
                <c:pt idx="2171">
                  <c:v>0.27041363636363636</c:v>
                </c:pt>
                <c:pt idx="2172">
                  <c:v>0.27048200000000028</c:v>
                </c:pt>
                <c:pt idx="2173">
                  <c:v>0.27052981818181832</c:v>
                </c:pt>
                <c:pt idx="2174">
                  <c:v>0.27058572727272756</c:v>
                </c:pt>
                <c:pt idx="2175">
                  <c:v>0.27066209090909088</c:v>
                </c:pt>
                <c:pt idx="2176">
                  <c:v>0.27079536363636364</c:v>
                </c:pt>
                <c:pt idx="2177">
                  <c:v>0.27089172727272731</c:v>
                </c:pt>
                <c:pt idx="2178">
                  <c:v>0.27102236363636401</c:v>
                </c:pt>
                <c:pt idx="2179">
                  <c:v>0.27130472727272764</c:v>
                </c:pt>
                <c:pt idx="2180">
                  <c:v>0.27145963636363635</c:v>
                </c:pt>
                <c:pt idx="2181">
                  <c:v>0.27148854545454593</c:v>
                </c:pt>
                <c:pt idx="2182">
                  <c:v>0.27151463636363637</c:v>
                </c:pt>
                <c:pt idx="2183">
                  <c:v>0.27154</c:v>
                </c:pt>
                <c:pt idx="2184">
                  <c:v>0.27159900000000003</c:v>
                </c:pt>
                <c:pt idx="2185">
                  <c:v>0.27170981818181816</c:v>
                </c:pt>
                <c:pt idx="2186">
                  <c:v>0.27174327272727272</c:v>
                </c:pt>
                <c:pt idx="2187">
                  <c:v>0.27187127272727307</c:v>
                </c:pt>
                <c:pt idx="2188">
                  <c:v>0.27201900000000001</c:v>
                </c:pt>
                <c:pt idx="2189">
                  <c:v>0.27217372727272732</c:v>
                </c:pt>
                <c:pt idx="2190">
                  <c:v>0.27219509090909089</c:v>
                </c:pt>
                <c:pt idx="2191">
                  <c:v>0.27219836363636368</c:v>
                </c:pt>
                <c:pt idx="2192">
                  <c:v>0.27225054545454547</c:v>
                </c:pt>
                <c:pt idx="2193">
                  <c:v>0.27234054545454572</c:v>
                </c:pt>
                <c:pt idx="2194">
                  <c:v>0.27254145454545453</c:v>
                </c:pt>
                <c:pt idx="2195">
                  <c:v>0.2725510000000001</c:v>
                </c:pt>
                <c:pt idx="2196">
                  <c:v>0.27281127272727307</c:v>
                </c:pt>
                <c:pt idx="2197">
                  <c:v>0.27292518181818182</c:v>
                </c:pt>
                <c:pt idx="2198">
                  <c:v>0.27295181818181818</c:v>
                </c:pt>
                <c:pt idx="2199">
                  <c:v>0.27299809090909088</c:v>
                </c:pt>
                <c:pt idx="2200">
                  <c:v>0.27302490909090954</c:v>
                </c:pt>
                <c:pt idx="2201">
                  <c:v>0.27309800000000001</c:v>
                </c:pt>
                <c:pt idx="2202">
                  <c:v>0.27324327272727272</c:v>
                </c:pt>
                <c:pt idx="2203">
                  <c:v>0.27328154545454547</c:v>
                </c:pt>
                <c:pt idx="2204">
                  <c:v>0.27352245454545482</c:v>
                </c:pt>
                <c:pt idx="2205">
                  <c:v>0.2737273636363638</c:v>
                </c:pt>
                <c:pt idx="2206">
                  <c:v>0.27374281818181817</c:v>
                </c:pt>
                <c:pt idx="2207">
                  <c:v>0.2737987272727273</c:v>
                </c:pt>
                <c:pt idx="2208">
                  <c:v>0.27379945454545429</c:v>
                </c:pt>
                <c:pt idx="2209">
                  <c:v>0.27385990909090951</c:v>
                </c:pt>
                <c:pt idx="2210">
                  <c:v>0.27398709090909118</c:v>
                </c:pt>
                <c:pt idx="2211">
                  <c:v>0.27401972727272755</c:v>
                </c:pt>
                <c:pt idx="2212">
                  <c:v>0.27430954545454572</c:v>
                </c:pt>
                <c:pt idx="2213">
                  <c:v>0.27447790909090947</c:v>
                </c:pt>
                <c:pt idx="2214">
                  <c:v>0.27446918181818181</c:v>
                </c:pt>
                <c:pt idx="2215">
                  <c:v>0.2745457272727273</c:v>
                </c:pt>
                <c:pt idx="2216">
                  <c:v>0.27462018181818182</c:v>
                </c:pt>
                <c:pt idx="2217">
                  <c:v>0.27477990909090932</c:v>
                </c:pt>
                <c:pt idx="2218">
                  <c:v>0.27502345454545452</c:v>
                </c:pt>
                <c:pt idx="2219">
                  <c:v>0.27525663636363634</c:v>
                </c:pt>
                <c:pt idx="2220">
                  <c:v>0.27531927272727308</c:v>
                </c:pt>
                <c:pt idx="2221">
                  <c:v>0.27532881818181854</c:v>
                </c:pt>
                <c:pt idx="2222">
                  <c:v>0.27540381818181831</c:v>
                </c:pt>
                <c:pt idx="2223">
                  <c:v>0.27549136363636362</c:v>
                </c:pt>
                <c:pt idx="2224">
                  <c:v>0.27566800000000002</c:v>
                </c:pt>
                <c:pt idx="2225">
                  <c:v>0.27574336363636365</c:v>
                </c:pt>
                <c:pt idx="2226">
                  <c:v>0.27599618181818181</c:v>
                </c:pt>
                <c:pt idx="2227">
                  <c:v>0.27609600000000001</c:v>
                </c:pt>
                <c:pt idx="2228">
                  <c:v>0.27613400000000005</c:v>
                </c:pt>
                <c:pt idx="2229">
                  <c:v>0.2761490909090909</c:v>
                </c:pt>
                <c:pt idx="2230">
                  <c:v>0.2761859090909094</c:v>
                </c:pt>
                <c:pt idx="2231">
                  <c:v>0.27627000000000002</c:v>
                </c:pt>
                <c:pt idx="2232">
                  <c:v>0.27644145454545455</c:v>
                </c:pt>
                <c:pt idx="2233">
                  <c:v>0.27645690909090948</c:v>
                </c:pt>
                <c:pt idx="2234">
                  <c:v>0.27670609090909098</c:v>
                </c:pt>
                <c:pt idx="2235">
                  <c:v>0.27688172727272764</c:v>
                </c:pt>
                <c:pt idx="2236">
                  <c:v>0.27689145454545455</c:v>
                </c:pt>
                <c:pt idx="2237">
                  <c:v>0.27698145454545481</c:v>
                </c:pt>
                <c:pt idx="2238">
                  <c:v>0.27698372727272758</c:v>
                </c:pt>
                <c:pt idx="2239">
                  <c:v>0.2770616363636364</c:v>
                </c:pt>
                <c:pt idx="2240">
                  <c:v>0.27719218181818184</c:v>
                </c:pt>
                <c:pt idx="2241">
                  <c:v>0.27720181818181816</c:v>
                </c:pt>
                <c:pt idx="2242">
                  <c:v>0.27746645454545482</c:v>
                </c:pt>
                <c:pt idx="2243">
                  <c:v>0.27767881818181844</c:v>
                </c:pt>
                <c:pt idx="2244">
                  <c:v>0.27765790909090932</c:v>
                </c:pt>
                <c:pt idx="2245">
                  <c:v>0.2777008181818183</c:v>
                </c:pt>
                <c:pt idx="2246">
                  <c:v>0.27771263636363636</c:v>
                </c:pt>
                <c:pt idx="2247">
                  <c:v>0.27777909090909092</c:v>
                </c:pt>
                <c:pt idx="2248">
                  <c:v>0.27787700000000032</c:v>
                </c:pt>
                <c:pt idx="2249">
                  <c:v>0.27803918181818177</c:v>
                </c:pt>
                <c:pt idx="2250">
                  <c:v>0.2782570909090909</c:v>
                </c:pt>
                <c:pt idx="2251">
                  <c:v>0.27830081818181851</c:v>
                </c:pt>
                <c:pt idx="2252">
                  <c:v>0.27833227272727307</c:v>
                </c:pt>
                <c:pt idx="2253">
                  <c:v>0.27839609090909118</c:v>
                </c:pt>
                <c:pt idx="2254">
                  <c:v>0.27857627272727314</c:v>
                </c:pt>
                <c:pt idx="2255">
                  <c:v>0.27883309090909092</c:v>
                </c:pt>
                <c:pt idx="2256">
                  <c:v>0.27902254545454586</c:v>
                </c:pt>
                <c:pt idx="2257">
                  <c:v>0.27904381818181817</c:v>
                </c:pt>
                <c:pt idx="2258">
                  <c:v>0.27908990909090947</c:v>
                </c:pt>
                <c:pt idx="2259">
                  <c:v>0.2791733636363638</c:v>
                </c:pt>
                <c:pt idx="2260">
                  <c:v>0.27934309090909121</c:v>
                </c:pt>
                <c:pt idx="2261">
                  <c:v>0.2795658181818183</c:v>
                </c:pt>
                <c:pt idx="2262">
                  <c:v>0.27979163636363624</c:v>
                </c:pt>
                <c:pt idx="2263">
                  <c:v>0.27987809090909144</c:v>
                </c:pt>
                <c:pt idx="2264">
                  <c:v>0.27989990909090939</c:v>
                </c:pt>
                <c:pt idx="2265">
                  <c:v>0.27997718181818182</c:v>
                </c:pt>
                <c:pt idx="2266">
                  <c:v>0.28007800000000033</c:v>
                </c:pt>
                <c:pt idx="2267">
                  <c:v>0.28024245454545454</c:v>
                </c:pt>
                <c:pt idx="2268">
                  <c:v>0.28048872727272783</c:v>
                </c:pt>
                <c:pt idx="2269">
                  <c:v>0.28072390909090938</c:v>
                </c:pt>
                <c:pt idx="2270">
                  <c:v>0.2807617272727273</c:v>
                </c:pt>
                <c:pt idx="2271">
                  <c:v>0.28079481818181817</c:v>
                </c:pt>
                <c:pt idx="2272">
                  <c:v>0.28085390909090951</c:v>
                </c:pt>
                <c:pt idx="2273">
                  <c:v>0.28097227272727315</c:v>
                </c:pt>
                <c:pt idx="2274">
                  <c:v>0.28114936363636361</c:v>
                </c:pt>
                <c:pt idx="2275">
                  <c:v>0.28122663636363637</c:v>
                </c:pt>
                <c:pt idx="2276">
                  <c:v>0.28145018181818182</c:v>
                </c:pt>
                <c:pt idx="2277">
                  <c:v>0.28147136363636382</c:v>
                </c:pt>
                <c:pt idx="2278">
                  <c:v>0.28151245454545482</c:v>
                </c:pt>
                <c:pt idx="2279">
                  <c:v>0.28153809090909121</c:v>
                </c:pt>
                <c:pt idx="2280">
                  <c:v>0.28162081818181844</c:v>
                </c:pt>
                <c:pt idx="2281">
                  <c:v>0.2817398181818182</c:v>
                </c:pt>
                <c:pt idx="2282">
                  <c:v>0.28189054545454573</c:v>
                </c:pt>
                <c:pt idx="2283">
                  <c:v>0.28196309090909122</c:v>
                </c:pt>
                <c:pt idx="2284">
                  <c:v>0.2822273636363638</c:v>
                </c:pt>
                <c:pt idx="2285">
                  <c:v>0.28223981818181815</c:v>
                </c:pt>
                <c:pt idx="2286">
                  <c:v>0.28226609090909088</c:v>
                </c:pt>
                <c:pt idx="2287">
                  <c:v>0.28228554545454548</c:v>
                </c:pt>
                <c:pt idx="2288">
                  <c:v>0.28235263636363661</c:v>
                </c:pt>
                <c:pt idx="2289">
                  <c:v>0.28251427272727314</c:v>
                </c:pt>
                <c:pt idx="2290">
                  <c:v>0.28257000000000032</c:v>
                </c:pt>
                <c:pt idx="2291">
                  <c:v>0.28279672727272731</c:v>
                </c:pt>
                <c:pt idx="2292">
                  <c:v>0.28291427272727315</c:v>
                </c:pt>
                <c:pt idx="2293">
                  <c:v>0.282945</c:v>
                </c:pt>
                <c:pt idx="2294">
                  <c:v>0.28297381818181838</c:v>
                </c:pt>
                <c:pt idx="2295">
                  <c:v>0.28303490909090939</c:v>
                </c:pt>
                <c:pt idx="2296">
                  <c:v>0.28311681818181844</c:v>
                </c:pt>
                <c:pt idx="2297">
                  <c:v>0.28326754545454547</c:v>
                </c:pt>
                <c:pt idx="2298">
                  <c:v>0.28352536363636388</c:v>
                </c:pt>
                <c:pt idx="2299">
                  <c:v>0.28373672727272731</c:v>
                </c:pt>
                <c:pt idx="2300">
                  <c:v>0.28381681818181853</c:v>
                </c:pt>
                <c:pt idx="2301">
                  <c:v>0.28382109090909124</c:v>
                </c:pt>
                <c:pt idx="2302">
                  <c:v>0.28390509090909088</c:v>
                </c:pt>
                <c:pt idx="2303">
                  <c:v>0.28399881818181832</c:v>
                </c:pt>
                <c:pt idx="2304">
                  <c:v>0.28419809090909098</c:v>
                </c:pt>
                <c:pt idx="2305">
                  <c:v>0.28424390909090907</c:v>
                </c:pt>
                <c:pt idx="2306">
                  <c:v>0.28449963636363634</c:v>
                </c:pt>
                <c:pt idx="2307">
                  <c:v>0.28449527272727282</c:v>
                </c:pt>
                <c:pt idx="2308">
                  <c:v>0.28452027272727315</c:v>
                </c:pt>
                <c:pt idx="2309">
                  <c:v>0.28457463636363667</c:v>
                </c:pt>
                <c:pt idx="2310">
                  <c:v>0.2846383636363638</c:v>
                </c:pt>
                <c:pt idx="2311">
                  <c:v>0.28475754545454546</c:v>
                </c:pt>
                <c:pt idx="2312">
                  <c:v>0.28504481818181832</c:v>
                </c:pt>
                <c:pt idx="2313">
                  <c:v>0.28523190909090906</c:v>
                </c:pt>
                <c:pt idx="2314">
                  <c:v>0.28523954545454544</c:v>
                </c:pt>
                <c:pt idx="2315">
                  <c:v>0.28529254545454547</c:v>
                </c:pt>
                <c:pt idx="2316">
                  <c:v>0.28537636363636415</c:v>
                </c:pt>
                <c:pt idx="2317">
                  <c:v>0.28556109090909088</c:v>
                </c:pt>
                <c:pt idx="2318">
                  <c:v>0.28579772727272734</c:v>
                </c:pt>
                <c:pt idx="2319">
                  <c:v>0.28599590909090938</c:v>
                </c:pt>
                <c:pt idx="2320">
                  <c:v>0.28605327272727282</c:v>
                </c:pt>
                <c:pt idx="2321">
                  <c:v>0.28609872727272756</c:v>
                </c:pt>
                <c:pt idx="2322">
                  <c:v>0.28617245454545481</c:v>
                </c:pt>
                <c:pt idx="2323">
                  <c:v>0.28627745454545456</c:v>
                </c:pt>
                <c:pt idx="2324">
                  <c:v>0.28646936363636388</c:v>
                </c:pt>
                <c:pt idx="2325">
                  <c:v>0.28672081818181838</c:v>
                </c:pt>
                <c:pt idx="2326">
                  <c:v>0.28691745454545481</c:v>
                </c:pt>
                <c:pt idx="2327">
                  <c:v>0.28692818181818214</c:v>
                </c:pt>
                <c:pt idx="2328">
                  <c:v>0.28699427272727307</c:v>
                </c:pt>
                <c:pt idx="2329">
                  <c:v>0.28699609090909117</c:v>
                </c:pt>
                <c:pt idx="2330">
                  <c:v>0.28708200000000034</c:v>
                </c:pt>
                <c:pt idx="2331">
                  <c:v>0.28716836363636389</c:v>
                </c:pt>
                <c:pt idx="2332">
                  <c:v>0.28732527272727315</c:v>
                </c:pt>
                <c:pt idx="2333">
                  <c:v>0.28740036363636395</c:v>
                </c:pt>
                <c:pt idx="2334">
                  <c:v>0.28764636363636381</c:v>
                </c:pt>
                <c:pt idx="2335">
                  <c:v>0.28775263636363635</c:v>
                </c:pt>
                <c:pt idx="2336">
                  <c:v>0.28780218181818212</c:v>
                </c:pt>
                <c:pt idx="2337">
                  <c:v>0.28782781818181852</c:v>
                </c:pt>
                <c:pt idx="2338">
                  <c:v>0.28787163636363666</c:v>
                </c:pt>
                <c:pt idx="2339">
                  <c:v>0.28794390909090933</c:v>
                </c:pt>
                <c:pt idx="2340">
                  <c:v>0.28812109090909088</c:v>
                </c:pt>
                <c:pt idx="2341">
                  <c:v>0.28838245454545497</c:v>
                </c:pt>
                <c:pt idx="2342">
                  <c:v>0.28857645454545483</c:v>
                </c:pt>
                <c:pt idx="2343">
                  <c:v>0.28858618181818207</c:v>
                </c:pt>
                <c:pt idx="2344">
                  <c:v>0.28867036363636389</c:v>
                </c:pt>
                <c:pt idx="2345">
                  <c:v>0.28871845454545458</c:v>
                </c:pt>
                <c:pt idx="2346">
                  <c:v>0.28885572727272762</c:v>
                </c:pt>
                <c:pt idx="2347">
                  <c:v>0.28908427272727327</c:v>
                </c:pt>
                <c:pt idx="2348">
                  <c:v>0.28934145454545451</c:v>
                </c:pt>
                <c:pt idx="2349">
                  <c:v>0.28938781818181852</c:v>
                </c:pt>
                <c:pt idx="2350">
                  <c:v>0.28945281818181851</c:v>
                </c:pt>
                <c:pt idx="2351">
                  <c:v>0.2894491818181818</c:v>
                </c:pt>
                <c:pt idx="2352">
                  <c:v>0.2895410000000001</c:v>
                </c:pt>
                <c:pt idx="2353">
                  <c:v>0.28962872727272776</c:v>
                </c:pt>
                <c:pt idx="2354">
                  <c:v>0.28976863636363637</c:v>
                </c:pt>
                <c:pt idx="2355">
                  <c:v>0.28981109090909124</c:v>
                </c:pt>
                <c:pt idx="2356">
                  <c:v>0.29006436363636395</c:v>
                </c:pt>
                <c:pt idx="2357">
                  <c:v>0.29018090909090954</c:v>
                </c:pt>
                <c:pt idx="2358">
                  <c:v>0.29024654545454542</c:v>
                </c:pt>
                <c:pt idx="2359">
                  <c:v>0.29023099999999996</c:v>
                </c:pt>
                <c:pt idx="2360">
                  <c:v>0.29030445454545489</c:v>
                </c:pt>
                <c:pt idx="2361">
                  <c:v>0.29036981818181851</c:v>
                </c:pt>
                <c:pt idx="2362">
                  <c:v>0.29052027272727315</c:v>
                </c:pt>
                <c:pt idx="2363">
                  <c:v>0.29075536363636362</c:v>
                </c:pt>
                <c:pt idx="2364">
                  <c:v>0.29099545454545456</c:v>
                </c:pt>
                <c:pt idx="2365">
                  <c:v>0.29109281818181831</c:v>
                </c:pt>
                <c:pt idx="2366">
                  <c:v>0.29112318181818181</c:v>
                </c:pt>
                <c:pt idx="2367">
                  <c:v>0.29117272727272764</c:v>
                </c:pt>
                <c:pt idx="2368">
                  <c:v>0.29121354545454547</c:v>
                </c:pt>
                <c:pt idx="2369">
                  <c:v>0.29129100000000002</c:v>
                </c:pt>
                <c:pt idx="2370">
                  <c:v>0.29143800000000025</c:v>
                </c:pt>
                <c:pt idx="2371">
                  <c:v>0.2916350909090909</c:v>
                </c:pt>
                <c:pt idx="2372">
                  <c:v>0.29185145454545458</c:v>
                </c:pt>
                <c:pt idx="2373">
                  <c:v>0.29208600000000035</c:v>
                </c:pt>
                <c:pt idx="2374">
                  <c:v>0.29212909090909117</c:v>
                </c:pt>
                <c:pt idx="2375">
                  <c:v>0.29217581818181831</c:v>
                </c:pt>
                <c:pt idx="2376">
                  <c:v>0.29220563636363639</c:v>
                </c:pt>
                <c:pt idx="2377">
                  <c:v>0.29224245454545456</c:v>
                </c:pt>
                <c:pt idx="2378">
                  <c:v>0.29235263636363668</c:v>
                </c:pt>
                <c:pt idx="2379">
                  <c:v>0.29250845454545482</c:v>
                </c:pt>
                <c:pt idx="2380">
                  <c:v>0.29252918181818188</c:v>
                </c:pt>
                <c:pt idx="2381">
                  <c:v>0.29278900000000008</c:v>
                </c:pt>
                <c:pt idx="2382">
                  <c:v>0.2929378181818183</c:v>
                </c:pt>
                <c:pt idx="2383">
                  <c:v>0.29296645454545478</c:v>
                </c:pt>
                <c:pt idx="2384">
                  <c:v>0.29297536363636401</c:v>
                </c:pt>
                <c:pt idx="2385">
                  <c:v>0.29303381818181817</c:v>
                </c:pt>
                <c:pt idx="2386">
                  <c:v>0.29302609090909137</c:v>
                </c:pt>
                <c:pt idx="2387">
                  <c:v>0.2930996363636364</c:v>
                </c:pt>
                <c:pt idx="2388">
                  <c:v>0.29320000000000002</c:v>
                </c:pt>
                <c:pt idx="2389">
                  <c:v>0.29329118181818176</c:v>
                </c:pt>
                <c:pt idx="2390">
                  <c:v>0.29356563636363636</c:v>
                </c:pt>
                <c:pt idx="2391">
                  <c:v>0.29368190909090952</c:v>
                </c:pt>
                <c:pt idx="2392">
                  <c:v>0.29372481818181856</c:v>
                </c:pt>
                <c:pt idx="2393">
                  <c:v>0.29371700000000001</c:v>
                </c:pt>
                <c:pt idx="2394">
                  <c:v>0.29376818181818182</c:v>
                </c:pt>
                <c:pt idx="2395">
                  <c:v>0.29382354545454592</c:v>
                </c:pt>
                <c:pt idx="2396">
                  <c:v>0.29398163636363667</c:v>
                </c:pt>
                <c:pt idx="2397">
                  <c:v>0.29407154545454572</c:v>
                </c:pt>
                <c:pt idx="2398">
                  <c:v>0.29431963636363667</c:v>
                </c:pt>
                <c:pt idx="2399">
                  <c:v>0.29441172727272757</c:v>
                </c:pt>
                <c:pt idx="2400">
                  <c:v>0.29446754545454573</c:v>
                </c:pt>
                <c:pt idx="2401">
                  <c:v>0.29445427272727315</c:v>
                </c:pt>
                <c:pt idx="2402">
                  <c:v>0.29451654545454586</c:v>
                </c:pt>
                <c:pt idx="2403">
                  <c:v>0.29450790909090951</c:v>
                </c:pt>
                <c:pt idx="2404">
                  <c:v>0.29459945454545455</c:v>
                </c:pt>
                <c:pt idx="2405">
                  <c:v>0.2946361818181818</c:v>
                </c:pt>
                <c:pt idx="2406">
                  <c:v>0.29485354545454573</c:v>
                </c:pt>
                <c:pt idx="2407">
                  <c:v>0.29505718181818186</c:v>
                </c:pt>
                <c:pt idx="2408">
                  <c:v>0.29507700000000031</c:v>
                </c:pt>
                <c:pt idx="2409">
                  <c:v>0.29510936363636381</c:v>
                </c:pt>
                <c:pt idx="2410">
                  <c:v>0.29512572727272762</c:v>
                </c:pt>
                <c:pt idx="2411">
                  <c:v>0.29522063636363632</c:v>
                </c:pt>
                <c:pt idx="2412">
                  <c:v>0.29530936363636395</c:v>
                </c:pt>
                <c:pt idx="2413">
                  <c:v>0.29546563636363637</c:v>
                </c:pt>
                <c:pt idx="2414">
                  <c:v>0.29571045454545458</c:v>
                </c:pt>
                <c:pt idx="2415">
                  <c:v>0.29572790909090946</c:v>
                </c:pt>
                <c:pt idx="2416">
                  <c:v>0.2957481818181818</c:v>
                </c:pt>
                <c:pt idx="2417">
                  <c:v>0.29574318181818177</c:v>
                </c:pt>
                <c:pt idx="2418">
                  <c:v>0.29580763636363638</c:v>
                </c:pt>
                <c:pt idx="2419">
                  <c:v>0.29603472727272756</c:v>
                </c:pt>
                <c:pt idx="2420">
                  <c:v>0.29606618181818206</c:v>
                </c:pt>
                <c:pt idx="2421">
                  <c:v>0.29627336363636358</c:v>
                </c:pt>
                <c:pt idx="2422">
                  <c:v>0.29628209090909136</c:v>
                </c:pt>
                <c:pt idx="2423">
                  <c:v>0.29629818181818185</c:v>
                </c:pt>
                <c:pt idx="2424">
                  <c:v>0.29633090909090948</c:v>
                </c:pt>
                <c:pt idx="2425">
                  <c:v>0.29636454545454594</c:v>
                </c:pt>
                <c:pt idx="2426">
                  <c:v>0.29646236363636402</c:v>
                </c:pt>
                <c:pt idx="2427">
                  <c:v>0.29645272727272765</c:v>
                </c:pt>
                <c:pt idx="2428">
                  <c:v>0.29668863636363674</c:v>
                </c:pt>
                <c:pt idx="2429">
                  <c:v>0.29691863636363675</c:v>
                </c:pt>
                <c:pt idx="2430">
                  <c:v>0.29692481818181865</c:v>
                </c:pt>
                <c:pt idx="2431">
                  <c:v>0.29697681818181854</c:v>
                </c:pt>
                <c:pt idx="2432">
                  <c:v>0.29697900000000038</c:v>
                </c:pt>
                <c:pt idx="2433">
                  <c:v>0.2970454545454545</c:v>
                </c:pt>
                <c:pt idx="2434">
                  <c:v>0.29720645454545452</c:v>
                </c:pt>
                <c:pt idx="2435">
                  <c:v>0.29723472727272732</c:v>
                </c:pt>
                <c:pt idx="2436">
                  <c:v>0.29748045454545496</c:v>
                </c:pt>
                <c:pt idx="2437">
                  <c:v>0.29759963636363634</c:v>
                </c:pt>
                <c:pt idx="2438">
                  <c:v>0.2976350909090909</c:v>
                </c:pt>
                <c:pt idx="2439">
                  <c:v>0.29763254545454548</c:v>
                </c:pt>
                <c:pt idx="2440">
                  <c:v>0.29768854545454593</c:v>
                </c:pt>
                <c:pt idx="2441">
                  <c:v>0.29779609090909098</c:v>
                </c:pt>
                <c:pt idx="2442">
                  <c:v>0.29806109090909122</c:v>
                </c:pt>
                <c:pt idx="2443">
                  <c:v>0.29825909090909092</c:v>
                </c:pt>
                <c:pt idx="2444">
                  <c:v>0.29825054545454577</c:v>
                </c:pt>
                <c:pt idx="2445">
                  <c:v>0.29827836363636395</c:v>
                </c:pt>
                <c:pt idx="2446">
                  <c:v>0.29832509090909137</c:v>
                </c:pt>
                <c:pt idx="2447">
                  <c:v>0.29840281818181852</c:v>
                </c:pt>
                <c:pt idx="2448">
                  <c:v>0.29852463636363663</c:v>
                </c:pt>
                <c:pt idx="2449">
                  <c:v>0.29866290909090948</c:v>
                </c:pt>
                <c:pt idx="2450">
                  <c:v>0.29885490909090973</c:v>
                </c:pt>
                <c:pt idx="2451">
                  <c:v>0.29887654545454612</c:v>
                </c:pt>
                <c:pt idx="2452">
                  <c:v>0.29889509090909117</c:v>
                </c:pt>
                <c:pt idx="2453">
                  <c:v>0.29892827272727329</c:v>
                </c:pt>
                <c:pt idx="2454">
                  <c:v>0.29894909090909116</c:v>
                </c:pt>
                <c:pt idx="2455">
                  <c:v>0.29902163636363638</c:v>
                </c:pt>
                <c:pt idx="2456">
                  <c:v>0.29904436363636394</c:v>
                </c:pt>
                <c:pt idx="2457">
                  <c:v>0.2992634545454545</c:v>
                </c:pt>
                <c:pt idx="2458">
                  <c:v>0.29947845454545496</c:v>
                </c:pt>
                <c:pt idx="2459">
                  <c:v>0.2994787272727279</c:v>
                </c:pt>
                <c:pt idx="2460">
                  <c:v>0.29950636363636401</c:v>
                </c:pt>
                <c:pt idx="2461">
                  <c:v>0.299537</c:v>
                </c:pt>
                <c:pt idx="2462">
                  <c:v>0.29959345454545455</c:v>
                </c:pt>
                <c:pt idx="2463">
                  <c:v>0.29984236363636402</c:v>
                </c:pt>
                <c:pt idx="2464">
                  <c:v>0.30009045454545458</c:v>
                </c:pt>
                <c:pt idx="2465">
                  <c:v>0.30014054545454572</c:v>
                </c:pt>
                <c:pt idx="2466">
                  <c:v>0.30017790909090947</c:v>
                </c:pt>
                <c:pt idx="2467">
                  <c:v>0.30020072727272762</c:v>
                </c:pt>
                <c:pt idx="2468">
                  <c:v>0.30022781818181832</c:v>
                </c:pt>
                <c:pt idx="2469">
                  <c:v>0.30035245454545489</c:v>
                </c:pt>
                <c:pt idx="2470">
                  <c:v>0.30041272727272783</c:v>
                </c:pt>
                <c:pt idx="2471">
                  <c:v>0.30066109090909088</c:v>
                </c:pt>
                <c:pt idx="2472">
                  <c:v>0.30078618181818212</c:v>
                </c:pt>
                <c:pt idx="2473">
                  <c:v>0.30083590909090946</c:v>
                </c:pt>
                <c:pt idx="2474">
                  <c:v>0.3008122727272734</c:v>
                </c:pt>
                <c:pt idx="2475">
                  <c:v>0.30087881818181877</c:v>
                </c:pt>
                <c:pt idx="2476">
                  <c:v>0.30099854545454585</c:v>
                </c:pt>
                <c:pt idx="2477">
                  <c:v>0.30130672727272789</c:v>
                </c:pt>
                <c:pt idx="2478">
                  <c:v>0.30134845454545484</c:v>
                </c:pt>
                <c:pt idx="2479">
                  <c:v>0.30136663636363664</c:v>
                </c:pt>
                <c:pt idx="2480">
                  <c:v>0.30138081818181878</c:v>
                </c:pt>
                <c:pt idx="2481">
                  <c:v>0.30143018181818182</c:v>
                </c:pt>
                <c:pt idx="2482">
                  <c:v>0.30159427272727307</c:v>
                </c:pt>
                <c:pt idx="2483">
                  <c:v>0.30168572727272758</c:v>
                </c:pt>
                <c:pt idx="2484">
                  <c:v>0.30185009090909143</c:v>
                </c:pt>
                <c:pt idx="2485">
                  <c:v>0.30189472727272776</c:v>
                </c:pt>
                <c:pt idx="2486">
                  <c:v>0.30188609090909152</c:v>
                </c:pt>
                <c:pt idx="2487">
                  <c:v>0.30193718181818185</c:v>
                </c:pt>
                <c:pt idx="2488">
                  <c:v>0.30205690909090954</c:v>
                </c:pt>
                <c:pt idx="2489">
                  <c:v>0.30233690909090954</c:v>
                </c:pt>
                <c:pt idx="2490">
                  <c:v>0.30244100000000002</c:v>
                </c:pt>
                <c:pt idx="2491">
                  <c:v>0.30246672727272783</c:v>
                </c:pt>
                <c:pt idx="2492">
                  <c:v>0.3024760909090915</c:v>
                </c:pt>
                <c:pt idx="2493">
                  <c:v>0.30248854545454601</c:v>
                </c:pt>
                <c:pt idx="2494">
                  <c:v>0.30253518181818184</c:v>
                </c:pt>
                <c:pt idx="2495">
                  <c:v>0.30267945454545458</c:v>
                </c:pt>
                <c:pt idx="2496">
                  <c:v>0.30282872727272797</c:v>
                </c:pt>
                <c:pt idx="2497">
                  <c:v>0.30285936363636395</c:v>
                </c:pt>
                <c:pt idx="2498">
                  <c:v>0.30288845454545504</c:v>
                </c:pt>
                <c:pt idx="2499">
                  <c:v>0.30292209090909145</c:v>
                </c:pt>
                <c:pt idx="2500">
                  <c:v>0.30294418181818211</c:v>
                </c:pt>
                <c:pt idx="2501">
                  <c:v>0.30296281818181853</c:v>
                </c:pt>
                <c:pt idx="2502">
                  <c:v>0.30300000000000032</c:v>
                </c:pt>
                <c:pt idx="2503">
                  <c:v>0.30302845454545491</c:v>
                </c:pt>
                <c:pt idx="2504">
                  <c:v>0.30303527272727282</c:v>
                </c:pt>
                <c:pt idx="2505">
                  <c:v>0.30306436363636402</c:v>
                </c:pt>
                <c:pt idx="2506">
                  <c:v>0.30309627272727308</c:v>
                </c:pt>
                <c:pt idx="2507">
                  <c:v>0.30315654545454573</c:v>
                </c:pt>
                <c:pt idx="2508">
                  <c:v>0.30336145454545482</c:v>
                </c:pt>
                <c:pt idx="2509">
                  <c:v>0.30504463636363638</c:v>
                </c:pt>
                <c:pt idx="2510">
                  <c:v>0.30714490909090947</c:v>
                </c:pt>
              </c:numCache>
            </c:numRef>
          </c:cat>
          <c:val>
            <c:numRef>
              <c:f>'Abdul Wahab Plate Test.is_metal'!$F$2:$F$2512</c:f>
              <c:numCache>
                <c:formatCode>0</c:formatCode>
                <c:ptCount val="2511"/>
                <c:pt idx="0">
                  <c:v>0</c:v>
                </c:pt>
                <c:pt idx="1">
                  <c:v>0.865062</c:v>
                </c:pt>
                <c:pt idx="2">
                  <c:v>1.7483233333333341</c:v>
                </c:pt>
                <c:pt idx="3">
                  <c:v>3.9870740000000002</c:v>
                </c:pt>
                <c:pt idx="4">
                  <c:v>5.9800940000000002</c:v>
                </c:pt>
                <c:pt idx="5">
                  <c:v>7.4338933333333435</c:v>
                </c:pt>
                <c:pt idx="6">
                  <c:v>9.4845266666666728</c:v>
                </c:pt>
                <c:pt idx="7">
                  <c:v>10.784386666666666</c:v>
                </c:pt>
                <c:pt idx="8">
                  <c:v>12.7759</c:v>
                </c:pt>
                <c:pt idx="9">
                  <c:v>14.052393333333336</c:v>
                </c:pt>
                <c:pt idx="10">
                  <c:v>15.808820000000001</c:v>
                </c:pt>
                <c:pt idx="11">
                  <c:v>17.263413333333283</c:v>
                </c:pt>
                <c:pt idx="12">
                  <c:v>18.664359999999999</c:v>
                </c:pt>
                <c:pt idx="13">
                  <c:v>19.929253333333296</c:v>
                </c:pt>
                <c:pt idx="14">
                  <c:v>21.06166</c:v>
                </c:pt>
                <c:pt idx="15">
                  <c:v>21.324473333333312</c:v>
                </c:pt>
                <c:pt idx="16">
                  <c:v>23.168566666666667</c:v>
                </c:pt>
                <c:pt idx="17">
                  <c:v>24.821280000000005</c:v>
                </c:pt>
                <c:pt idx="18">
                  <c:v>26.489573333333283</c:v>
                </c:pt>
                <c:pt idx="19">
                  <c:v>27.992326666666649</c:v>
                </c:pt>
                <c:pt idx="20">
                  <c:v>28.234800000000021</c:v>
                </c:pt>
                <c:pt idx="21">
                  <c:v>29.87846</c:v>
                </c:pt>
                <c:pt idx="22">
                  <c:v>31.492946666666651</c:v>
                </c:pt>
                <c:pt idx="23">
                  <c:v>33.131840000000004</c:v>
                </c:pt>
                <c:pt idx="24">
                  <c:v>34.80538</c:v>
                </c:pt>
                <c:pt idx="25">
                  <c:v>36.50864</c:v>
                </c:pt>
                <c:pt idx="26">
                  <c:v>36.643980000000006</c:v>
                </c:pt>
                <c:pt idx="27">
                  <c:v>38.0784666666666</c:v>
                </c:pt>
                <c:pt idx="28">
                  <c:v>39.796193333333363</c:v>
                </c:pt>
                <c:pt idx="29">
                  <c:v>41.509233333333334</c:v>
                </c:pt>
                <c:pt idx="30">
                  <c:v>43.108780000000003</c:v>
                </c:pt>
                <c:pt idx="31">
                  <c:v>44.19136000000001</c:v>
                </c:pt>
                <c:pt idx="32">
                  <c:v>44.788360000000011</c:v>
                </c:pt>
                <c:pt idx="33">
                  <c:v>46.418666666666567</c:v>
                </c:pt>
                <c:pt idx="34">
                  <c:v>48.118753333333331</c:v>
                </c:pt>
                <c:pt idx="35">
                  <c:v>49.805720000000001</c:v>
                </c:pt>
                <c:pt idx="36">
                  <c:v>51.500400000000006</c:v>
                </c:pt>
                <c:pt idx="37">
                  <c:v>52.274860000000004</c:v>
                </c:pt>
                <c:pt idx="38">
                  <c:v>53.164560000000002</c:v>
                </c:pt>
                <c:pt idx="39">
                  <c:v>54.748220000000003</c:v>
                </c:pt>
                <c:pt idx="40">
                  <c:v>56.506233333333327</c:v>
                </c:pt>
                <c:pt idx="41">
                  <c:v>58.185260000000007</c:v>
                </c:pt>
                <c:pt idx="42">
                  <c:v>59.792600000000036</c:v>
                </c:pt>
                <c:pt idx="43">
                  <c:v>60.819626666666558</c:v>
                </c:pt>
                <c:pt idx="44">
                  <c:v>61.480679999999992</c:v>
                </c:pt>
                <c:pt idx="45">
                  <c:v>63.121480000000005</c:v>
                </c:pt>
                <c:pt idx="46">
                  <c:v>64.820286666666618</c:v>
                </c:pt>
                <c:pt idx="47">
                  <c:v>66.435339999999982</c:v>
                </c:pt>
                <c:pt idx="48">
                  <c:v>68.107133333333309</c:v>
                </c:pt>
                <c:pt idx="49">
                  <c:v>68.968466666666671</c:v>
                </c:pt>
                <c:pt idx="50">
                  <c:v>69.816333333333318</c:v>
                </c:pt>
                <c:pt idx="51">
                  <c:v>71.482799999999983</c:v>
                </c:pt>
                <c:pt idx="52">
                  <c:v>73.180133333333288</c:v>
                </c:pt>
                <c:pt idx="53">
                  <c:v>74.725933333333288</c:v>
                </c:pt>
                <c:pt idx="54">
                  <c:v>76.491333333333344</c:v>
                </c:pt>
                <c:pt idx="55">
                  <c:v>76.625799999999941</c:v>
                </c:pt>
                <c:pt idx="56">
                  <c:v>78.152399999999929</c:v>
                </c:pt>
                <c:pt idx="57">
                  <c:v>79.812066666666652</c:v>
                </c:pt>
                <c:pt idx="58">
                  <c:v>81.515999999999991</c:v>
                </c:pt>
                <c:pt idx="59">
                  <c:v>83.165466666666589</c:v>
                </c:pt>
                <c:pt idx="60">
                  <c:v>84.823266666666669</c:v>
                </c:pt>
                <c:pt idx="61">
                  <c:v>85.55386666666665</c:v>
                </c:pt>
                <c:pt idx="62">
                  <c:v>86.50706666666666</c:v>
                </c:pt>
                <c:pt idx="63">
                  <c:v>88.20160000000007</c:v>
                </c:pt>
                <c:pt idx="64">
                  <c:v>89.78479999999999</c:v>
                </c:pt>
                <c:pt idx="65">
                  <c:v>91.509733333333259</c:v>
                </c:pt>
                <c:pt idx="66">
                  <c:v>93.099533333333341</c:v>
                </c:pt>
                <c:pt idx="67">
                  <c:v>93.648933333333318</c:v>
                </c:pt>
                <c:pt idx="68">
                  <c:v>94.79646666666666</c:v>
                </c:pt>
                <c:pt idx="69">
                  <c:v>96.465266666666693</c:v>
                </c:pt>
                <c:pt idx="70">
                  <c:v>98.168533333333272</c:v>
                </c:pt>
                <c:pt idx="71">
                  <c:v>99.783199999999994</c:v>
                </c:pt>
                <c:pt idx="72">
                  <c:v>100.94660000000009</c:v>
                </c:pt>
                <c:pt idx="73">
                  <c:v>101.4796</c:v>
                </c:pt>
                <c:pt idx="74">
                  <c:v>103.07213333333326</c:v>
                </c:pt>
                <c:pt idx="75">
                  <c:v>104.74253333333333</c:v>
                </c:pt>
                <c:pt idx="76">
                  <c:v>106.52433333333326</c:v>
                </c:pt>
                <c:pt idx="77">
                  <c:v>108.14833333333326</c:v>
                </c:pt>
                <c:pt idx="78">
                  <c:v>109.41973333333333</c:v>
                </c:pt>
                <c:pt idx="79">
                  <c:v>109.79293333333331</c:v>
                </c:pt>
                <c:pt idx="80">
                  <c:v>111.44446666666673</c:v>
                </c:pt>
                <c:pt idx="81">
                  <c:v>113.14139999999999</c:v>
                </c:pt>
                <c:pt idx="82">
                  <c:v>114.8552</c:v>
                </c:pt>
                <c:pt idx="83">
                  <c:v>116.51746666666666</c:v>
                </c:pt>
                <c:pt idx="84">
                  <c:v>118.16186666666665</c:v>
                </c:pt>
                <c:pt idx="85">
                  <c:v>118.25019999999999</c:v>
                </c:pt>
                <c:pt idx="86">
                  <c:v>119.76393333333334</c:v>
                </c:pt>
                <c:pt idx="87">
                  <c:v>121.44746666666673</c:v>
                </c:pt>
                <c:pt idx="88">
                  <c:v>123.09786666666669</c:v>
                </c:pt>
                <c:pt idx="89">
                  <c:v>124.70086666666667</c:v>
                </c:pt>
                <c:pt idx="90">
                  <c:v>125.24300000000002</c:v>
                </c:pt>
                <c:pt idx="91">
                  <c:v>126.44093333333333</c:v>
                </c:pt>
                <c:pt idx="92">
                  <c:v>128.11673333333331</c:v>
                </c:pt>
                <c:pt idx="93">
                  <c:v>129.76946666666655</c:v>
                </c:pt>
                <c:pt idx="94">
                  <c:v>131.41673333333341</c:v>
                </c:pt>
                <c:pt idx="95">
                  <c:v>132.00626666666665</c:v>
                </c:pt>
                <c:pt idx="96">
                  <c:v>133.17026666666658</c:v>
                </c:pt>
                <c:pt idx="97">
                  <c:v>134.89346666666668</c:v>
                </c:pt>
                <c:pt idx="98">
                  <c:v>136.57473333333334</c:v>
                </c:pt>
                <c:pt idx="99">
                  <c:v>138.06233333333356</c:v>
                </c:pt>
                <c:pt idx="100">
                  <c:v>139.7972</c:v>
                </c:pt>
                <c:pt idx="101">
                  <c:v>140.61019999999999</c:v>
                </c:pt>
                <c:pt idx="102">
                  <c:v>141.46153333333348</c:v>
                </c:pt>
                <c:pt idx="103">
                  <c:v>143.1534</c:v>
                </c:pt>
                <c:pt idx="104">
                  <c:v>144.7975333333334</c:v>
                </c:pt>
                <c:pt idx="105">
                  <c:v>146.49966666666654</c:v>
                </c:pt>
                <c:pt idx="106">
                  <c:v>147.6302</c:v>
                </c:pt>
                <c:pt idx="107">
                  <c:v>148.09346666666659</c:v>
                </c:pt>
                <c:pt idx="108">
                  <c:v>149.77939999999998</c:v>
                </c:pt>
                <c:pt idx="109">
                  <c:v>151.43353333333334</c:v>
                </c:pt>
                <c:pt idx="110">
                  <c:v>153.14613333333341</c:v>
                </c:pt>
                <c:pt idx="111">
                  <c:v>154.76359999999985</c:v>
                </c:pt>
                <c:pt idx="112">
                  <c:v>155.31240000000014</c:v>
                </c:pt>
                <c:pt idx="113">
                  <c:v>156.47613333333345</c:v>
                </c:pt>
                <c:pt idx="114">
                  <c:v>158.11659999999998</c:v>
                </c:pt>
                <c:pt idx="115">
                  <c:v>159.83646666666667</c:v>
                </c:pt>
                <c:pt idx="116">
                  <c:v>161.46593333333348</c:v>
                </c:pt>
                <c:pt idx="117">
                  <c:v>163.09886666666668</c:v>
                </c:pt>
                <c:pt idx="118">
                  <c:v>163.1177333333334</c:v>
                </c:pt>
                <c:pt idx="119">
                  <c:v>164.83093333333352</c:v>
                </c:pt>
                <c:pt idx="120">
                  <c:v>166.46946666666665</c:v>
                </c:pt>
                <c:pt idx="121">
                  <c:v>168.18946666666665</c:v>
                </c:pt>
                <c:pt idx="122">
                  <c:v>169.7596666666665</c:v>
                </c:pt>
                <c:pt idx="123">
                  <c:v>169.93926666666658</c:v>
                </c:pt>
                <c:pt idx="124">
                  <c:v>171.43753333333348</c:v>
                </c:pt>
                <c:pt idx="125">
                  <c:v>173.05013333333352</c:v>
                </c:pt>
                <c:pt idx="126">
                  <c:v>174.81733333333352</c:v>
                </c:pt>
                <c:pt idx="127">
                  <c:v>176.46526666666668</c:v>
                </c:pt>
                <c:pt idx="128">
                  <c:v>177.18593333333348</c:v>
                </c:pt>
                <c:pt idx="129">
                  <c:v>178.12660000000002</c:v>
                </c:pt>
                <c:pt idx="130">
                  <c:v>179.83253333333349</c:v>
                </c:pt>
                <c:pt idx="131">
                  <c:v>181.45306666666659</c:v>
                </c:pt>
                <c:pt idx="132">
                  <c:v>183.09379999999999</c:v>
                </c:pt>
                <c:pt idx="133">
                  <c:v>184.46340000000001</c:v>
                </c:pt>
                <c:pt idx="134">
                  <c:v>184.78026666666668</c:v>
                </c:pt>
                <c:pt idx="135">
                  <c:v>186.43933333333348</c:v>
                </c:pt>
                <c:pt idx="136">
                  <c:v>188.1002</c:v>
                </c:pt>
                <c:pt idx="137">
                  <c:v>189.76726666666659</c:v>
                </c:pt>
                <c:pt idx="138">
                  <c:v>190.65766666666659</c:v>
                </c:pt>
                <c:pt idx="139">
                  <c:v>191.47240000000014</c:v>
                </c:pt>
                <c:pt idx="140">
                  <c:v>193.15813333333355</c:v>
                </c:pt>
                <c:pt idx="141">
                  <c:v>194.80353333333341</c:v>
                </c:pt>
                <c:pt idx="142">
                  <c:v>196.47373333333334</c:v>
                </c:pt>
                <c:pt idx="143">
                  <c:v>197.86966666666655</c:v>
                </c:pt>
                <c:pt idx="144">
                  <c:v>198.13193333333348</c:v>
                </c:pt>
                <c:pt idx="145">
                  <c:v>199.79693333333341</c:v>
                </c:pt>
                <c:pt idx="146">
                  <c:v>201.42206666666667</c:v>
                </c:pt>
                <c:pt idx="147">
                  <c:v>203.14353333333332</c:v>
                </c:pt>
                <c:pt idx="148">
                  <c:v>203.81853333333348</c:v>
                </c:pt>
                <c:pt idx="149">
                  <c:v>204.81793333333346</c:v>
                </c:pt>
                <c:pt idx="150">
                  <c:v>206.44506666666658</c:v>
                </c:pt>
                <c:pt idx="151">
                  <c:v>208.04273333333344</c:v>
                </c:pt>
                <c:pt idx="152">
                  <c:v>209.84893333333352</c:v>
                </c:pt>
                <c:pt idx="153">
                  <c:v>210.69706666666659</c:v>
                </c:pt>
                <c:pt idx="154">
                  <c:v>211.39693333333352</c:v>
                </c:pt>
                <c:pt idx="155">
                  <c:v>213.14619999999999</c:v>
                </c:pt>
                <c:pt idx="156">
                  <c:v>214.76653333333334</c:v>
                </c:pt>
                <c:pt idx="157">
                  <c:v>216.45453333333344</c:v>
                </c:pt>
                <c:pt idx="158">
                  <c:v>217.46786666666668</c:v>
                </c:pt>
                <c:pt idx="159">
                  <c:v>218.04973333333334</c:v>
                </c:pt>
                <c:pt idx="160">
                  <c:v>219.73186666666658</c:v>
                </c:pt>
                <c:pt idx="161">
                  <c:v>221.4045333333334</c:v>
                </c:pt>
                <c:pt idx="162">
                  <c:v>222.79859999999999</c:v>
                </c:pt>
                <c:pt idx="163">
                  <c:v>223.11499999999998</c:v>
                </c:pt>
                <c:pt idx="164">
                  <c:v>224.78693333333348</c:v>
                </c:pt>
                <c:pt idx="165">
                  <c:v>226.48333333333352</c:v>
                </c:pt>
                <c:pt idx="166">
                  <c:v>228.1464</c:v>
                </c:pt>
                <c:pt idx="167">
                  <c:v>229.77399999999992</c:v>
                </c:pt>
                <c:pt idx="168">
                  <c:v>230.0788</c:v>
                </c:pt>
                <c:pt idx="169">
                  <c:v>231.41126666666668</c:v>
                </c:pt>
                <c:pt idx="170">
                  <c:v>233.15546666666665</c:v>
                </c:pt>
                <c:pt idx="171">
                  <c:v>234.78033333333352</c:v>
                </c:pt>
                <c:pt idx="172">
                  <c:v>236.00046666666665</c:v>
                </c:pt>
                <c:pt idx="173">
                  <c:v>236.45773333333352</c:v>
                </c:pt>
                <c:pt idx="174">
                  <c:v>238.03120000000001</c:v>
                </c:pt>
                <c:pt idx="175">
                  <c:v>239.75340000000003</c:v>
                </c:pt>
                <c:pt idx="176">
                  <c:v>240.56413333333344</c:v>
                </c:pt>
                <c:pt idx="177">
                  <c:v>241.36033333333356</c:v>
                </c:pt>
                <c:pt idx="178">
                  <c:v>243.07459999999998</c:v>
                </c:pt>
                <c:pt idx="179">
                  <c:v>244.81926666666658</c:v>
                </c:pt>
                <c:pt idx="180">
                  <c:v>246.52773333333349</c:v>
                </c:pt>
                <c:pt idx="181">
                  <c:v>246.56213333333352</c:v>
                </c:pt>
                <c:pt idx="182">
                  <c:v>248.10340000000002</c:v>
                </c:pt>
                <c:pt idx="183">
                  <c:v>249.77259999999998</c:v>
                </c:pt>
                <c:pt idx="184">
                  <c:v>251.33026666666666</c:v>
                </c:pt>
                <c:pt idx="185">
                  <c:v>251.87093333333348</c:v>
                </c:pt>
                <c:pt idx="186">
                  <c:v>253.029</c:v>
                </c:pt>
                <c:pt idx="187">
                  <c:v>254.64153333333334</c:v>
                </c:pt>
                <c:pt idx="188">
                  <c:v>254.81166666666658</c:v>
                </c:pt>
                <c:pt idx="189">
                  <c:v>256.339</c:v>
                </c:pt>
                <c:pt idx="190">
                  <c:v>257.06960000000032</c:v>
                </c:pt>
                <c:pt idx="191">
                  <c:v>258.00700000000001</c:v>
                </c:pt>
                <c:pt idx="192">
                  <c:v>259.25200000000001</c:v>
                </c:pt>
                <c:pt idx="193">
                  <c:v>259.25326666666672</c:v>
                </c:pt>
                <c:pt idx="194">
                  <c:v>257.72373333333331</c:v>
                </c:pt>
                <c:pt idx="195">
                  <c:v>256.31186666666696</c:v>
                </c:pt>
                <c:pt idx="196">
                  <c:v>256.20779999999968</c:v>
                </c:pt>
                <c:pt idx="197">
                  <c:v>254.61766666666654</c:v>
                </c:pt>
                <c:pt idx="198">
                  <c:v>254.32266666666666</c:v>
                </c:pt>
                <c:pt idx="199">
                  <c:v>252.93086666666665</c:v>
                </c:pt>
                <c:pt idx="200">
                  <c:v>251.92053333333348</c:v>
                </c:pt>
                <c:pt idx="201">
                  <c:v>251.28740000000013</c:v>
                </c:pt>
                <c:pt idx="202">
                  <c:v>249.85626666666667</c:v>
                </c:pt>
                <c:pt idx="203">
                  <c:v>249.66486666666654</c:v>
                </c:pt>
                <c:pt idx="204">
                  <c:v>248.70633333333345</c:v>
                </c:pt>
                <c:pt idx="205">
                  <c:v>248.52040000000014</c:v>
                </c:pt>
                <c:pt idx="206">
                  <c:v>249.02646666666666</c:v>
                </c:pt>
                <c:pt idx="207">
                  <c:v>250.75173333333348</c:v>
                </c:pt>
                <c:pt idx="208">
                  <c:v>251.19533333333351</c:v>
                </c:pt>
                <c:pt idx="209">
                  <c:v>250.48173333333352</c:v>
                </c:pt>
                <c:pt idx="210">
                  <c:v>250.26573333333334</c:v>
                </c:pt>
                <c:pt idx="211">
                  <c:v>250.80166666666668</c:v>
                </c:pt>
                <c:pt idx="212">
                  <c:v>251.05946666666665</c:v>
                </c:pt>
                <c:pt idx="213">
                  <c:v>250.25566666666651</c:v>
                </c:pt>
                <c:pt idx="214">
                  <c:v>249.6062</c:v>
                </c:pt>
                <c:pt idx="215">
                  <c:v>249.49113333333352</c:v>
                </c:pt>
                <c:pt idx="216">
                  <c:v>249.95366666666658</c:v>
                </c:pt>
                <c:pt idx="217">
                  <c:v>250.23153333333337</c:v>
                </c:pt>
                <c:pt idx="218">
                  <c:v>249.69379999999998</c:v>
                </c:pt>
                <c:pt idx="219">
                  <c:v>248.42033333333362</c:v>
                </c:pt>
                <c:pt idx="220">
                  <c:v>248.05746666666667</c:v>
                </c:pt>
                <c:pt idx="221">
                  <c:v>247.9726</c:v>
                </c:pt>
                <c:pt idx="222">
                  <c:v>248.41133333333349</c:v>
                </c:pt>
                <c:pt idx="223">
                  <c:v>249.18086666666665</c:v>
                </c:pt>
                <c:pt idx="224">
                  <c:v>249.36</c:v>
                </c:pt>
                <c:pt idx="225">
                  <c:v>249.30126666666669</c:v>
                </c:pt>
                <c:pt idx="226">
                  <c:v>248.62406666666658</c:v>
                </c:pt>
                <c:pt idx="227">
                  <c:v>248.5060666666667</c:v>
                </c:pt>
                <c:pt idx="228">
                  <c:v>249.08933333333349</c:v>
                </c:pt>
                <c:pt idx="229">
                  <c:v>249.66159999999999</c:v>
                </c:pt>
                <c:pt idx="230">
                  <c:v>250.42286666666666</c:v>
                </c:pt>
                <c:pt idx="231">
                  <c:v>248.89193333333355</c:v>
                </c:pt>
                <c:pt idx="232">
                  <c:v>248.19040000000001</c:v>
                </c:pt>
                <c:pt idx="233">
                  <c:v>250.43746666666669</c:v>
                </c:pt>
                <c:pt idx="234">
                  <c:v>250.58746666666667</c:v>
                </c:pt>
                <c:pt idx="235">
                  <c:v>249.07820000000001</c:v>
                </c:pt>
                <c:pt idx="236">
                  <c:v>250.56253333333345</c:v>
                </c:pt>
                <c:pt idx="237">
                  <c:v>251.35540000000012</c:v>
                </c:pt>
                <c:pt idx="238">
                  <c:v>251.57206666666659</c:v>
                </c:pt>
                <c:pt idx="239">
                  <c:v>250.38420000000013</c:v>
                </c:pt>
                <c:pt idx="240">
                  <c:v>250.12593333333348</c:v>
                </c:pt>
                <c:pt idx="241">
                  <c:v>250.97693333333348</c:v>
                </c:pt>
                <c:pt idx="242">
                  <c:v>251.24193333333341</c:v>
                </c:pt>
                <c:pt idx="243">
                  <c:v>250.40713333333352</c:v>
                </c:pt>
                <c:pt idx="244">
                  <c:v>249.69233333333352</c:v>
                </c:pt>
                <c:pt idx="245">
                  <c:v>249.09613333333346</c:v>
                </c:pt>
                <c:pt idx="246">
                  <c:v>248.98680000000004</c:v>
                </c:pt>
                <c:pt idx="247">
                  <c:v>250.33313333333348</c:v>
                </c:pt>
                <c:pt idx="248">
                  <c:v>250.38946666666666</c:v>
                </c:pt>
                <c:pt idx="249">
                  <c:v>249.10126666666665</c:v>
                </c:pt>
                <c:pt idx="250">
                  <c:v>248.31200000000001</c:v>
                </c:pt>
                <c:pt idx="251">
                  <c:v>248.10113333333345</c:v>
                </c:pt>
                <c:pt idx="252">
                  <c:v>248.64246666666668</c:v>
                </c:pt>
                <c:pt idx="253">
                  <c:v>249.00453333333334</c:v>
                </c:pt>
                <c:pt idx="254">
                  <c:v>248.99606666666668</c:v>
                </c:pt>
                <c:pt idx="255">
                  <c:v>248.81433333333348</c:v>
                </c:pt>
                <c:pt idx="256">
                  <c:v>248.11593333333334</c:v>
                </c:pt>
                <c:pt idx="257">
                  <c:v>248.04846666666666</c:v>
                </c:pt>
                <c:pt idx="258">
                  <c:v>247.90260000000001</c:v>
                </c:pt>
                <c:pt idx="259">
                  <c:v>247.7886666666667</c:v>
                </c:pt>
                <c:pt idx="260">
                  <c:v>247.71759999999998</c:v>
                </c:pt>
                <c:pt idx="261">
                  <c:v>247.67546666666658</c:v>
                </c:pt>
                <c:pt idx="262">
                  <c:v>247.86060000000001</c:v>
                </c:pt>
                <c:pt idx="263">
                  <c:v>248.21526666666654</c:v>
                </c:pt>
                <c:pt idx="264">
                  <c:v>248.55206666666666</c:v>
                </c:pt>
                <c:pt idx="265">
                  <c:v>248.81293333333352</c:v>
                </c:pt>
                <c:pt idx="266">
                  <c:v>249.18906666666658</c:v>
                </c:pt>
                <c:pt idx="267">
                  <c:v>249.39086666666665</c:v>
                </c:pt>
                <c:pt idx="268">
                  <c:v>249.66226666666665</c:v>
                </c:pt>
                <c:pt idx="269">
                  <c:v>249.67039999999997</c:v>
                </c:pt>
                <c:pt idx="270">
                  <c:v>249.85960000000003</c:v>
                </c:pt>
                <c:pt idx="271">
                  <c:v>250.07453333333333</c:v>
                </c:pt>
                <c:pt idx="272">
                  <c:v>250.1986666666667</c:v>
                </c:pt>
                <c:pt idx="273">
                  <c:v>250.33053333333348</c:v>
                </c:pt>
                <c:pt idx="274">
                  <c:v>250.49113333333352</c:v>
                </c:pt>
                <c:pt idx="275">
                  <c:v>250.68593333333348</c:v>
                </c:pt>
                <c:pt idx="276">
                  <c:v>250.84153333333344</c:v>
                </c:pt>
                <c:pt idx="277">
                  <c:v>251.00813333333352</c:v>
                </c:pt>
                <c:pt idx="278">
                  <c:v>251.20440000000002</c:v>
                </c:pt>
                <c:pt idx="279">
                  <c:v>251.36186666666666</c:v>
                </c:pt>
                <c:pt idx="280">
                  <c:v>251.50166666666658</c:v>
                </c:pt>
                <c:pt idx="281">
                  <c:v>252.70146666666668</c:v>
                </c:pt>
                <c:pt idx="282">
                  <c:v>252.90100000000001</c:v>
                </c:pt>
                <c:pt idx="283">
                  <c:v>251.2928</c:v>
                </c:pt>
                <c:pt idx="284">
                  <c:v>250.32926666666665</c:v>
                </c:pt>
                <c:pt idx="285">
                  <c:v>252.31686666666658</c:v>
                </c:pt>
                <c:pt idx="286">
                  <c:v>253.03459999999998</c:v>
                </c:pt>
                <c:pt idx="287">
                  <c:v>253.45613333333355</c:v>
                </c:pt>
                <c:pt idx="288">
                  <c:v>251.53440000000003</c:v>
                </c:pt>
                <c:pt idx="289">
                  <c:v>251.30433333333352</c:v>
                </c:pt>
                <c:pt idx="290">
                  <c:v>250.96340000000001</c:v>
                </c:pt>
                <c:pt idx="291">
                  <c:v>252.86833333333362</c:v>
                </c:pt>
                <c:pt idx="292">
                  <c:v>253.03513333333345</c:v>
                </c:pt>
                <c:pt idx="293">
                  <c:v>253.69093333333348</c:v>
                </c:pt>
                <c:pt idx="294">
                  <c:v>251.5086</c:v>
                </c:pt>
                <c:pt idx="295">
                  <c:v>251.26346666666655</c:v>
                </c:pt>
                <c:pt idx="296">
                  <c:v>251.06666666666658</c:v>
                </c:pt>
                <c:pt idx="297">
                  <c:v>253.02693333333352</c:v>
                </c:pt>
                <c:pt idx="298">
                  <c:v>253.50740000000013</c:v>
                </c:pt>
                <c:pt idx="299">
                  <c:v>252.34993333333341</c:v>
                </c:pt>
                <c:pt idx="300">
                  <c:v>251.46420000000001</c:v>
                </c:pt>
                <c:pt idx="301">
                  <c:v>251.36760000000001</c:v>
                </c:pt>
                <c:pt idx="302">
                  <c:v>251.38060000000004</c:v>
                </c:pt>
                <c:pt idx="303">
                  <c:v>252.50846666666664</c:v>
                </c:pt>
                <c:pt idx="304">
                  <c:v>252.91353333333333</c:v>
                </c:pt>
                <c:pt idx="305">
                  <c:v>252.82473333333348</c:v>
                </c:pt>
                <c:pt idx="306">
                  <c:v>251.6842</c:v>
                </c:pt>
                <c:pt idx="307">
                  <c:v>251.13113333333345</c:v>
                </c:pt>
                <c:pt idx="308">
                  <c:v>251.31473333333341</c:v>
                </c:pt>
                <c:pt idx="309">
                  <c:v>252.76953333333333</c:v>
                </c:pt>
                <c:pt idx="310">
                  <c:v>252.9796666666665</c:v>
                </c:pt>
                <c:pt idx="311">
                  <c:v>253.15353333333331</c:v>
                </c:pt>
                <c:pt idx="312">
                  <c:v>253.11806666666658</c:v>
                </c:pt>
                <c:pt idx="313">
                  <c:v>252.80860000000001</c:v>
                </c:pt>
                <c:pt idx="314">
                  <c:v>252.37020000000001</c:v>
                </c:pt>
                <c:pt idx="315">
                  <c:v>252.34206666666665</c:v>
                </c:pt>
                <c:pt idx="316">
                  <c:v>252.25013333333345</c:v>
                </c:pt>
                <c:pt idx="317">
                  <c:v>252.04213333333348</c:v>
                </c:pt>
                <c:pt idx="318">
                  <c:v>251.51573333333334</c:v>
                </c:pt>
                <c:pt idx="319">
                  <c:v>251.32260000000014</c:v>
                </c:pt>
                <c:pt idx="320">
                  <c:v>250.18040000000013</c:v>
                </c:pt>
                <c:pt idx="321">
                  <c:v>249.61926666666653</c:v>
                </c:pt>
                <c:pt idx="322">
                  <c:v>249.22853333333344</c:v>
                </c:pt>
                <c:pt idx="323">
                  <c:v>250.17246666666668</c:v>
                </c:pt>
                <c:pt idx="324">
                  <c:v>251.35606666666669</c:v>
                </c:pt>
                <c:pt idx="325">
                  <c:v>251.36453333333341</c:v>
                </c:pt>
                <c:pt idx="326">
                  <c:v>252.38866666666669</c:v>
                </c:pt>
                <c:pt idx="327">
                  <c:v>253.001</c:v>
                </c:pt>
                <c:pt idx="328">
                  <c:v>253.10546666666662</c:v>
                </c:pt>
                <c:pt idx="329">
                  <c:v>254.67840000000001</c:v>
                </c:pt>
                <c:pt idx="330">
                  <c:v>254.87786666666668</c:v>
                </c:pt>
                <c:pt idx="331">
                  <c:v>255.68046666666666</c:v>
                </c:pt>
                <c:pt idx="332">
                  <c:v>254.26713333333348</c:v>
                </c:pt>
                <c:pt idx="333">
                  <c:v>253.36780000000007</c:v>
                </c:pt>
                <c:pt idx="334">
                  <c:v>254.01293333333348</c:v>
                </c:pt>
                <c:pt idx="335">
                  <c:v>256.404</c:v>
                </c:pt>
                <c:pt idx="336">
                  <c:v>256.49073333333331</c:v>
                </c:pt>
                <c:pt idx="337">
                  <c:v>255.76659999999998</c:v>
                </c:pt>
                <c:pt idx="338">
                  <c:v>254.62213333333352</c:v>
                </c:pt>
                <c:pt idx="339">
                  <c:v>254.48720000000017</c:v>
                </c:pt>
                <c:pt idx="340">
                  <c:v>254.29940000000002</c:v>
                </c:pt>
                <c:pt idx="341">
                  <c:v>255.83040000000014</c:v>
                </c:pt>
                <c:pt idx="342">
                  <c:v>256.35519999999968</c:v>
                </c:pt>
                <c:pt idx="343">
                  <c:v>256.51893333333362</c:v>
                </c:pt>
                <c:pt idx="344">
                  <c:v>255.94293333333349</c:v>
                </c:pt>
                <c:pt idx="345">
                  <c:v>254.7341333333334</c:v>
                </c:pt>
                <c:pt idx="346">
                  <c:v>254.65106666666668</c:v>
                </c:pt>
                <c:pt idx="347">
                  <c:v>254.46653333333344</c:v>
                </c:pt>
                <c:pt idx="348">
                  <c:v>254.64446666666655</c:v>
                </c:pt>
                <c:pt idx="349">
                  <c:v>255.83013333333352</c:v>
                </c:pt>
                <c:pt idx="350">
                  <c:v>256.38313333333332</c:v>
                </c:pt>
                <c:pt idx="351">
                  <c:v>256.94240000000002</c:v>
                </c:pt>
                <c:pt idx="352">
                  <c:v>257.15679999999969</c:v>
                </c:pt>
                <c:pt idx="353">
                  <c:v>256.74433333333377</c:v>
                </c:pt>
                <c:pt idx="354">
                  <c:v>256.09426666666678</c:v>
                </c:pt>
                <c:pt idx="355">
                  <c:v>256.22533333333337</c:v>
                </c:pt>
                <c:pt idx="356">
                  <c:v>257.21546666666671</c:v>
                </c:pt>
                <c:pt idx="357">
                  <c:v>258.01659999999947</c:v>
                </c:pt>
                <c:pt idx="358">
                  <c:v>258.64526666666711</c:v>
                </c:pt>
                <c:pt idx="359">
                  <c:v>258.73653333333334</c:v>
                </c:pt>
                <c:pt idx="360">
                  <c:v>257.7672</c:v>
                </c:pt>
                <c:pt idx="361">
                  <c:v>257.56946666666704</c:v>
                </c:pt>
                <c:pt idx="362">
                  <c:v>257.60200000000032</c:v>
                </c:pt>
                <c:pt idx="363">
                  <c:v>257.71753333333362</c:v>
                </c:pt>
                <c:pt idx="364">
                  <c:v>257.96066666666678</c:v>
                </c:pt>
                <c:pt idx="365">
                  <c:v>258.85980000000035</c:v>
                </c:pt>
                <c:pt idx="366">
                  <c:v>259.26533333333361</c:v>
                </c:pt>
                <c:pt idx="367">
                  <c:v>259.56573333333375</c:v>
                </c:pt>
                <c:pt idx="368">
                  <c:v>259.61926666666704</c:v>
                </c:pt>
                <c:pt idx="369">
                  <c:v>259.69553333333363</c:v>
                </c:pt>
                <c:pt idx="370">
                  <c:v>259.47280000000001</c:v>
                </c:pt>
                <c:pt idx="371">
                  <c:v>258.90320000000003</c:v>
                </c:pt>
                <c:pt idx="372">
                  <c:v>258.77320000000003</c:v>
                </c:pt>
                <c:pt idx="373">
                  <c:v>258.8131999999996</c:v>
                </c:pt>
                <c:pt idx="374">
                  <c:v>259.09233333333361</c:v>
                </c:pt>
                <c:pt idx="375">
                  <c:v>259.44540000000001</c:v>
                </c:pt>
                <c:pt idx="376">
                  <c:v>260.37380000000002</c:v>
                </c:pt>
                <c:pt idx="377">
                  <c:v>261.19433333333376</c:v>
                </c:pt>
                <c:pt idx="378">
                  <c:v>261.30046666666698</c:v>
                </c:pt>
                <c:pt idx="379">
                  <c:v>261.39206666666672</c:v>
                </c:pt>
                <c:pt idx="380">
                  <c:v>260.7638</c:v>
                </c:pt>
                <c:pt idx="381">
                  <c:v>259.69773333333376</c:v>
                </c:pt>
                <c:pt idx="382">
                  <c:v>259.65486666666732</c:v>
                </c:pt>
                <c:pt idx="383">
                  <c:v>259.60153333333363</c:v>
                </c:pt>
                <c:pt idx="384">
                  <c:v>261.37899999999968</c:v>
                </c:pt>
                <c:pt idx="385">
                  <c:v>261.91753333333332</c:v>
                </c:pt>
                <c:pt idx="386">
                  <c:v>262.66559999999993</c:v>
                </c:pt>
                <c:pt idx="387">
                  <c:v>260.10706666666698</c:v>
                </c:pt>
                <c:pt idx="388">
                  <c:v>259.67686666666697</c:v>
                </c:pt>
                <c:pt idx="389">
                  <c:v>259.46019999999959</c:v>
                </c:pt>
                <c:pt idx="390">
                  <c:v>261.36653333333362</c:v>
                </c:pt>
                <c:pt idx="391">
                  <c:v>261.84926666666712</c:v>
                </c:pt>
                <c:pt idx="392">
                  <c:v>262.25573333333364</c:v>
                </c:pt>
                <c:pt idx="393">
                  <c:v>260.47126666666668</c:v>
                </c:pt>
                <c:pt idx="394">
                  <c:v>260.00653333333338</c:v>
                </c:pt>
                <c:pt idx="395">
                  <c:v>260.12506666666678</c:v>
                </c:pt>
                <c:pt idx="396">
                  <c:v>261.73080000000004</c:v>
                </c:pt>
                <c:pt idx="397">
                  <c:v>262.4115999999994</c:v>
                </c:pt>
                <c:pt idx="398">
                  <c:v>262.4136666666667</c:v>
                </c:pt>
                <c:pt idx="399">
                  <c:v>261.4744</c:v>
                </c:pt>
                <c:pt idx="400">
                  <c:v>261.14653333333376</c:v>
                </c:pt>
                <c:pt idx="401">
                  <c:v>261.39346666666671</c:v>
                </c:pt>
                <c:pt idx="402">
                  <c:v>262.15546666666711</c:v>
                </c:pt>
                <c:pt idx="403">
                  <c:v>263.02593333333363</c:v>
                </c:pt>
                <c:pt idx="404">
                  <c:v>263.59766666666678</c:v>
                </c:pt>
                <c:pt idx="405">
                  <c:v>263.96293333333364</c:v>
                </c:pt>
                <c:pt idx="406">
                  <c:v>264.09226666666672</c:v>
                </c:pt>
                <c:pt idx="407">
                  <c:v>263.54826666666696</c:v>
                </c:pt>
                <c:pt idx="408">
                  <c:v>263.43633333333327</c:v>
                </c:pt>
                <c:pt idx="409">
                  <c:v>263.68580000000031</c:v>
                </c:pt>
                <c:pt idx="410">
                  <c:v>263.93526666666668</c:v>
                </c:pt>
                <c:pt idx="411">
                  <c:v>264.33840000000004</c:v>
                </c:pt>
                <c:pt idx="412">
                  <c:v>264.66313333333363</c:v>
                </c:pt>
                <c:pt idx="413">
                  <c:v>265.81133333333332</c:v>
                </c:pt>
                <c:pt idx="414">
                  <c:v>266.28539999999947</c:v>
                </c:pt>
                <c:pt idx="415">
                  <c:v>266.30539999999968</c:v>
                </c:pt>
                <c:pt idx="416">
                  <c:v>266.50553333333363</c:v>
                </c:pt>
                <c:pt idx="417">
                  <c:v>265.9865999999995</c:v>
                </c:pt>
                <c:pt idx="418">
                  <c:v>265.86653333333362</c:v>
                </c:pt>
                <c:pt idx="419">
                  <c:v>266.10826666666696</c:v>
                </c:pt>
                <c:pt idx="420">
                  <c:v>266.43659999999943</c:v>
                </c:pt>
                <c:pt idx="421">
                  <c:v>266.77999999999969</c:v>
                </c:pt>
                <c:pt idx="422">
                  <c:v>267.15673333333376</c:v>
                </c:pt>
                <c:pt idx="423">
                  <c:v>267.98499999999973</c:v>
                </c:pt>
                <c:pt idx="424">
                  <c:v>268.21499999999969</c:v>
                </c:pt>
                <c:pt idx="425">
                  <c:v>268.68526666666696</c:v>
                </c:pt>
                <c:pt idx="426">
                  <c:v>268.87200000000001</c:v>
                </c:pt>
                <c:pt idx="427">
                  <c:v>269.10166666666703</c:v>
                </c:pt>
                <c:pt idx="428">
                  <c:v>269.22340000000003</c:v>
                </c:pt>
                <c:pt idx="429">
                  <c:v>269.11526666666697</c:v>
                </c:pt>
                <c:pt idx="430">
                  <c:v>269.02840000000003</c:v>
                </c:pt>
                <c:pt idx="431">
                  <c:v>269.18459999999999</c:v>
                </c:pt>
                <c:pt idx="432">
                  <c:v>269.45526666666672</c:v>
                </c:pt>
                <c:pt idx="433">
                  <c:v>269.64506666666705</c:v>
                </c:pt>
                <c:pt idx="434">
                  <c:v>269.73973333333362</c:v>
                </c:pt>
                <c:pt idx="435">
                  <c:v>270.08366666666672</c:v>
                </c:pt>
                <c:pt idx="436">
                  <c:v>270.66506666666703</c:v>
                </c:pt>
                <c:pt idx="437">
                  <c:v>271.31546666666696</c:v>
                </c:pt>
                <c:pt idx="438">
                  <c:v>271.80946666666705</c:v>
                </c:pt>
                <c:pt idx="439">
                  <c:v>272.14326666666705</c:v>
                </c:pt>
                <c:pt idx="440">
                  <c:v>272.15033333333383</c:v>
                </c:pt>
                <c:pt idx="441">
                  <c:v>270.90299999999968</c:v>
                </c:pt>
                <c:pt idx="442">
                  <c:v>270.6147333333339</c:v>
                </c:pt>
                <c:pt idx="443">
                  <c:v>271.55733333333364</c:v>
                </c:pt>
                <c:pt idx="444">
                  <c:v>273.089</c:v>
                </c:pt>
                <c:pt idx="445">
                  <c:v>273.52566666666672</c:v>
                </c:pt>
                <c:pt idx="446">
                  <c:v>273.71726666666672</c:v>
                </c:pt>
                <c:pt idx="447">
                  <c:v>271.72126666666668</c:v>
                </c:pt>
                <c:pt idx="448">
                  <c:v>271.63213333333363</c:v>
                </c:pt>
                <c:pt idx="449">
                  <c:v>274.67259999999999</c:v>
                </c:pt>
                <c:pt idx="450">
                  <c:v>274.79253333333332</c:v>
                </c:pt>
                <c:pt idx="451">
                  <c:v>273.52653333333336</c:v>
                </c:pt>
                <c:pt idx="452">
                  <c:v>272.97773333333362</c:v>
                </c:pt>
                <c:pt idx="453">
                  <c:v>272.29993333333363</c:v>
                </c:pt>
                <c:pt idx="454">
                  <c:v>274.69746666666697</c:v>
                </c:pt>
                <c:pt idx="455">
                  <c:v>274.83646666666675</c:v>
                </c:pt>
                <c:pt idx="456">
                  <c:v>275.57473333333377</c:v>
                </c:pt>
                <c:pt idx="457">
                  <c:v>274.04086666666711</c:v>
                </c:pt>
                <c:pt idx="458">
                  <c:v>273.74419999999969</c:v>
                </c:pt>
                <c:pt idx="459">
                  <c:v>275.57673333333332</c:v>
                </c:pt>
                <c:pt idx="460">
                  <c:v>276.32559999999961</c:v>
                </c:pt>
                <c:pt idx="461">
                  <c:v>276.58519999999959</c:v>
                </c:pt>
                <c:pt idx="462">
                  <c:v>275.67426666666705</c:v>
                </c:pt>
                <c:pt idx="463">
                  <c:v>275.24899999999968</c:v>
                </c:pt>
                <c:pt idx="464">
                  <c:v>275.49919999999946</c:v>
                </c:pt>
                <c:pt idx="465">
                  <c:v>276.23513333333335</c:v>
                </c:pt>
                <c:pt idx="466">
                  <c:v>277.36179999999968</c:v>
                </c:pt>
                <c:pt idx="467">
                  <c:v>277.64113333333364</c:v>
                </c:pt>
                <c:pt idx="468">
                  <c:v>277.7337333333333</c:v>
                </c:pt>
                <c:pt idx="469">
                  <c:v>277.56053333333364</c:v>
                </c:pt>
                <c:pt idx="470">
                  <c:v>277.13853333333338</c:v>
                </c:pt>
                <c:pt idx="471">
                  <c:v>277.25226666666697</c:v>
                </c:pt>
                <c:pt idx="472">
                  <c:v>277.50866666666678</c:v>
                </c:pt>
                <c:pt idx="473">
                  <c:v>277.99886666666674</c:v>
                </c:pt>
                <c:pt idx="474">
                  <c:v>278.66986666666713</c:v>
                </c:pt>
                <c:pt idx="475">
                  <c:v>279.69040000000001</c:v>
                </c:pt>
                <c:pt idx="476">
                  <c:v>279.76339999999959</c:v>
                </c:pt>
                <c:pt idx="477">
                  <c:v>279.3218</c:v>
                </c:pt>
                <c:pt idx="478">
                  <c:v>278.03666666666675</c:v>
                </c:pt>
                <c:pt idx="479">
                  <c:v>277.9997999999996</c:v>
                </c:pt>
                <c:pt idx="480">
                  <c:v>278.05606666666671</c:v>
                </c:pt>
                <c:pt idx="481">
                  <c:v>279.69279999999969</c:v>
                </c:pt>
                <c:pt idx="482">
                  <c:v>280.32973333333365</c:v>
                </c:pt>
                <c:pt idx="483">
                  <c:v>280.92133333333334</c:v>
                </c:pt>
                <c:pt idx="484">
                  <c:v>279.81979999999999</c:v>
                </c:pt>
                <c:pt idx="485">
                  <c:v>279.36959999999999</c:v>
                </c:pt>
                <c:pt idx="486">
                  <c:v>279.63013333333362</c:v>
                </c:pt>
                <c:pt idx="487">
                  <c:v>281.31346666666678</c:v>
                </c:pt>
                <c:pt idx="488">
                  <c:v>281.29806666666667</c:v>
                </c:pt>
                <c:pt idx="489">
                  <c:v>281.97113333333334</c:v>
                </c:pt>
                <c:pt idx="490">
                  <c:v>281.56153333333361</c:v>
                </c:pt>
                <c:pt idx="491">
                  <c:v>280.65019999999993</c:v>
                </c:pt>
                <c:pt idx="492">
                  <c:v>280.67606666666671</c:v>
                </c:pt>
                <c:pt idx="493">
                  <c:v>281.50940000000008</c:v>
                </c:pt>
                <c:pt idx="494">
                  <c:v>282.92026666666675</c:v>
                </c:pt>
                <c:pt idx="495">
                  <c:v>283.0324</c:v>
                </c:pt>
                <c:pt idx="496">
                  <c:v>283.3011999999996</c:v>
                </c:pt>
                <c:pt idx="497">
                  <c:v>282.4726</c:v>
                </c:pt>
                <c:pt idx="498">
                  <c:v>282.00080000000008</c:v>
                </c:pt>
                <c:pt idx="499">
                  <c:v>282.07253333333358</c:v>
                </c:pt>
                <c:pt idx="500">
                  <c:v>282.92919999999947</c:v>
                </c:pt>
                <c:pt idx="501">
                  <c:v>284.46833333333331</c:v>
                </c:pt>
                <c:pt idx="502">
                  <c:v>284.65026666666705</c:v>
                </c:pt>
                <c:pt idx="503">
                  <c:v>284.64159999999993</c:v>
                </c:pt>
                <c:pt idx="504">
                  <c:v>283.32366666666672</c:v>
                </c:pt>
                <c:pt idx="505">
                  <c:v>283.1312666666667</c:v>
                </c:pt>
                <c:pt idx="506">
                  <c:v>283.45133333333331</c:v>
                </c:pt>
                <c:pt idx="507">
                  <c:v>285.21379999999959</c:v>
                </c:pt>
                <c:pt idx="508">
                  <c:v>285.76426666666703</c:v>
                </c:pt>
                <c:pt idx="509">
                  <c:v>285.68133333333338</c:v>
                </c:pt>
                <c:pt idx="510">
                  <c:v>284.40986666666703</c:v>
                </c:pt>
                <c:pt idx="511">
                  <c:v>284.17860000000002</c:v>
                </c:pt>
                <c:pt idx="512">
                  <c:v>284.87753333333364</c:v>
                </c:pt>
                <c:pt idx="513">
                  <c:v>286.41126666666668</c:v>
                </c:pt>
                <c:pt idx="514">
                  <c:v>286.86706666666697</c:v>
                </c:pt>
                <c:pt idx="515">
                  <c:v>287.16293333333391</c:v>
                </c:pt>
                <c:pt idx="516">
                  <c:v>285.71320000000003</c:v>
                </c:pt>
                <c:pt idx="517">
                  <c:v>285.4708</c:v>
                </c:pt>
                <c:pt idx="518">
                  <c:v>285.80173333333363</c:v>
                </c:pt>
                <c:pt idx="519">
                  <c:v>287.71193333333332</c:v>
                </c:pt>
                <c:pt idx="520">
                  <c:v>288.00266666666704</c:v>
                </c:pt>
                <c:pt idx="521">
                  <c:v>288.16666666666703</c:v>
                </c:pt>
                <c:pt idx="522">
                  <c:v>287.23580000000004</c:v>
                </c:pt>
                <c:pt idx="523">
                  <c:v>286.32960000000008</c:v>
                </c:pt>
                <c:pt idx="524">
                  <c:v>286.13733333333363</c:v>
                </c:pt>
                <c:pt idx="525">
                  <c:v>286.5785999999996</c:v>
                </c:pt>
                <c:pt idx="526">
                  <c:v>288.09046666666671</c:v>
                </c:pt>
                <c:pt idx="527">
                  <c:v>289.11813333333362</c:v>
                </c:pt>
                <c:pt idx="528">
                  <c:v>288.66886666666704</c:v>
                </c:pt>
                <c:pt idx="529">
                  <c:v>287.44313333333332</c:v>
                </c:pt>
                <c:pt idx="530">
                  <c:v>287.38166666666672</c:v>
                </c:pt>
                <c:pt idx="531">
                  <c:v>289.19053333333363</c:v>
                </c:pt>
                <c:pt idx="532">
                  <c:v>289.71859999999947</c:v>
                </c:pt>
                <c:pt idx="533">
                  <c:v>289.91506666666675</c:v>
                </c:pt>
                <c:pt idx="534">
                  <c:v>289.68993333333384</c:v>
                </c:pt>
                <c:pt idx="535">
                  <c:v>288.75419999999968</c:v>
                </c:pt>
                <c:pt idx="536">
                  <c:v>288.72280000000001</c:v>
                </c:pt>
                <c:pt idx="537">
                  <c:v>289.00653333333338</c:v>
                </c:pt>
                <c:pt idx="538">
                  <c:v>290.43960000000004</c:v>
                </c:pt>
                <c:pt idx="539">
                  <c:v>291.25960000000032</c:v>
                </c:pt>
                <c:pt idx="540">
                  <c:v>291.30666666666696</c:v>
                </c:pt>
                <c:pt idx="541">
                  <c:v>291.11966666666711</c:v>
                </c:pt>
                <c:pt idx="542">
                  <c:v>289.95639999999946</c:v>
                </c:pt>
                <c:pt idx="543">
                  <c:v>289.85193333333376</c:v>
                </c:pt>
                <c:pt idx="544">
                  <c:v>290.12486666666712</c:v>
                </c:pt>
                <c:pt idx="545">
                  <c:v>291.82666666666671</c:v>
                </c:pt>
                <c:pt idx="546">
                  <c:v>292.40986666666703</c:v>
                </c:pt>
                <c:pt idx="547">
                  <c:v>291.85493333333397</c:v>
                </c:pt>
                <c:pt idx="548">
                  <c:v>290.84219999999999</c:v>
                </c:pt>
                <c:pt idx="549">
                  <c:v>290.82753333333363</c:v>
                </c:pt>
                <c:pt idx="550">
                  <c:v>292.1175999999997</c:v>
                </c:pt>
                <c:pt idx="551">
                  <c:v>293.00759999999968</c:v>
                </c:pt>
                <c:pt idx="552">
                  <c:v>293.37366666666696</c:v>
                </c:pt>
                <c:pt idx="553">
                  <c:v>293.43313333333333</c:v>
                </c:pt>
                <c:pt idx="554">
                  <c:v>292.11559999999969</c:v>
                </c:pt>
                <c:pt idx="555">
                  <c:v>291.88846666666672</c:v>
                </c:pt>
                <c:pt idx="556">
                  <c:v>292.09106666666668</c:v>
                </c:pt>
                <c:pt idx="557">
                  <c:v>293.79966666666672</c:v>
                </c:pt>
                <c:pt idx="558">
                  <c:v>294.65126666666703</c:v>
                </c:pt>
                <c:pt idx="559">
                  <c:v>294.68686666666696</c:v>
                </c:pt>
                <c:pt idx="560">
                  <c:v>293.95526666666672</c:v>
                </c:pt>
                <c:pt idx="561">
                  <c:v>293.01426666666703</c:v>
                </c:pt>
                <c:pt idx="562">
                  <c:v>292.74033333333364</c:v>
                </c:pt>
                <c:pt idx="563">
                  <c:v>292.71639999999951</c:v>
                </c:pt>
                <c:pt idx="564">
                  <c:v>294.53993333333364</c:v>
                </c:pt>
                <c:pt idx="565">
                  <c:v>294.69213333333363</c:v>
                </c:pt>
                <c:pt idx="566">
                  <c:v>295.32586666666697</c:v>
                </c:pt>
                <c:pt idx="567">
                  <c:v>295.47206666666671</c:v>
                </c:pt>
                <c:pt idx="568">
                  <c:v>294.24573333333376</c:v>
                </c:pt>
                <c:pt idx="569">
                  <c:v>294.01633333333331</c:v>
                </c:pt>
                <c:pt idx="570">
                  <c:v>294.25666666666672</c:v>
                </c:pt>
                <c:pt idx="571">
                  <c:v>295.63419999999968</c:v>
                </c:pt>
                <c:pt idx="572">
                  <c:v>296.3441333333339</c:v>
                </c:pt>
                <c:pt idx="573">
                  <c:v>296.48086666666671</c:v>
                </c:pt>
                <c:pt idx="574">
                  <c:v>296.67186666666697</c:v>
                </c:pt>
                <c:pt idx="575">
                  <c:v>295.76919999999961</c:v>
                </c:pt>
                <c:pt idx="576">
                  <c:v>295.38693333333362</c:v>
                </c:pt>
                <c:pt idx="577">
                  <c:v>295.48153333333335</c:v>
                </c:pt>
                <c:pt idx="578">
                  <c:v>295.70339999999959</c:v>
                </c:pt>
                <c:pt idx="579">
                  <c:v>296.26440000000002</c:v>
                </c:pt>
                <c:pt idx="580">
                  <c:v>297.6489333333339</c:v>
                </c:pt>
                <c:pt idx="581">
                  <c:v>297.92993333333362</c:v>
                </c:pt>
                <c:pt idx="582">
                  <c:v>297.73913333333337</c:v>
                </c:pt>
                <c:pt idx="583">
                  <c:v>296.72726666666671</c:v>
                </c:pt>
                <c:pt idx="584">
                  <c:v>296.60306666666696</c:v>
                </c:pt>
                <c:pt idx="585">
                  <c:v>296.76153333333338</c:v>
                </c:pt>
                <c:pt idx="586">
                  <c:v>297.58086666666691</c:v>
                </c:pt>
                <c:pt idx="587">
                  <c:v>298.0117999999996</c:v>
                </c:pt>
                <c:pt idx="588">
                  <c:v>298.79133333333334</c:v>
                </c:pt>
                <c:pt idx="589">
                  <c:v>299.04033333333376</c:v>
                </c:pt>
                <c:pt idx="590">
                  <c:v>299.11520000000002</c:v>
                </c:pt>
                <c:pt idx="591">
                  <c:v>298.32853333333338</c:v>
                </c:pt>
                <c:pt idx="592">
                  <c:v>298.07826666666671</c:v>
                </c:pt>
                <c:pt idx="593">
                  <c:v>298.17440000000033</c:v>
                </c:pt>
                <c:pt idx="594">
                  <c:v>298.37806666666671</c:v>
                </c:pt>
                <c:pt idx="595">
                  <c:v>298.69253333333364</c:v>
                </c:pt>
                <c:pt idx="596">
                  <c:v>299.72993333333363</c:v>
                </c:pt>
                <c:pt idx="597">
                  <c:v>299.86166666666696</c:v>
                </c:pt>
                <c:pt idx="598">
                  <c:v>300.27413333333362</c:v>
                </c:pt>
                <c:pt idx="599">
                  <c:v>300.45419999999967</c:v>
                </c:pt>
                <c:pt idx="600">
                  <c:v>300.56926666666698</c:v>
                </c:pt>
                <c:pt idx="601">
                  <c:v>300.18966666666705</c:v>
                </c:pt>
                <c:pt idx="602">
                  <c:v>299.67913333333382</c:v>
                </c:pt>
                <c:pt idx="603">
                  <c:v>299.7276</c:v>
                </c:pt>
                <c:pt idx="604">
                  <c:v>299.9136666666667</c:v>
                </c:pt>
                <c:pt idx="605">
                  <c:v>300.17246666666705</c:v>
                </c:pt>
                <c:pt idx="606">
                  <c:v>300.50433333333376</c:v>
                </c:pt>
                <c:pt idx="607">
                  <c:v>301.29299999999967</c:v>
                </c:pt>
                <c:pt idx="608">
                  <c:v>301.94059999999968</c:v>
                </c:pt>
                <c:pt idx="609">
                  <c:v>302.30833333333362</c:v>
                </c:pt>
                <c:pt idx="610">
                  <c:v>302.23306666666667</c:v>
                </c:pt>
                <c:pt idx="611">
                  <c:v>300.30380000000002</c:v>
                </c:pt>
                <c:pt idx="612">
                  <c:v>299.81020000000001</c:v>
                </c:pt>
                <c:pt idx="613">
                  <c:v>301.99266666666671</c:v>
                </c:pt>
                <c:pt idx="614">
                  <c:v>303.0300666666667</c:v>
                </c:pt>
                <c:pt idx="615">
                  <c:v>303.60019999999969</c:v>
                </c:pt>
                <c:pt idx="616">
                  <c:v>301.32573333333363</c:v>
                </c:pt>
                <c:pt idx="617">
                  <c:v>300.85986666666713</c:v>
                </c:pt>
                <c:pt idx="618">
                  <c:v>300.13639999999947</c:v>
                </c:pt>
                <c:pt idx="619">
                  <c:v>303.05706666666697</c:v>
                </c:pt>
                <c:pt idx="620">
                  <c:v>303.85026666666704</c:v>
                </c:pt>
                <c:pt idx="621">
                  <c:v>302.06893333333363</c:v>
                </c:pt>
                <c:pt idx="622">
                  <c:v>301.37473333333378</c:v>
                </c:pt>
                <c:pt idx="623">
                  <c:v>301.32206666666696</c:v>
                </c:pt>
                <c:pt idx="624">
                  <c:v>302.99753333333331</c:v>
                </c:pt>
                <c:pt idx="625">
                  <c:v>303.25486666666711</c:v>
                </c:pt>
                <c:pt idx="626">
                  <c:v>304.29119999999944</c:v>
                </c:pt>
                <c:pt idx="627">
                  <c:v>302.92086666666671</c:v>
                </c:pt>
                <c:pt idx="628">
                  <c:v>302.31799999999993</c:v>
                </c:pt>
                <c:pt idx="629">
                  <c:v>302.66633333333363</c:v>
                </c:pt>
                <c:pt idx="630">
                  <c:v>304.4974666666667</c:v>
                </c:pt>
                <c:pt idx="631">
                  <c:v>304.64806666666698</c:v>
                </c:pt>
                <c:pt idx="632">
                  <c:v>304.87220000000002</c:v>
                </c:pt>
                <c:pt idx="633">
                  <c:v>303.60213333333377</c:v>
                </c:pt>
                <c:pt idx="634">
                  <c:v>303.00673333333361</c:v>
                </c:pt>
                <c:pt idx="635">
                  <c:v>302.80386666666703</c:v>
                </c:pt>
                <c:pt idx="636">
                  <c:v>303.63960000000031</c:v>
                </c:pt>
                <c:pt idx="637">
                  <c:v>304.67453333333384</c:v>
                </c:pt>
                <c:pt idx="638">
                  <c:v>305.60286666666713</c:v>
                </c:pt>
                <c:pt idx="639">
                  <c:v>305.57833333333332</c:v>
                </c:pt>
                <c:pt idx="640">
                  <c:v>303.74893333333364</c:v>
                </c:pt>
                <c:pt idx="641">
                  <c:v>303.65993333333392</c:v>
                </c:pt>
                <c:pt idx="642">
                  <c:v>305.52026666666671</c:v>
                </c:pt>
                <c:pt idx="643">
                  <c:v>306.32119999999946</c:v>
                </c:pt>
                <c:pt idx="644">
                  <c:v>306.39033333333361</c:v>
                </c:pt>
                <c:pt idx="645">
                  <c:v>305.27760000000001</c:v>
                </c:pt>
                <c:pt idx="646">
                  <c:v>304.67606666666671</c:v>
                </c:pt>
                <c:pt idx="647">
                  <c:v>304.69813333333332</c:v>
                </c:pt>
                <c:pt idx="648">
                  <c:v>304.7811999999995</c:v>
                </c:pt>
                <c:pt idx="649">
                  <c:v>305.52726666666672</c:v>
                </c:pt>
                <c:pt idx="650">
                  <c:v>306.36033333333376</c:v>
                </c:pt>
                <c:pt idx="651">
                  <c:v>306.9389333333333</c:v>
                </c:pt>
                <c:pt idx="652">
                  <c:v>307.13746666666697</c:v>
                </c:pt>
                <c:pt idx="653">
                  <c:v>306.06786666666704</c:v>
                </c:pt>
                <c:pt idx="654">
                  <c:v>305.3272666666669</c:v>
                </c:pt>
                <c:pt idx="655">
                  <c:v>305.33213333333362</c:v>
                </c:pt>
                <c:pt idx="656">
                  <c:v>307.2568</c:v>
                </c:pt>
                <c:pt idx="657">
                  <c:v>307.9809999999996</c:v>
                </c:pt>
                <c:pt idx="658">
                  <c:v>307.97653333333335</c:v>
                </c:pt>
                <c:pt idx="659">
                  <c:v>307.27913333333362</c:v>
                </c:pt>
                <c:pt idx="660">
                  <c:v>306.2876</c:v>
                </c:pt>
                <c:pt idx="661">
                  <c:v>305.97506666666675</c:v>
                </c:pt>
                <c:pt idx="662">
                  <c:v>305.9951999999995</c:v>
                </c:pt>
                <c:pt idx="663">
                  <c:v>307.98326666666668</c:v>
                </c:pt>
                <c:pt idx="664">
                  <c:v>308.05366666666703</c:v>
                </c:pt>
                <c:pt idx="665">
                  <c:v>308.90639999999951</c:v>
                </c:pt>
                <c:pt idx="666">
                  <c:v>307.22966666666696</c:v>
                </c:pt>
                <c:pt idx="667">
                  <c:v>306.62173333333362</c:v>
                </c:pt>
                <c:pt idx="668">
                  <c:v>306.96840000000003</c:v>
                </c:pt>
                <c:pt idx="669">
                  <c:v>308.83373333333338</c:v>
                </c:pt>
                <c:pt idx="670">
                  <c:v>309.17259999999999</c:v>
                </c:pt>
                <c:pt idx="671">
                  <c:v>309.00940000000008</c:v>
                </c:pt>
                <c:pt idx="672">
                  <c:v>307.71286666666697</c:v>
                </c:pt>
                <c:pt idx="673">
                  <c:v>307.5849999999997</c:v>
                </c:pt>
                <c:pt idx="674">
                  <c:v>308.23899999999946</c:v>
                </c:pt>
                <c:pt idx="675">
                  <c:v>309.661</c:v>
                </c:pt>
                <c:pt idx="676">
                  <c:v>309.9890666666667</c:v>
                </c:pt>
                <c:pt idx="677">
                  <c:v>310.16893333333377</c:v>
                </c:pt>
                <c:pt idx="678">
                  <c:v>308.47919999999959</c:v>
                </c:pt>
                <c:pt idx="679">
                  <c:v>308.01473333333365</c:v>
                </c:pt>
                <c:pt idx="680">
                  <c:v>308.03473333333363</c:v>
                </c:pt>
                <c:pt idx="681">
                  <c:v>308.64126666666698</c:v>
                </c:pt>
                <c:pt idx="682">
                  <c:v>309.68266666666705</c:v>
                </c:pt>
                <c:pt idx="683">
                  <c:v>310.58873333333332</c:v>
                </c:pt>
                <c:pt idx="684">
                  <c:v>310.82033333333362</c:v>
                </c:pt>
                <c:pt idx="685">
                  <c:v>309.97700000000003</c:v>
                </c:pt>
                <c:pt idx="686">
                  <c:v>309.54480000000035</c:v>
                </c:pt>
                <c:pt idx="687">
                  <c:v>309.54019999999969</c:v>
                </c:pt>
                <c:pt idx="688">
                  <c:v>309.69793333333376</c:v>
                </c:pt>
                <c:pt idx="689">
                  <c:v>310.00326666666672</c:v>
                </c:pt>
                <c:pt idx="690">
                  <c:v>311.1123999999997</c:v>
                </c:pt>
                <c:pt idx="691">
                  <c:v>311.35366666666698</c:v>
                </c:pt>
                <c:pt idx="692">
                  <c:v>311.40320000000003</c:v>
                </c:pt>
                <c:pt idx="693">
                  <c:v>311.50940000000008</c:v>
                </c:pt>
                <c:pt idx="694">
                  <c:v>311.51786666666703</c:v>
                </c:pt>
                <c:pt idx="695">
                  <c:v>311.5083999999996</c:v>
                </c:pt>
                <c:pt idx="696">
                  <c:v>311.06473333333378</c:v>
                </c:pt>
                <c:pt idx="697">
                  <c:v>310.93080000000003</c:v>
                </c:pt>
                <c:pt idx="698">
                  <c:v>311.0363999999995</c:v>
                </c:pt>
                <c:pt idx="699">
                  <c:v>311.18473333333384</c:v>
                </c:pt>
                <c:pt idx="700">
                  <c:v>311.38006666666672</c:v>
                </c:pt>
                <c:pt idx="701">
                  <c:v>311.48519999999951</c:v>
                </c:pt>
                <c:pt idx="702">
                  <c:v>311.87933333333376</c:v>
                </c:pt>
                <c:pt idx="703">
                  <c:v>312.74873333333363</c:v>
                </c:pt>
                <c:pt idx="704">
                  <c:v>312.99646666666666</c:v>
                </c:pt>
                <c:pt idx="705">
                  <c:v>313.11066666666704</c:v>
                </c:pt>
                <c:pt idx="706">
                  <c:v>313.21406666666672</c:v>
                </c:pt>
                <c:pt idx="707">
                  <c:v>313.18826666666672</c:v>
                </c:pt>
                <c:pt idx="708">
                  <c:v>312.84346666666704</c:v>
                </c:pt>
                <c:pt idx="709">
                  <c:v>312.28213333333332</c:v>
                </c:pt>
                <c:pt idx="710">
                  <c:v>312.19533333333362</c:v>
                </c:pt>
                <c:pt idx="711">
                  <c:v>312.30693333333363</c:v>
                </c:pt>
                <c:pt idx="712">
                  <c:v>312.54513333333358</c:v>
                </c:pt>
                <c:pt idx="713">
                  <c:v>312.73506666666668</c:v>
                </c:pt>
                <c:pt idx="714">
                  <c:v>313.62166666666678</c:v>
                </c:pt>
                <c:pt idx="715">
                  <c:v>314.34406666666712</c:v>
                </c:pt>
                <c:pt idx="716">
                  <c:v>314.50119999999953</c:v>
                </c:pt>
                <c:pt idx="717">
                  <c:v>314.54033333333376</c:v>
                </c:pt>
                <c:pt idx="718">
                  <c:v>314.47453333333362</c:v>
                </c:pt>
                <c:pt idx="719">
                  <c:v>313.5412</c:v>
                </c:pt>
                <c:pt idx="720">
                  <c:v>313.22446666666696</c:v>
                </c:pt>
                <c:pt idx="721">
                  <c:v>313.38446666666698</c:v>
                </c:pt>
                <c:pt idx="722">
                  <c:v>313.52099999999973</c:v>
                </c:pt>
                <c:pt idx="723">
                  <c:v>314.07900000000001</c:v>
                </c:pt>
                <c:pt idx="724">
                  <c:v>314.66733333333377</c:v>
                </c:pt>
                <c:pt idx="725">
                  <c:v>315.32906666666696</c:v>
                </c:pt>
                <c:pt idx="726">
                  <c:v>315.55239999999969</c:v>
                </c:pt>
                <c:pt idx="727">
                  <c:v>315.62193333333363</c:v>
                </c:pt>
                <c:pt idx="728">
                  <c:v>315.62653333333338</c:v>
                </c:pt>
                <c:pt idx="729">
                  <c:v>315.27080000000001</c:v>
                </c:pt>
                <c:pt idx="730">
                  <c:v>314.7012666666667</c:v>
                </c:pt>
                <c:pt idx="731">
                  <c:v>314.72986666666696</c:v>
                </c:pt>
                <c:pt idx="732">
                  <c:v>314.82833333333332</c:v>
                </c:pt>
                <c:pt idx="733">
                  <c:v>315.00206666666696</c:v>
                </c:pt>
                <c:pt idx="734">
                  <c:v>315.21673333333337</c:v>
                </c:pt>
                <c:pt idx="735">
                  <c:v>315.44973333333377</c:v>
                </c:pt>
                <c:pt idx="736">
                  <c:v>316.35120000000001</c:v>
                </c:pt>
                <c:pt idx="737">
                  <c:v>317.0326</c:v>
                </c:pt>
                <c:pt idx="738">
                  <c:v>317.37406666666703</c:v>
                </c:pt>
                <c:pt idx="739">
                  <c:v>316.64993333333393</c:v>
                </c:pt>
                <c:pt idx="740">
                  <c:v>314.78460000000001</c:v>
                </c:pt>
                <c:pt idx="741">
                  <c:v>314.66446666666712</c:v>
                </c:pt>
                <c:pt idx="742">
                  <c:v>314.47460000000001</c:v>
                </c:pt>
                <c:pt idx="743">
                  <c:v>316.39679999999953</c:v>
                </c:pt>
                <c:pt idx="744">
                  <c:v>316.84620000000001</c:v>
                </c:pt>
                <c:pt idx="745">
                  <c:v>317.98499999999973</c:v>
                </c:pt>
                <c:pt idx="746">
                  <c:v>318.00053333333364</c:v>
                </c:pt>
                <c:pt idx="747">
                  <c:v>316.53826666666674</c:v>
                </c:pt>
                <c:pt idx="748">
                  <c:v>316.32486666666705</c:v>
                </c:pt>
                <c:pt idx="749">
                  <c:v>315.70906666666696</c:v>
                </c:pt>
                <c:pt idx="750">
                  <c:v>315.70353333333338</c:v>
                </c:pt>
                <c:pt idx="751">
                  <c:v>317.28700000000003</c:v>
                </c:pt>
                <c:pt idx="752">
                  <c:v>318.01273333333376</c:v>
                </c:pt>
                <c:pt idx="753">
                  <c:v>318.34700000000032</c:v>
                </c:pt>
                <c:pt idx="754">
                  <c:v>317.95279999999968</c:v>
                </c:pt>
                <c:pt idx="755">
                  <c:v>316.32266666666703</c:v>
                </c:pt>
                <c:pt idx="756">
                  <c:v>316.09333333333331</c:v>
                </c:pt>
                <c:pt idx="757">
                  <c:v>315.85679999999968</c:v>
                </c:pt>
                <c:pt idx="758">
                  <c:v>318.02953333333363</c:v>
                </c:pt>
                <c:pt idx="759">
                  <c:v>318.18866666666696</c:v>
                </c:pt>
                <c:pt idx="760">
                  <c:v>319.09806666666668</c:v>
                </c:pt>
                <c:pt idx="761">
                  <c:v>317.4348</c:v>
                </c:pt>
                <c:pt idx="762">
                  <c:v>316.55306666666672</c:v>
                </c:pt>
                <c:pt idx="763">
                  <c:v>316.76013333333361</c:v>
                </c:pt>
                <c:pt idx="764">
                  <c:v>319.04960000000034</c:v>
                </c:pt>
                <c:pt idx="765">
                  <c:v>319.50580000000002</c:v>
                </c:pt>
                <c:pt idx="766">
                  <c:v>317.84333333333365</c:v>
                </c:pt>
                <c:pt idx="767">
                  <c:v>317.27313333333336</c:v>
                </c:pt>
                <c:pt idx="768">
                  <c:v>317.48413333333338</c:v>
                </c:pt>
                <c:pt idx="769">
                  <c:v>319.23333333333335</c:v>
                </c:pt>
                <c:pt idx="770">
                  <c:v>319.62126666666671</c:v>
                </c:pt>
                <c:pt idx="771">
                  <c:v>319.67593333333377</c:v>
                </c:pt>
                <c:pt idx="772">
                  <c:v>319.75593333333364</c:v>
                </c:pt>
                <c:pt idx="773">
                  <c:v>319.14526666666711</c:v>
                </c:pt>
                <c:pt idx="774">
                  <c:v>318.04666666666697</c:v>
                </c:pt>
                <c:pt idx="775">
                  <c:v>318.02573333333362</c:v>
                </c:pt>
                <c:pt idx="776">
                  <c:v>318.03519999999946</c:v>
                </c:pt>
                <c:pt idx="777">
                  <c:v>318.37566666666697</c:v>
                </c:pt>
                <c:pt idx="778">
                  <c:v>319.65559999999999</c:v>
                </c:pt>
                <c:pt idx="779">
                  <c:v>320.29893333333331</c:v>
                </c:pt>
                <c:pt idx="780">
                  <c:v>320.68753333333365</c:v>
                </c:pt>
                <c:pt idx="781">
                  <c:v>320.12979999999999</c:v>
                </c:pt>
                <c:pt idx="782">
                  <c:v>319.1266</c:v>
                </c:pt>
                <c:pt idx="783">
                  <c:v>319.02573333333362</c:v>
                </c:pt>
                <c:pt idx="784">
                  <c:v>319.17346666666697</c:v>
                </c:pt>
                <c:pt idx="785">
                  <c:v>319.46793333333363</c:v>
                </c:pt>
                <c:pt idx="786">
                  <c:v>320.94666666666672</c:v>
                </c:pt>
                <c:pt idx="787">
                  <c:v>321.32553333333362</c:v>
                </c:pt>
                <c:pt idx="788">
                  <c:v>321.28319999999951</c:v>
                </c:pt>
                <c:pt idx="789">
                  <c:v>321.21086666666696</c:v>
                </c:pt>
                <c:pt idx="790">
                  <c:v>319.93459999999959</c:v>
                </c:pt>
                <c:pt idx="791">
                  <c:v>319.69799999999969</c:v>
                </c:pt>
                <c:pt idx="792">
                  <c:v>319.59639999999951</c:v>
                </c:pt>
                <c:pt idx="793">
                  <c:v>319.67693333333364</c:v>
                </c:pt>
                <c:pt idx="794">
                  <c:v>320.04926666666705</c:v>
                </c:pt>
                <c:pt idx="795">
                  <c:v>321.36606666666671</c:v>
                </c:pt>
                <c:pt idx="796">
                  <c:v>321.70206666666672</c:v>
                </c:pt>
                <c:pt idx="797">
                  <c:v>322.11273333333384</c:v>
                </c:pt>
                <c:pt idx="798">
                  <c:v>321.82826666666671</c:v>
                </c:pt>
                <c:pt idx="799">
                  <c:v>320.10333333333364</c:v>
                </c:pt>
                <c:pt idx="800">
                  <c:v>319.75186666666696</c:v>
                </c:pt>
                <c:pt idx="801">
                  <c:v>320.65333333333365</c:v>
                </c:pt>
                <c:pt idx="802">
                  <c:v>322.52119999999951</c:v>
                </c:pt>
                <c:pt idx="803">
                  <c:v>322.71226666666672</c:v>
                </c:pt>
                <c:pt idx="804">
                  <c:v>321.25139999999959</c:v>
                </c:pt>
                <c:pt idx="805">
                  <c:v>320.61806666666672</c:v>
                </c:pt>
                <c:pt idx="806">
                  <c:v>320.64200000000028</c:v>
                </c:pt>
                <c:pt idx="807">
                  <c:v>321.76686666666671</c:v>
                </c:pt>
                <c:pt idx="808">
                  <c:v>322.95920000000001</c:v>
                </c:pt>
                <c:pt idx="809">
                  <c:v>323.22159999999946</c:v>
                </c:pt>
                <c:pt idx="810">
                  <c:v>323.14073333333397</c:v>
                </c:pt>
                <c:pt idx="811">
                  <c:v>321.57413333333363</c:v>
                </c:pt>
                <c:pt idx="812">
                  <c:v>321.34213333333378</c:v>
                </c:pt>
                <c:pt idx="813">
                  <c:v>321.30346666666691</c:v>
                </c:pt>
                <c:pt idx="814">
                  <c:v>321.36273333333384</c:v>
                </c:pt>
                <c:pt idx="815">
                  <c:v>322.46379999999959</c:v>
                </c:pt>
                <c:pt idx="816">
                  <c:v>323.05973333333384</c:v>
                </c:pt>
                <c:pt idx="817">
                  <c:v>323.82093333333376</c:v>
                </c:pt>
                <c:pt idx="818">
                  <c:v>323.8954</c:v>
                </c:pt>
                <c:pt idx="819">
                  <c:v>322.18179999999961</c:v>
                </c:pt>
                <c:pt idx="820">
                  <c:v>321.64173333333378</c:v>
                </c:pt>
                <c:pt idx="821">
                  <c:v>321.73499999999973</c:v>
                </c:pt>
                <c:pt idx="822">
                  <c:v>323.42899999999946</c:v>
                </c:pt>
                <c:pt idx="823">
                  <c:v>324.42259999999959</c:v>
                </c:pt>
                <c:pt idx="824">
                  <c:v>324.12960000000032</c:v>
                </c:pt>
                <c:pt idx="825">
                  <c:v>322.53893333333332</c:v>
                </c:pt>
                <c:pt idx="826">
                  <c:v>322.26139999999947</c:v>
                </c:pt>
                <c:pt idx="827">
                  <c:v>322.53860000000003</c:v>
                </c:pt>
                <c:pt idx="828">
                  <c:v>324.41019999999946</c:v>
                </c:pt>
                <c:pt idx="829">
                  <c:v>324.70926666666696</c:v>
                </c:pt>
                <c:pt idx="830">
                  <c:v>324.98453333333362</c:v>
                </c:pt>
                <c:pt idx="831">
                  <c:v>324.30813333333361</c:v>
                </c:pt>
                <c:pt idx="832">
                  <c:v>323.02679999999947</c:v>
                </c:pt>
                <c:pt idx="833">
                  <c:v>322.99666666666667</c:v>
                </c:pt>
                <c:pt idx="834">
                  <c:v>322.84866666666704</c:v>
                </c:pt>
                <c:pt idx="835">
                  <c:v>323.09793333333363</c:v>
                </c:pt>
                <c:pt idx="836">
                  <c:v>324.69913333333363</c:v>
                </c:pt>
                <c:pt idx="837">
                  <c:v>324.77659999999946</c:v>
                </c:pt>
                <c:pt idx="838">
                  <c:v>325.28593333333362</c:v>
                </c:pt>
                <c:pt idx="839">
                  <c:v>325.27946666666696</c:v>
                </c:pt>
                <c:pt idx="840">
                  <c:v>324.55840000000001</c:v>
                </c:pt>
                <c:pt idx="841">
                  <c:v>323.45406666666696</c:v>
                </c:pt>
                <c:pt idx="842">
                  <c:v>323.33653333333336</c:v>
                </c:pt>
                <c:pt idx="843">
                  <c:v>323.78913333333338</c:v>
                </c:pt>
                <c:pt idx="844">
                  <c:v>325.93093333333331</c:v>
                </c:pt>
                <c:pt idx="845">
                  <c:v>326.25906666666697</c:v>
                </c:pt>
                <c:pt idx="846">
                  <c:v>324.47919999999959</c:v>
                </c:pt>
                <c:pt idx="847">
                  <c:v>324.00706666666696</c:v>
                </c:pt>
                <c:pt idx="848">
                  <c:v>324.09446666666696</c:v>
                </c:pt>
                <c:pt idx="849">
                  <c:v>325.52733333333362</c:v>
                </c:pt>
                <c:pt idx="850">
                  <c:v>326.30279999999999</c:v>
                </c:pt>
                <c:pt idx="851">
                  <c:v>326.49166666666667</c:v>
                </c:pt>
                <c:pt idx="852">
                  <c:v>326.36826666666678</c:v>
                </c:pt>
                <c:pt idx="853">
                  <c:v>324.65346666666704</c:v>
                </c:pt>
                <c:pt idx="854">
                  <c:v>324.26173333333332</c:v>
                </c:pt>
                <c:pt idx="855">
                  <c:v>323.64846666666705</c:v>
                </c:pt>
                <c:pt idx="856">
                  <c:v>325.99133333333333</c:v>
                </c:pt>
                <c:pt idx="857">
                  <c:v>326.351</c:v>
                </c:pt>
                <c:pt idx="858">
                  <c:v>327.12146666666672</c:v>
                </c:pt>
                <c:pt idx="859">
                  <c:v>325.73133333333334</c:v>
                </c:pt>
                <c:pt idx="860">
                  <c:v>324.64813333333376</c:v>
                </c:pt>
                <c:pt idx="861">
                  <c:v>324.46146666666675</c:v>
                </c:pt>
                <c:pt idx="862">
                  <c:v>324.6637999999997</c:v>
                </c:pt>
                <c:pt idx="863">
                  <c:v>326.38866666666672</c:v>
                </c:pt>
                <c:pt idx="864">
                  <c:v>327.09933333333362</c:v>
                </c:pt>
                <c:pt idx="865">
                  <c:v>327.34673333333376</c:v>
                </c:pt>
                <c:pt idx="866">
                  <c:v>325.73426666666671</c:v>
                </c:pt>
                <c:pt idx="867">
                  <c:v>325.00900000000001</c:v>
                </c:pt>
                <c:pt idx="868">
                  <c:v>325.26953333333375</c:v>
                </c:pt>
                <c:pt idx="869">
                  <c:v>327.65219999999999</c:v>
                </c:pt>
                <c:pt idx="870">
                  <c:v>327.83286666666703</c:v>
                </c:pt>
                <c:pt idx="871">
                  <c:v>325.76499999999999</c:v>
                </c:pt>
                <c:pt idx="872">
                  <c:v>325.36460000000028</c:v>
                </c:pt>
                <c:pt idx="873">
                  <c:v>326.64253333333397</c:v>
                </c:pt>
                <c:pt idx="874">
                  <c:v>328.029</c:v>
                </c:pt>
                <c:pt idx="875">
                  <c:v>328.23006666666674</c:v>
                </c:pt>
                <c:pt idx="876">
                  <c:v>327.24486666666712</c:v>
                </c:pt>
                <c:pt idx="877">
                  <c:v>326.34106666666696</c:v>
                </c:pt>
                <c:pt idx="878">
                  <c:v>326.23759999999959</c:v>
                </c:pt>
                <c:pt idx="879">
                  <c:v>326.17193333333375</c:v>
                </c:pt>
                <c:pt idx="880">
                  <c:v>326.61080000000032</c:v>
                </c:pt>
                <c:pt idx="881">
                  <c:v>328.02866666666671</c:v>
                </c:pt>
                <c:pt idx="882">
                  <c:v>328.2063333333333</c:v>
                </c:pt>
                <c:pt idx="883">
                  <c:v>328.50639999999959</c:v>
                </c:pt>
                <c:pt idx="884">
                  <c:v>328.17340000000002</c:v>
                </c:pt>
                <c:pt idx="885">
                  <c:v>326.95740000000001</c:v>
                </c:pt>
                <c:pt idx="886">
                  <c:v>326.7484</c:v>
                </c:pt>
                <c:pt idx="887">
                  <c:v>326.86453333333384</c:v>
                </c:pt>
                <c:pt idx="888">
                  <c:v>327.18559999999968</c:v>
                </c:pt>
                <c:pt idx="889">
                  <c:v>328.51820000000004</c:v>
                </c:pt>
                <c:pt idx="890">
                  <c:v>328.94673333333338</c:v>
                </c:pt>
                <c:pt idx="891">
                  <c:v>328.93173333333334</c:v>
                </c:pt>
                <c:pt idx="892">
                  <c:v>328.6729333333339</c:v>
                </c:pt>
                <c:pt idx="893">
                  <c:v>327.81333333333362</c:v>
                </c:pt>
                <c:pt idx="894">
                  <c:v>327.51033333333362</c:v>
                </c:pt>
                <c:pt idx="895">
                  <c:v>327.5582</c:v>
                </c:pt>
                <c:pt idx="896">
                  <c:v>327.78533333333337</c:v>
                </c:pt>
                <c:pt idx="897">
                  <c:v>328.10140000000001</c:v>
                </c:pt>
                <c:pt idx="898">
                  <c:v>329.29499999999973</c:v>
                </c:pt>
                <c:pt idx="899">
                  <c:v>329.6380666666667</c:v>
                </c:pt>
                <c:pt idx="900">
                  <c:v>329.67399999999969</c:v>
                </c:pt>
                <c:pt idx="901">
                  <c:v>329.66226666666705</c:v>
                </c:pt>
                <c:pt idx="902">
                  <c:v>329.43639999999925</c:v>
                </c:pt>
                <c:pt idx="903">
                  <c:v>328.43626666666665</c:v>
                </c:pt>
                <c:pt idx="904">
                  <c:v>328.22173333333336</c:v>
                </c:pt>
                <c:pt idx="905">
                  <c:v>328.30580000000032</c:v>
                </c:pt>
                <c:pt idx="906">
                  <c:v>328.39606666666668</c:v>
                </c:pt>
                <c:pt idx="907">
                  <c:v>328.70626666666675</c:v>
                </c:pt>
                <c:pt idx="908">
                  <c:v>329.96933333333362</c:v>
                </c:pt>
                <c:pt idx="909">
                  <c:v>330.40159999999946</c:v>
                </c:pt>
                <c:pt idx="910">
                  <c:v>330.39393333333362</c:v>
                </c:pt>
                <c:pt idx="911">
                  <c:v>330.22453333333362</c:v>
                </c:pt>
                <c:pt idx="912">
                  <c:v>328.94100000000003</c:v>
                </c:pt>
                <c:pt idx="913">
                  <c:v>328.39400000000001</c:v>
                </c:pt>
                <c:pt idx="914">
                  <c:v>328.49513333333334</c:v>
                </c:pt>
                <c:pt idx="915">
                  <c:v>329.31706666666696</c:v>
                </c:pt>
                <c:pt idx="916">
                  <c:v>330.83573333333362</c:v>
                </c:pt>
                <c:pt idx="917">
                  <c:v>331.03960000000001</c:v>
                </c:pt>
                <c:pt idx="918">
                  <c:v>330.72179999999946</c:v>
                </c:pt>
                <c:pt idx="919">
                  <c:v>329.5180666666667</c:v>
                </c:pt>
                <c:pt idx="920">
                  <c:v>329.334</c:v>
                </c:pt>
                <c:pt idx="921">
                  <c:v>329.41966666666696</c:v>
                </c:pt>
                <c:pt idx="922">
                  <c:v>329.58206666666672</c:v>
                </c:pt>
                <c:pt idx="923">
                  <c:v>330.88086666666698</c:v>
                </c:pt>
                <c:pt idx="924">
                  <c:v>331.33913333333362</c:v>
                </c:pt>
                <c:pt idx="925">
                  <c:v>331.60926666666711</c:v>
                </c:pt>
                <c:pt idx="926">
                  <c:v>331.64713333333384</c:v>
                </c:pt>
                <c:pt idx="927">
                  <c:v>330.37133333333338</c:v>
                </c:pt>
                <c:pt idx="928">
                  <c:v>329.85193333333376</c:v>
                </c:pt>
                <c:pt idx="929">
                  <c:v>329.86966666666711</c:v>
                </c:pt>
                <c:pt idx="930">
                  <c:v>330.00386666666697</c:v>
                </c:pt>
                <c:pt idx="931">
                  <c:v>330.49599999999958</c:v>
                </c:pt>
                <c:pt idx="932">
                  <c:v>332.08646666666675</c:v>
                </c:pt>
                <c:pt idx="933">
                  <c:v>332.26846666666671</c:v>
                </c:pt>
                <c:pt idx="934">
                  <c:v>331.70153333333337</c:v>
                </c:pt>
                <c:pt idx="935">
                  <c:v>330.255</c:v>
                </c:pt>
                <c:pt idx="936">
                  <c:v>330.0352666666667</c:v>
                </c:pt>
                <c:pt idx="937">
                  <c:v>330.1764</c:v>
                </c:pt>
                <c:pt idx="938">
                  <c:v>331.12533333333363</c:v>
                </c:pt>
                <c:pt idx="939">
                  <c:v>332.68459999999999</c:v>
                </c:pt>
                <c:pt idx="940">
                  <c:v>332.78753333333361</c:v>
                </c:pt>
                <c:pt idx="941">
                  <c:v>331.25479999999999</c:v>
                </c:pt>
                <c:pt idx="942">
                  <c:v>330.33713333333338</c:v>
                </c:pt>
                <c:pt idx="943">
                  <c:v>330.26639999999946</c:v>
                </c:pt>
                <c:pt idx="944">
                  <c:v>331.6386</c:v>
                </c:pt>
                <c:pt idx="945">
                  <c:v>332.71066666666678</c:v>
                </c:pt>
                <c:pt idx="946">
                  <c:v>332.85626666666678</c:v>
                </c:pt>
                <c:pt idx="947">
                  <c:v>332.7630666666667</c:v>
                </c:pt>
                <c:pt idx="948">
                  <c:v>332.12580000000008</c:v>
                </c:pt>
                <c:pt idx="949">
                  <c:v>331.62193333333363</c:v>
                </c:pt>
                <c:pt idx="950">
                  <c:v>331.64573333333391</c:v>
                </c:pt>
                <c:pt idx="951">
                  <c:v>331.72139999999951</c:v>
                </c:pt>
                <c:pt idx="952">
                  <c:v>331.8904</c:v>
                </c:pt>
                <c:pt idx="953">
                  <c:v>332.05573333333376</c:v>
                </c:pt>
                <c:pt idx="954">
                  <c:v>332.29739999999947</c:v>
                </c:pt>
                <c:pt idx="955">
                  <c:v>332.66386666666705</c:v>
                </c:pt>
                <c:pt idx="956">
                  <c:v>332.98053333333337</c:v>
                </c:pt>
                <c:pt idx="957">
                  <c:v>333.33086666666691</c:v>
                </c:pt>
                <c:pt idx="958">
                  <c:v>333.40373333333332</c:v>
                </c:pt>
                <c:pt idx="959">
                  <c:v>333.41799999999967</c:v>
                </c:pt>
                <c:pt idx="960">
                  <c:v>333.39706666666672</c:v>
                </c:pt>
                <c:pt idx="961">
                  <c:v>333.4068666666667</c:v>
                </c:pt>
                <c:pt idx="962">
                  <c:v>333.35</c:v>
                </c:pt>
                <c:pt idx="963">
                  <c:v>332.95960000000002</c:v>
                </c:pt>
                <c:pt idx="964">
                  <c:v>332.68020000000001</c:v>
                </c:pt>
                <c:pt idx="965">
                  <c:v>332.70413333333363</c:v>
                </c:pt>
                <c:pt idx="966">
                  <c:v>332.72113333333334</c:v>
                </c:pt>
                <c:pt idx="967">
                  <c:v>332.80833333333362</c:v>
                </c:pt>
                <c:pt idx="968">
                  <c:v>332.88559999999961</c:v>
                </c:pt>
                <c:pt idx="969">
                  <c:v>333.04820000000001</c:v>
                </c:pt>
                <c:pt idx="970">
                  <c:v>333.13593333333375</c:v>
                </c:pt>
                <c:pt idx="971">
                  <c:v>333.30673333333363</c:v>
                </c:pt>
                <c:pt idx="972">
                  <c:v>333.80606666666671</c:v>
                </c:pt>
                <c:pt idx="973">
                  <c:v>334.54379999999969</c:v>
                </c:pt>
                <c:pt idx="974">
                  <c:v>334.65666666666704</c:v>
                </c:pt>
                <c:pt idx="975">
                  <c:v>334.64593333333397</c:v>
                </c:pt>
                <c:pt idx="976">
                  <c:v>334.66919999999999</c:v>
                </c:pt>
                <c:pt idx="977">
                  <c:v>334.59946666666696</c:v>
                </c:pt>
                <c:pt idx="978">
                  <c:v>333.74526666666696</c:v>
                </c:pt>
                <c:pt idx="979">
                  <c:v>333.26286666666698</c:v>
                </c:pt>
                <c:pt idx="980">
                  <c:v>333.25940000000008</c:v>
                </c:pt>
                <c:pt idx="981">
                  <c:v>333.28766666666672</c:v>
                </c:pt>
                <c:pt idx="982">
                  <c:v>333.47280000000001</c:v>
                </c:pt>
                <c:pt idx="983">
                  <c:v>333.62873333333363</c:v>
                </c:pt>
                <c:pt idx="984">
                  <c:v>334.26419999999968</c:v>
                </c:pt>
                <c:pt idx="985">
                  <c:v>335.59473333333364</c:v>
                </c:pt>
                <c:pt idx="986">
                  <c:v>335.71786666666696</c:v>
                </c:pt>
                <c:pt idx="987">
                  <c:v>334.98946666666671</c:v>
                </c:pt>
                <c:pt idx="988">
                  <c:v>333.73473333333362</c:v>
                </c:pt>
                <c:pt idx="989">
                  <c:v>333.53679999999946</c:v>
                </c:pt>
                <c:pt idx="990">
                  <c:v>333.62046666666703</c:v>
                </c:pt>
                <c:pt idx="991">
                  <c:v>333.84646666666703</c:v>
                </c:pt>
                <c:pt idx="992">
                  <c:v>334.52499999999969</c:v>
                </c:pt>
                <c:pt idx="993">
                  <c:v>335.57986666666704</c:v>
                </c:pt>
                <c:pt idx="994">
                  <c:v>335.8372</c:v>
                </c:pt>
                <c:pt idx="995">
                  <c:v>335.83046666666672</c:v>
                </c:pt>
                <c:pt idx="996">
                  <c:v>335.71966666666697</c:v>
                </c:pt>
                <c:pt idx="997">
                  <c:v>335.07866666666672</c:v>
                </c:pt>
                <c:pt idx="998">
                  <c:v>334.52086666666696</c:v>
                </c:pt>
                <c:pt idx="999">
                  <c:v>334.46646666666675</c:v>
                </c:pt>
                <c:pt idx="1000">
                  <c:v>334.55393333333365</c:v>
                </c:pt>
                <c:pt idx="1001">
                  <c:v>334.67326666666696</c:v>
                </c:pt>
                <c:pt idx="1002">
                  <c:v>334.86486666666713</c:v>
                </c:pt>
                <c:pt idx="1003">
                  <c:v>334.97053333333332</c:v>
                </c:pt>
                <c:pt idx="1004">
                  <c:v>335.2208</c:v>
                </c:pt>
                <c:pt idx="1005">
                  <c:v>336.40233333333362</c:v>
                </c:pt>
                <c:pt idx="1006">
                  <c:v>336.44046666666696</c:v>
                </c:pt>
                <c:pt idx="1007">
                  <c:v>337.00153333333338</c:v>
                </c:pt>
                <c:pt idx="1008">
                  <c:v>336.93006666666668</c:v>
                </c:pt>
                <c:pt idx="1009">
                  <c:v>335.23759999999959</c:v>
                </c:pt>
                <c:pt idx="1010">
                  <c:v>334.66480000000041</c:v>
                </c:pt>
                <c:pt idx="1011">
                  <c:v>334.51433333333364</c:v>
                </c:pt>
                <c:pt idx="1012">
                  <c:v>334.47653333333335</c:v>
                </c:pt>
                <c:pt idx="1013">
                  <c:v>334.65066666666712</c:v>
                </c:pt>
                <c:pt idx="1014">
                  <c:v>336.16193333333376</c:v>
                </c:pt>
                <c:pt idx="1015">
                  <c:v>336.34513333333365</c:v>
                </c:pt>
                <c:pt idx="1016">
                  <c:v>337.05386666666703</c:v>
                </c:pt>
                <c:pt idx="1017">
                  <c:v>337.10480000000041</c:v>
                </c:pt>
                <c:pt idx="1018">
                  <c:v>336.8579333333339</c:v>
                </c:pt>
                <c:pt idx="1019">
                  <c:v>335.34106666666696</c:v>
                </c:pt>
                <c:pt idx="1020">
                  <c:v>334.90840000000003</c:v>
                </c:pt>
                <c:pt idx="1021">
                  <c:v>334.91473333333363</c:v>
                </c:pt>
                <c:pt idx="1022">
                  <c:v>335.42006666666668</c:v>
                </c:pt>
                <c:pt idx="1023">
                  <c:v>337.25820000000004</c:v>
                </c:pt>
                <c:pt idx="1024">
                  <c:v>337.61646666666672</c:v>
                </c:pt>
                <c:pt idx="1025">
                  <c:v>337.50540000000001</c:v>
                </c:pt>
                <c:pt idx="1026">
                  <c:v>336.04806666666678</c:v>
                </c:pt>
                <c:pt idx="1027">
                  <c:v>335.36306666666678</c:v>
                </c:pt>
                <c:pt idx="1028">
                  <c:v>335.36146666666696</c:v>
                </c:pt>
                <c:pt idx="1029">
                  <c:v>335.55720000000002</c:v>
                </c:pt>
                <c:pt idx="1030">
                  <c:v>337.10320000000002</c:v>
                </c:pt>
                <c:pt idx="1031">
                  <c:v>337.86433333333378</c:v>
                </c:pt>
                <c:pt idx="1032">
                  <c:v>337.86980000000034</c:v>
                </c:pt>
                <c:pt idx="1033">
                  <c:v>337.70373333333362</c:v>
                </c:pt>
                <c:pt idx="1034">
                  <c:v>336.42193333333336</c:v>
                </c:pt>
                <c:pt idx="1035">
                  <c:v>336.14986666666726</c:v>
                </c:pt>
                <c:pt idx="1036">
                  <c:v>336.17553333333376</c:v>
                </c:pt>
                <c:pt idx="1037">
                  <c:v>336.31986666666711</c:v>
                </c:pt>
                <c:pt idx="1038">
                  <c:v>336.52639999999946</c:v>
                </c:pt>
                <c:pt idx="1039">
                  <c:v>337.5271999999996</c:v>
                </c:pt>
                <c:pt idx="1040">
                  <c:v>337.96833333333331</c:v>
                </c:pt>
                <c:pt idx="1041">
                  <c:v>338.25273333333377</c:v>
                </c:pt>
                <c:pt idx="1042">
                  <c:v>338.32100000000003</c:v>
                </c:pt>
                <c:pt idx="1043">
                  <c:v>338.2552</c:v>
                </c:pt>
                <c:pt idx="1044">
                  <c:v>337.72153333333335</c:v>
                </c:pt>
                <c:pt idx="1045">
                  <c:v>336.93799999999959</c:v>
                </c:pt>
                <c:pt idx="1046">
                  <c:v>336.74806666666672</c:v>
                </c:pt>
                <c:pt idx="1047">
                  <c:v>336.80793333333378</c:v>
                </c:pt>
                <c:pt idx="1048">
                  <c:v>336.86806666666672</c:v>
                </c:pt>
                <c:pt idx="1049">
                  <c:v>337.05926666666704</c:v>
                </c:pt>
                <c:pt idx="1050">
                  <c:v>337.26286666666698</c:v>
                </c:pt>
                <c:pt idx="1051">
                  <c:v>338.12146666666672</c:v>
                </c:pt>
                <c:pt idx="1052">
                  <c:v>338.92720000000003</c:v>
                </c:pt>
                <c:pt idx="1053">
                  <c:v>338.9958666666667</c:v>
                </c:pt>
                <c:pt idx="1054">
                  <c:v>338.87706666666696</c:v>
                </c:pt>
                <c:pt idx="1055">
                  <c:v>338.20453333333376</c:v>
                </c:pt>
                <c:pt idx="1056">
                  <c:v>336.79213333333331</c:v>
                </c:pt>
                <c:pt idx="1057">
                  <c:v>336.4958666666667</c:v>
                </c:pt>
                <c:pt idx="1058">
                  <c:v>336.64299999999997</c:v>
                </c:pt>
                <c:pt idx="1059">
                  <c:v>338.64526666666711</c:v>
                </c:pt>
                <c:pt idx="1060">
                  <c:v>339.61186666666703</c:v>
                </c:pt>
                <c:pt idx="1061">
                  <c:v>339.66559999999993</c:v>
                </c:pt>
                <c:pt idx="1062">
                  <c:v>339.60173333333375</c:v>
                </c:pt>
                <c:pt idx="1063">
                  <c:v>337.9700666666667</c:v>
                </c:pt>
                <c:pt idx="1064">
                  <c:v>337.10159999999968</c:v>
                </c:pt>
                <c:pt idx="1065">
                  <c:v>336.33073333333363</c:v>
                </c:pt>
                <c:pt idx="1066">
                  <c:v>336.31580000000002</c:v>
                </c:pt>
                <c:pt idx="1067">
                  <c:v>337.39386666666672</c:v>
                </c:pt>
                <c:pt idx="1068">
                  <c:v>338.07246666666697</c:v>
                </c:pt>
                <c:pt idx="1069">
                  <c:v>339.69320000000005</c:v>
                </c:pt>
                <c:pt idx="1070">
                  <c:v>339.80980000000028</c:v>
                </c:pt>
                <c:pt idx="1071">
                  <c:v>339.72406666666672</c:v>
                </c:pt>
                <c:pt idx="1072">
                  <c:v>337.96213333333338</c:v>
                </c:pt>
                <c:pt idx="1073">
                  <c:v>337.47559999999959</c:v>
                </c:pt>
                <c:pt idx="1074">
                  <c:v>336.97133333333335</c:v>
                </c:pt>
                <c:pt idx="1075">
                  <c:v>337.60346666666698</c:v>
                </c:pt>
                <c:pt idx="1076">
                  <c:v>339.65359999999993</c:v>
                </c:pt>
                <c:pt idx="1077">
                  <c:v>339.74099999999999</c:v>
                </c:pt>
                <c:pt idx="1078">
                  <c:v>339.9778</c:v>
                </c:pt>
                <c:pt idx="1079">
                  <c:v>338.80066666666704</c:v>
                </c:pt>
                <c:pt idx="1080">
                  <c:v>338.01900000000001</c:v>
                </c:pt>
                <c:pt idx="1081">
                  <c:v>337.81186666666696</c:v>
                </c:pt>
                <c:pt idx="1082">
                  <c:v>337.67073333333377</c:v>
                </c:pt>
                <c:pt idx="1083">
                  <c:v>337.84200000000033</c:v>
                </c:pt>
                <c:pt idx="1084">
                  <c:v>339.71440000000001</c:v>
                </c:pt>
                <c:pt idx="1085">
                  <c:v>340.0924</c:v>
                </c:pt>
                <c:pt idx="1086">
                  <c:v>340.55353333333363</c:v>
                </c:pt>
                <c:pt idx="1087">
                  <c:v>339.15786666666713</c:v>
                </c:pt>
                <c:pt idx="1088">
                  <c:v>337.9822666666667</c:v>
                </c:pt>
                <c:pt idx="1089">
                  <c:v>337.98599999999959</c:v>
                </c:pt>
                <c:pt idx="1090">
                  <c:v>337.77539999999959</c:v>
                </c:pt>
                <c:pt idx="1091">
                  <c:v>338.12866666666696</c:v>
                </c:pt>
                <c:pt idx="1092">
                  <c:v>339.69559999999967</c:v>
                </c:pt>
                <c:pt idx="1093">
                  <c:v>340.22206666666671</c:v>
                </c:pt>
                <c:pt idx="1094">
                  <c:v>340.54566666666705</c:v>
                </c:pt>
                <c:pt idx="1095">
                  <c:v>340.10433333333384</c:v>
                </c:pt>
                <c:pt idx="1096">
                  <c:v>338.30513333333363</c:v>
                </c:pt>
                <c:pt idx="1097">
                  <c:v>337.99613333333326</c:v>
                </c:pt>
                <c:pt idx="1098">
                  <c:v>337.87893333333363</c:v>
                </c:pt>
                <c:pt idx="1099">
                  <c:v>338.40260000000001</c:v>
                </c:pt>
                <c:pt idx="1100">
                  <c:v>339.71266666666696</c:v>
                </c:pt>
                <c:pt idx="1101">
                  <c:v>340.75186666666696</c:v>
                </c:pt>
                <c:pt idx="1102">
                  <c:v>341.05986666666712</c:v>
                </c:pt>
                <c:pt idx="1103">
                  <c:v>338.77286666666703</c:v>
                </c:pt>
                <c:pt idx="1104">
                  <c:v>338.11940000000033</c:v>
                </c:pt>
                <c:pt idx="1105">
                  <c:v>338.92253333333332</c:v>
                </c:pt>
                <c:pt idx="1106">
                  <c:v>340.98393333333331</c:v>
                </c:pt>
                <c:pt idx="1107">
                  <c:v>341.09753333333362</c:v>
                </c:pt>
                <c:pt idx="1108">
                  <c:v>339.37713333333363</c:v>
                </c:pt>
                <c:pt idx="1109">
                  <c:v>338.80860000000001</c:v>
                </c:pt>
                <c:pt idx="1110">
                  <c:v>338.80440000000033</c:v>
                </c:pt>
                <c:pt idx="1111">
                  <c:v>339.59746666666672</c:v>
                </c:pt>
                <c:pt idx="1112">
                  <c:v>340.85806666666696</c:v>
                </c:pt>
                <c:pt idx="1113">
                  <c:v>341.09139999999951</c:v>
                </c:pt>
                <c:pt idx="1114">
                  <c:v>341.09613333333334</c:v>
                </c:pt>
                <c:pt idx="1115">
                  <c:v>340.28153333333336</c:v>
                </c:pt>
                <c:pt idx="1116">
                  <c:v>339.79226666666671</c:v>
                </c:pt>
                <c:pt idx="1117">
                  <c:v>339.72899999999953</c:v>
                </c:pt>
                <c:pt idx="1118">
                  <c:v>339.79039999999947</c:v>
                </c:pt>
                <c:pt idx="1119">
                  <c:v>339.89073333333363</c:v>
                </c:pt>
                <c:pt idx="1120">
                  <c:v>339.98819999999944</c:v>
                </c:pt>
                <c:pt idx="1121">
                  <c:v>340.19033333333363</c:v>
                </c:pt>
                <c:pt idx="1122">
                  <c:v>340.86360000000002</c:v>
                </c:pt>
                <c:pt idx="1123">
                  <c:v>341.334</c:v>
                </c:pt>
                <c:pt idx="1124">
                  <c:v>341.42693333333335</c:v>
                </c:pt>
                <c:pt idx="1125">
                  <c:v>341.48786666666672</c:v>
                </c:pt>
                <c:pt idx="1126">
                  <c:v>341.5342</c:v>
                </c:pt>
                <c:pt idx="1127">
                  <c:v>341.37973333333377</c:v>
                </c:pt>
                <c:pt idx="1128">
                  <c:v>340.81119999999959</c:v>
                </c:pt>
                <c:pt idx="1129">
                  <c:v>340.03386666666671</c:v>
                </c:pt>
                <c:pt idx="1130">
                  <c:v>339.86706666666697</c:v>
                </c:pt>
                <c:pt idx="1131">
                  <c:v>339.87513333333362</c:v>
                </c:pt>
                <c:pt idx="1132">
                  <c:v>340.01326666666671</c:v>
                </c:pt>
                <c:pt idx="1133">
                  <c:v>340.60653333333363</c:v>
                </c:pt>
                <c:pt idx="1134">
                  <c:v>342.21853333333331</c:v>
                </c:pt>
                <c:pt idx="1135">
                  <c:v>342.3880666666667</c:v>
                </c:pt>
                <c:pt idx="1136">
                  <c:v>341.68720000000002</c:v>
                </c:pt>
                <c:pt idx="1137">
                  <c:v>339.96353333333332</c:v>
                </c:pt>
                <c:pt idx="1138">
                  <c:v>339.67500000000001</c:v>
                </c:pt>
                <c:pt idx="1139">
                  <c:v>339.6541333333339</c:v>
                </c:pt>
                <c:pt idx="1140">
                  <c:v>339.89253333333363</c:v>
                </c:pt>
                <c:pt idx="1141">
                  <c:v>341.38526666666672</c:v>
                </c:pt>
                <c:pt idx="1142">
                  <c:v>341.84840000000008</c:v>
                </c:pt>
                <c:pt idx="1143">
                  <c:v>342.43866666666668</c:v>
                </c:pt>
                <c:pt idx="1144">
                  <c:v>342.39553333333362</c:v>
                </c:pt>
                <c:pt idx="1145">
                  <c:v>341.23639999999943</c:v>
                </c:pt>
                <c:pt idx="1146">
                  <c:v>340.80446666666711</c:v>
                </c:pt>
                <c:pt idx="1147">
                  <c:v>340.70093333333364</c:v>
                </c:pt>
                <c:pt idx="1148">
                  <c:v>340.75580000000002</c:v>
                </c:pt>
                <c:pt idx="1149">
                  <c:v>340.90273333333363</c:v>
                </c:pt>
                <c:pt idx="1150">
                  <c:v>341.33553333333361</c:v>
                </c:pt>
                <c:pt idx="1151">
                  <c:v>342.22093333333362</c:v>
                </c:pt>
                <c:pt idx="1152">
                  <c:v>342.44173333333362</c:v>
                </c:pt>
                <c:pt idx="1153">
                  <c:v>342.47713333333331</c:v>
                </c:pt>
                <c:pt idx="1154">
                  <c:v>342.42973333333362</c:v>
                </c:pt>
                <c:pt idx="1155">
                  <c:v>342.35746666666705</c:v>
                </c:pt>
                <c:pt idx="1156">
                  <c:v>341.77119999999951</c:v>
                </c:pt>
                <c:pt idx="1157">
                  <c:v>341.21879999999959</c:v>
                </c:pt>
                <c:pt idx="1158">
                  <c:v>341.14026666666712</c:v>
                </c:pt>
                <c:pt idx="1159">
                  <c:v>341.12866666666696</c:v>
                </c:pt>
                <c:pt idx="1160">
                  <c:v>341.28893333333332</c:v>
                </c:pt>
                <c:pt idx="1161">
                  <c:v>341.43326666666667</c:v>
                </c:pt>
                <c:pt idx="1162">
                  <c:v>341.86959999999999</c:v>
                </c:pt>
                <c:pt idx="1163">
                  <c:v>343.02026666666671</c:v>
                </c:pt>
                <c:pt idx="1164">
                  <c:v>343.2891999999996</c:v>
                </c:pt>
                <c:pt idx="1165">
                  <c:v>343.51940000000002</c:v>
                </c:pt>
                <c:pt idx="1166">
                  <c:v>343.2704</c:v>
                </c:pt>
                <c:pt idx="1167">
                  <c:v>341.28926666666672</c:v>
                </c:pt>
                <c:pt idx="1168">
                  <c:v>341.2304666666667</c:v>
                </c:pt>
                <c:pt idx="1169">
                  <c:v>340.64799999999997</c:v>
                </c:pt>
                <c:pt idx="1170">
                  <c:v>340.6199333333339</c:v>
                </c:pt>
                <c:pt idx="1171">
                  <c:v>342.61766666666705</c:v>
                </c:pt>
                <c:pt idx="1172">
                  <c:v>343.03286666666696</c:v>
                </c:pt>
                <c:pt idx="1173">
                  <c:v>343.60919999999999</c:v>
                </c:pt>
                <c:pt idx="1174">
                  <c:v>343.50779999999969</c:v>
                </c:pt>
                <c:pt idx="1175">
                  <c:v>341.90260000000001</c:v>
                </c:pt>
                <c:pt idx="1176">
                  <c:v>341.41713333333331</c:v>
                </c:pt>
                <c:pt idx="1177">
                  <c:v>341.43206666666674</c:v>
                </c:pt>
                <c:pt idx="1178">
                  <c:v>341.63100000000003</c:v>
                </c:pt>
                <c:pt idx="1179">
                  <c:v>343.10006666666703</c:v>
                </c:pt>
                <c:pt idx="1180">
                  <c:v>344.00433333333376</c:v>
                </c:pt>
                <c:pt idx="1181">
                  <c:v>343.9006</c:v>
                </c:pt>
                <c:pt idx="1182">
                  <c:v>342.00080000000008</c:v>
                </c:pt>
                <c:pt idx="1183">
                  <c:v>341.35720000000032</c:v>
                </c:pt>
                <c:pt idx="1184">
                  <c:v>341.25646666666671</c:v>
                </c:pt>
                <c:pt idx="1185">
                  <c:v>341.20773333333364</c:v>
                </c:pt>
                <c:pt idx="1186">
                  <c:v>342.83813333333336</c:v>
                </c:pt>
                <c:pt idx="1187">
                  <c:v>343.0112666666667</c:v>
                </c:pt>
                <c:pt idx="1188">
                  <c:v>344.04233333333377</c:v>
                </c:pt>
                <c:pt idx="1189">
                  <c:v>344.11193333333364</c:v>
                </c:pt>
                <c:pt idx="1190">
                  <c:v>342.94093333333365</c:v>
                </c:pt>
                <c:pt idx="1191">
                  <c:v>342.11326666666696</c:v>
                </c:pt>
                <c:pt idx="1192">
                  <c:v>342.00013333333362</c:v>
                </c:pt>
                <c:pt idx="1193">
                  <c:v>342.0686</c:v>
                </c:pt>
                <c:pt idx="1194">
                  <c:v>342.33299999999969</c:v>
                </c:pt>
                <c:pt idx="1195">
                  <c:v>343.71153333333336</c:v>
                </c:pt>
                <c:pt idx="1196">
                  <c:v>344.21966666666697</c:v>
                </c:pt>
                <c:pt idx="1197">
                  <c:v>344.24480000000034</c:v>
                </c:pt>
                <c:pt idx="1198">
                  <c:v>344.01919999999961</c:v>
                </c:pt>
                <c:pt idx="1199">
                  <c:v>342.63013333333362</c:v>
                </c:pt>
                <c:pt idx="1200">
                  <c:v>342.08519999999959</c:v>
                </c:pt>
                <c:pt idx="1201">
                  <c:v>342.11673333333363</c:v>
                </c:pt>
                <c:pt idx="1202">
                  <c:v>342.31933333333376</c:v>
                </c:pt>
                <c:pt idx="1203">
                  <c:v>343.74633333333338</c:v>
                </c:pt>
                <c:pt idx="1204">
                  <c:v>344.58566666666678</c:v>
                </c:pt>
                <c:pt idx="1205">
                  <c:v>344.62386666666703</c:v>
                </c:pt>
                <c:pt idx="1206">
                  <c:v>344.66059999999999</c:v>
                </c:pt>
                <c:pt idx="1207">
                  <c:v>343.99786666666671</c:v>
                </c:pt>
                <c:pt idx="1208">
                  <c:v>343.01786666666703</c:v>
                </c:pt>
                <c:pt idx="1209">
                  <c:v>342.97299999999967</c:v>
                </c:pt>
                <c:pt idx="1210">
                  <c:v>342.57486666666705</c:v>
                </c:pt>
                <c:pt idx="1211">
                  <c:v>342.57206666666696</c:v>
                </c:pt>
                <c:pt idx="1212">
                  <c:v>342.69366666666696</c:v>
                </c:pt>
                <c:pt idx="1213">
                  <c:v>343.12746666666703</c:v>
                </c:pt>
                <c:pt idx="1214">
                  <c:v>344.22999999999973</c:v>
                </c:pt>
                <c:pt idx="1215">
                  <c:v>344.50119999999953</c:v>
                </c:pt>
                <c:pt idx="1216">
                  <c:v>344.56779999999969</c:v>
                </c:pt>
                <c:pt idx="1217">
                  <c:v>344.56073333333376</c:v>
                </c:pt>
                <c:pt idx="1218">
                  <c:v>344.50253333333364</c:v>
                </c:pt>
                <c:pt idx="1219">
                  <c:v>344.28313333333335</c:v>
                </c:pt>
                <c:pt idx="1220">
                  <c:v>343.63093333333364</c:v>
                </c:pt>
                <c:pt idx="1221">
                  <c:v>343.39580000000001</c:v>
                </c:pt>
                <c:pt idx="1222">
                  <c:v>343.37266666666704</c:v>
                </c:pt>
                <c:pt idx="1223">
                  <c:v>343.41579999999959</c:v>
                </c:pt>
                <c:pt idx="1224">
                  <c:v>343.47626666666667</c:v>
                </c:pt>
                <c:pt idx="1225">
                  <c:v>343.60286666666713</c:v>
                </c:pt>
                <c:pt idx="1226">
                  <c:v>343.69886666666696</c:v>
                </c:pt>
                <c:pt idx="1227">
                  <c:v>343.83340000000004</c:v>
                </c:pt>
                <c:pt idx="1228">
                  <c:v>344.39840000000004</c:v>
                </c:pt>
                <c:pt idx="1229">
                  <c:v>344.66133333333363</c:v>
                </c:pt>
                <c:pt idx="1230">
                  <c:v>345.38513333333361</c:v>
                </c:pt>
                <c:pt idx="1231">
                  <c:v>345.4838666666667</c:v>
                </c:pt>
                <c:pt idx="1232">
                  <c:v>345.35126666666696</c:v>
                </c:pt>
                <c:pt idx="1233">
                  <c:v>343.75406666666703</c:v>
                </c:pt>
                <c:pt idx="1234">
                  <c:v>343.00986666666705</c:v>
                </c:pt>
                <c:pt idx="1235">
                  <c:v>342.95440000000002</c:v>
                </c:pt>
                <c:pt idx="1236">
                  <c:v>342.76786666666703</c:v>
                </c:pt>
                <c:pt idx="1237">
                  <c:v>343.12520000000001</c:v>
                </c:pt>
                <c:pt idx="1238">
                  <c:v>344.66113333333362</c:v>
                </c:pt>
                <c:pt idx="1239">
                  <c:v>345.31213333333363</c:v>
                </c:pt>
                <c:pt idx="1240">
                  <c:v>345.76726666666696</c:v>
                </c:pt>
                <c:pt idx="1241">
                  <c:v>345.69299999999993</c:v>
                </c:pt>
                <c:pt idx="1242">
                  <c:v>344.20833333333331</c:v>
                </c:pt>
                <c:pt idx="1243">
                  <c:v>343.45846666666671</c:v>
                </c:pt>
                <c:pt idx="1244">
                  <c:v>343.33619999999951</c:v>
                </c:pt>
                <c:pt idx="1245">
                  <c:v>343.53500000000003</c:v>
                </c:pt>
                <c:pt idx="1246">
                  <c:v>344.42246666666671</c:v>
                </c:pt>
                <c:pt idx="1247">
                  <c:v>345.80286666666711</c:v>
                </c:pt>
                <c:pt idx="1248">
                  <c:v>345.9616666666667</c:v>
                </c:pt>
                <c:pt idx="1249">
                  <c:v>345.70686666666671</c:v>
                </c:pt>
                <c:pt idx="1250">
                  <c:v>344.06406666666703</c:v>
                </c:pt>
                <c:pt idx="1251">
                  <c:v>343.59286666666696</c:v>
                </c:pt>
                <c:pt idx="1252">
                  <c:v>343.54893333333365</c:v>
                </c:pt>
                <c:pt idx="1253">
                  <c:v>343.80573333333376</c:v>
                </c:pt>
                <c:pt idx="1254">
                  <c:v>345.52153333333337</c:v>
                </c:pt>
                <c:pt idx="1255">
                  <c:v>346.00286666666705</c:v>
                </c:pt>
                <c:pt idx="1256">
                  <c:v>346.01220000000001</c:v>
                </c:pt>
                <c:pt idx="1257">
                  <c:v>345.74539999999968</c:v>
                </c:pt>
                <c:pt idx="1258">
                  <c:v>344.50886666666696</c:v>
                </c:pt>
                <c:pt idx="1259">
                  <c:v>344.11733333333365</c:v>
                </c:pt>
                <c:pt idx="1260">
                  <c:v>344.08519999999959</c:v>
                </c:pt>
                <c:pt idx="1261">
                  <c:v>344.17006666666697</c:v>
                </c:pt>
                <c:pt idx="1262">
                  <c:v>344.37313333333361</c:v>
                </c:pt>
                <c:pt idx="1263">
                  <c:v>345.63166666666672</c:v>
                </c:pt>
                <c:pt idx="1264">
                  <c:v>346.21746666666672</c:v>
                </c:pt>
                <c:pt idx="1265">
                  <c:v>346.23646666666667</c:v>
                </c:pt>
                <c:pt idx="1266">
                  <c:v>346.17513333333363</c:v>
                </c:pt>
                <c:pt idx="1267">
                  <c:v>345.98033333333336</c:v>
                </c:pt>
                <c:pt idx="1268">
                  <c:v>344.8974</c:v>
                </c:pt>
                <c:pt idx="1269">
                  <c:v>344.4342666666667</c:v>
                </c:pt>
                <c:pt idx="1270">
                  <c:v>344.40253333333362</c:v>
                </c:pt>
                <c:pt idx="1271">
                  <c:v>344.51073333333363</c:v>
                </c:pt>
                <c:pt idx="1272">
                  <c:v>344.65166666666704</c:v>
                </c:pt>
                <c:pt idx="1273">
                  <c:v>345.1112</c:v>
                </c:pt>
                <c:pt idx="1274">
                  <c:v>346.36426666666705</c:v>
                </c:pt>
                <c:pt idx="1275">
                  <c:v>346.45413333333363</c:v>
                </c:pt>
                <c:pt idx="1276">
                  <c:v>346.64566666666713</c:v>
                </c:pt>
                <c:pt idx="1277">
                  <c:v>346.60833333333363</c:v>
                </c:pt>
                <c:pt idx="1278">
                  <c:v>346.43753333333331</c:v>
                </c:pt>
                <c:pt idx="1279">
                  <c:v>345.16133333333363</c:v>
                </c:pt>
                <c:pt idx="1280">
                  <c:v>344.72033333333337</c:v>
                </c:pt>
                <c:pt idx="1281">
                  <c:v>344.53946666666678</c:v>
                </c:pt>
                <c:pt idx="1282">
                  <c:v>344.50006666666678</c:v>
                </c:pt>
                <c:pt idx="1283">
                  <c:v>344.68753333333365</c:v>
                </c:pt>
                <c:pt idx="1284">
                  <c:v>344.96606666666668</c:v>
                </c:pt>
                <c:pt idx="1285">
                  <c:v>346.23653333333334</c:v>
                </c:pt>
                <c:pt idx="1286">
                  <c:v>346.32033333333362</c:v>
                </c:pt>
                <c:pt idx="1287">
                  <c:v>346.80406666666704</c:v>
                </c:pt>
                <c:pt idx="1288">
                  <c:v>346.81126666666671</c:v>
                </c:pt>
                <c:pt idx="1289">
                  <c:v>346.73993333333362</c:v>
                </c:pt>
                <c:pt idx="1290">
                  <c:v>346.47966666666696</c:v>
                </c:pt>
                <c:pt idx="1291">
                  <c:v>345.68793333333383</c:v>
                </c:pt>
                <c:pt idx="1292">
                  <c:v>345.40653333333336</c:v>
                </c:pt>
                <c:pt idx="1293">
                  <c:v>345.3734</c:v>
                </c:pt>
                <c:pt idx="1294">
                  <c:v>345.44320000000005</c:v>
                </c:pt>
                <c:pt idx="1295">
                  <c:v>345.50240000000002</c:v>
                </c:pt>
                <c:pt idx="1296">
                  <c:v>345.62206666666697</c:v>
                </c:pt>
                <c:pt idx="1297">
                  <c:v>345.77013333333332</c:v>
                </c:pt>
                <c:pt idx="1298">
                  <c:v>345.80039999999968</c:v>
                </c:pt>
                <c:pt idx="1299">
                  <c:v>345.94059999999968</c:v>
                </c:pt>
                <c:pt idx="1300">
                  <c:v>346.49580000000003</c:v>
                </c:pt>
                <c:pt idx="1301">
                  <c:v>347.01059999999961</c:v>
                </c:pt>
                <c:pt idx="1302">
                  <c:v>347.04766666666711</c:v>
                </c:pt>
                <c:pt idx="1303">
                  <c:v>346.98813333333334</c:v>
                </c:pt>
                <c:pt idx="1304">
                  <c:v>346.95006666666671</c:v>
                </c:pt>
                <c:pt idx="1305">
                  <c:v>346.90653333333336</c:v>
                </c:pt>
                <c:pt idx="1306">
                  <c:v>346.80413333333382</c:v>
                </c:pt>
                <c:pt idx="1307">
                  <c:v>346.60026666666704</c:v>
                </c:pt>
                <c:pt idx="1308">
                  <c:v>346.18360000000001</c:v>
                </c:pt>
                <c:pt idx="1309">
                  <c:v>345.94613333333331</c:v>
                </c:pt>
                <c:pt idx="1310">
                  <c:v>345.91166666666675</c:v>
                </c:pt>
                <c:pt idx="1311">
                  <c:v>345.95253333333363</c:v>
                </c:pt>
                <c:pt idx="1312">
                  <c:v>345.98913333333337</c:v>
                </c:pt>
                <c:pt idx="1313">
                  <c:v>346.04826666666696</c:v>
                </c:pt>
                <c:pt idx="1314">
                  <c:v>346.10506666666703</c:v>
                </c:pt>
                <c:pt idx="1315">
                  <c:v>346.16213333333377</c:v>
                </c:pt>
                <c:pt idx="1316">
                  <c:v>346.29313333333334</c:v>
                </c:pt>
                <c:pt idx="1317">
                  <c:v>346.39586666666696</c:v>
                </c:pt>
                <c:pt idx="1318">
                  <c:v>346.58920000000001</c:v>
                </c:pt>
                <c:pt idx="1319">
                  <c:v>347.26339999999959</c:v>
                </c:pt>
                <c:pt idx="1320">
                  <c:v>347.83946666666697</c:v>
                </c:pt>
                <c:pt idx="1321">
                  <c:v>347.89586666666696</c:v>
                </c:pt>
                <c:pt idx="1322">
                  <c:v>347.7904666666667</c:v>
                </c:pt>
                <c:pt idx="1323">
                  <c:v>347.57086666666697</c:v>
                </c:pt>
                <c:pt idx="1324">
                  <c:v>346.22899999999953</c:v>
                </c:pt>
                <c:pt idx="1325">
                  <c:v>345.65213333333378</c:v>
                </c:pt>
                <c:pt idx="1326">
                  <c:v>345.50700000000001</c:v>
                </c:pt>
                <c:pt idx="1327">
                  <c:v>345.58993333333365</c:v>
                </c:pt>
                <c:pt idx="1328">
                  <c:v>345.82073333333364</c:v>
                </c:pt>
                <c:pt idx="1329">
                  <c:v>347.15960000000041</c:v>
                </c:pt>
                <c:pt idx="1330">
                  <c:v>348.00720000000001</c:v>
                </c:pt>
                <c:pt idx="1331">
                  <c:v>348.0992</c:v>
                </c:pt>
                <c:pt idx="1332">
                  <c:v>348.16826666666697</c:v>
                </c:pt>
                <c:pt idx="1333">
                  <c:v>348.06626666666671</c:v>
                </c:pt>
                <c:pt idx="1334">
                  <c:v>346.63139999999959</c:v>
                </c:pt>
                <c:pt idx="1335">
                  <c:v>346.31946666666704</c:v>
                </c:pt>
                <c:pt idx="1336">
                  <c:v>345.7354666666667</c:v>
                </c:pt>
                <c:pt idx="1337">
                  <c:v>345.57240000000002</c:v>
                </c:pt>
                <c:pt idx="1338">
                  <c:v>345.73919999999947</c:v>
                </c:pt>
                <c:pt idx="1339">
                  <c:v>346.69659999999959</c:v>
                </c:pt>
                <c:pt idx="1340">
                  <c:v>347.99186666666668</c:v>
                </c:pt>
                <c:pt idx="1341">
                  <c:v>348.30806666666672</c:v>
                </c:pt>
                <c:pt idx="1342">
                  <c:v>348.50333333333361</c:v>
                </c:pt>
                <c:pt idx="1343">
                  <c:v>348.0180666666667</c:v>
                </c:pt>
                <c:pt idx="1344">
                  <c:v>346.26453333333376</c:v>
                </c:pt>
                <c:pt idx="1345">
                  <c:v>346.08746666666678</c:v>
                </c:pt>
                <c:pt idx="1346">
                  <c:v>345.52446666666697</c:v>
                </c:pt>
                <c:pt idx="1347">
                  <c:v>345.577</c:v>
                </c:pt>
                <c:pt idx="1348">
                  <c:v>346.42580000000004</c:v>
                </c:pt>
                <c:pt idx="1349">
                  <c:v>348.09980000000002</c:v>
                </c:pt>
                <c:pt idx="1350">
                  <c:v>348.74106666666671</c:v>
                </c:pt>
                <c:pt idx="1351">
                  <c:v>348.97573333333332</c:v>
                </c:pt>
                <c:pt idx="1352">
                  <c:v>346.70106666666675</c:v>
                </c:pt>
                <c:pt idx="1353">
                  <c:v>346.29273333333362</c:v>
                </c:pt>
                <c:pt idx="1354">
                  <c:v>345.68913333333376</c:v>
                </c:pt>
                <c:pt idx="1355">
                  <c:v>345.54106666666672</c:v>
                </c:pt>
                <c:pt idx="1356">
                  <c:v>347.60706666666698</c:v>
                </c:pt>
                <c:pt idx="1357">
                  <c:v>348.00093333333365</c:v>
                </c:pt>
                <c:pt idx="1358">
                  <c:v>348.81253333333365</c:v>
                </c:pt>
                <c:pt idx="1359">
                  <c:v>348.45653333333337</c:v>
                </c:pt>
                <c:pt idx="1360">
                  <c:v>346.46013333333332</c:v>
                </c:pt>
                <c:pt idx="1361">
                  <c:v>346.32279999999969</c:v>
                </c:pt>
                <c:pt idx="1362">
                  <c:v>345.96473333333364</c:v>
                </c:pt>
                <c:pt idx="1363">
                  <c:v>346.16173333333376</c:v>
                </c:pt>
                <c:pt idx="1364">
                  <c:v>348.0365999999994</c:v>
                </c:pt>
                <c:pt idx="1365">
                  <c:v>348.06206666666691</c:v>
                </c:pt>
                <c:pt idx="1366">
                  <c:v>348.7132666666667</c:v>
                </c:pt>
                <c:pt idx="1367">
                  <c:v>348.69240000000002</c:v>
                </c:pt>
                <c:pt idx="1368">
                  <c:v>347.7354666666667</c:v>
                </c:pt>
                <c:pt idx="1369">
                  <c:v>346.94193333333362</c:v>
                </c:pt>
                <c:pt idx="1370">
                  <c:v>346.72426666666672</c:v>
                </c:pt>
                <c:pt idx="1371">
                  <c:v>346.7617999999996</c:v>
                </c:pt>
                <c:pt idx="1372">
                  <c:v>346.87880000000001</c:v>
                </c:pt>
                <c:pt idx="1373">
                  <c:v>347.4308666666667</c:v>
                </c:pt>
                <c:pt idx="1374">
                  <c:v>348.61619999999959</c:v>
                </c:pt>
                <c:pt idx="1375">
                  <c:v>348.86893333333364</c:v>
                </c:pt>
                <c:pt idx="1376">
                  <c:v>348.79846666666668</c:v>
                </c:pt>
                <c:pt idx="1377">
                  <c:v>348.3974</c:v>
                </c:pt>
                <c:pt idx="1378">
                  <c:v>347.28280000000001</c:v>
                </c:pt>
                <c:pt idx="1379">
                  <c:v>346.91346666666675</c:v>
                </c:pt>
                <c:pt idx="1380">
                  <c:v>346.8664</c:v>
                </c:pt>
                <c:pt idx="1381">
                  <c:v>347.00733333333363</c:v>
                </c:pt>
                <c:pt idx="1382">
                  <c:v>347.16320000000002</c:v>
                </c:pt>
                <c:pt idx="1383">
                  <c:v>348.16973333333391</c:v>
                </c:pt>
                <c:pt idx="1384">
                  <c:v>349.28860000000003</c:v>
                </c:pt>
                <c:pt idx="1385">
                  <c:v>349.32486666666705</c:v>
                </c:pt>
                <c:pt idx="1386">
                  <c:v>348.47453333333362</c:v>
                </c:pt>
                <c:pt idx="1387">
                  <c:v>346.72633333333334</c:v>
                </c:pt>
                <c:pt idx="1388">
                  <c:v>346.39873333333338</c:v>
                </c:pt>
                <c:pt idx="1389">
                  <c:v>346.38546666666696</c:v>
                </c:pt>
                <c:pt idx="1390">
                  <c:v>346.48786666666672</c:v>
                </c:pt>
                <c:pt idx="1391">
                  <c:v>348.03359999999947</c:v>
                </c:pt>
                <c:pt idx="1392">
                  <c:v>348.76726666666696</c:v>
                </c:pt>
                <c:pt idx="1393">
                  <c:v>349.52073333333362</c:v>
                </c:pt>
                <c:pt idx="1394">
                  <c:v>349.10019999999969</c:v>
                </c:pt>
                <c:pt idx="1395">
                  <c:v>347.33366666666672</c:v>
                </c:pt>
                <c:pt idx="1396">
                  <c:v>346.83046666666672</c:v>
                </c:pt>
                <c:pt idx="1397">
                  <c:v>346.81639999999959</c:v>
                </c:pt>
                <c:pt idx="1398">
                  <c:v>347.45453333333376</c:v>
                </c:pt>
                <c:pt idx="1399">
                  <c:v>349.32186666666672</c:v>
                </c:pt>
                <c:pt idx="1400">
                  <c:v>349.54626666666672</c:v>
                </c:pt>
                <c:pt idx="1401">
                  <c:v>349.17766666666705</c:v>
                </c:pt>
                <c:pt idx="1402">
                  <c:v>347.45519999999959</c:v>
                </c:pt>
                <c:pt idx="1403">
                  <c:v>347.09533333333337</c:v>
                </c:pt>
                <c:pt idx="1404">
                  <c:v>347.10373333333365</c:v>
                </c:pt>
                <c:pt idx="1405">
                  <c:v>347.39080000000001</c:v>
                </c:pt>
                <c:pt idx="1406">
                  <c:v>349.19633333333331</c:v>
                </c:pt>
                <c:pt idx="1407">
                  <c:v>349.63380000000001</c:v>
                </c:pt>
                <c:pt idx="1408">
                  <c:v>349.50286666666705</c:v>
                </c:pt>
                <c:pt idx="1409">
                  <c:v>348.19013333333362</c:v>
                </c:pt>
                <c:pt idx="1410">
                  <c:v>347.60006666666703</c:v>
                </c:pt>
                <c:pt idx="1411">
                  <c:v>347.57193333333362</c:v>
                </c:pt>
                <c:pt idx="1412">
                  <c:v>347.61886666666703</c:v>
                </c:pt>
                <c:pt idx="1413">
                  <c:v>347.81493333333384</c:v>
                </c:pt>
                <c:pt idx="1414">
                  <c:v>348.47179999999946</c:v>
                </c:pt>
                <c:pt idx="1415">
                  <c:v>349.47786666666678</c:v>
                </c:pt>
                <c:pt idx="1416">
                  <c:v>349.53726666666671</c:v>
                </c:pt>
                <c:pt idx="1417">
                  <c:v>349.45840000000004</c:v>
                </c:pt>
                <c:pt idx="1418">
                  <c:v>349.39366666666672</c:v>
                </c:pt>
                <c:pt idx="1419">
                  <c:v>348.66253333333384</c:v>
                </c:pt>
                <c:pt idx="1420">
                  <c:v>348.15440000000035</c:v>
                </c:pt>
                <c:pt idx="1421">
                  <c:v>348.0412</c:v>
                </c:pt>
                <c:pt idx="1422">
                  <c:v>348.10053333333377</c:v>
                </c:pt>
                <c:pt idx="1423">
                  <c:v>348.14913333333391</c:v>
                </c:pt>
                <c:pt idx="1424">
                  <c:v>348.26499999999999</c:v>
                </c:pt>
                <c:pt idx="1425">
                  <c:v>348.34866666666704</c:v>
                </c:pt>
                <c:pt idx="1426">
                  <c:v>348.50273333333377</c:v>
                </c:pt>
                <c:pt idx="1427">
                  <c:v>348.58766666666696</c:v>
                </c:pt>
                <c:pt idx="1428">
                  <c:v>348.95413333333363</c:v>
                </c:pt>
                <c:pt idx="1429">
                  <c:v>349.68279999999999</c:v>
                </c:pt>
                <c:pt idx="1430">
                  <c:v>349.64540000000028</c:v>
                </c:pt>
                <c:pt idx="1431">
                  <c:v>349.81220000000002</c:v>
                </c:pt>
                <c:pt idx="1432">
                  <c:v>349.77253333333363</c:v>
                </c:pt>
                <c:pt idx="1433">
                  <c:v>349.65486666666732</c:v>
                </c:pt>
                <c:pt idx="1434">
                  <c:v>349.54960000000034</c:v>
                </c:pt>
                <c:pt idx="1435">
                  <c:v>349.01713333333362</c:v>
                </c:pt>
                <c:pt idx="1436">
                  <c:v>348.25033333333363</c:v>
                </c:pt>
                <c:pt idx="1437">
                  <c:v>348.14046666666712</c:v>
                </c:pt>
                <c:pt idx="1438">
                  <c:v>348.21233333333362</c:v>
                </c:pt>
                <c:pt idx="1439">
                  <c:v>348.2782666666667</c:v>
                </c:pt>
                <c:pt idx="1440">
                  <c:v>348.36673333333363</c:v>
                </c:pt>
                <c:pt idx="1441">
                  <c:v>348.47166666666675</c:v>
                </c:pt>
                <c:pt idx="1442">
                  <c:v>348.64526666666711</c:v>
                </c:pt>
                <c:pt idx="1443">
                  <c:v>349.52013333333332</c:v>
                </c:pt>
                <c:pt idx="1444">
                  <c:v>350.1507333333339</c:v>
                </c:pt>
                <c:pt idx="1445">
                  <c:v>350.18059999999969</c:v>
                </c:pt>
                <c:pt idx="1446">
                  <c:v>350.12593333333365</c:v>
                </c:pt>
                <c:pt idx="1447">
                  <c:v>349.92273333333338</c:v>
                </c:pt>
                <c:pt idx="1448">
                  <c:v>348.79086666666672</c:v>
                </c:pt>
                <c:pt idx="1449">
                  <c:v>348.40173333333337</c:v>
                </c:pt>
                <c:pt idx="1450">
                  <c:v>348.37086666666704</c:v>
                </c:pt>
                <c:pt idx="1451">
                  <c:v>348.4674</c:v>
                </c:pt>
                <c:pt idx="1452">
                  <c:v>348.56686666666678</c:v>
                </c:pt>
                <c:pt idx="1453">
                  <c:v>348.66533333333376</c:v>
                </c:pt>
                <c:pt idx="1454">
                  <c:v>348.72593333333361</c:v>
                </c:pt>
                <c:pt idx="1455">
                  <c:v>348.92953333333332</c:v>
                </c:pt>
                <c:pt idx="1456">
                  <c:v>349.80986666666712</c:v>
                </c:pt>
                <c:pt idx="1457">
                  <c:v>350.3425333333339</c:v>
                </c:pt>
                <c:pt idx="1458">
                  <c:v>350.3527333333339</c:v>
                </c:pt>
                <c:pt idx="1459">
                  <c:v>350.30753333333365</c:v>
                </c:pt>
                <c:pt idx="1460">
                  <c:v>350.18693333333363</c:v>
                </c:pt>
                <c:pt idx="1461">
                  <c:v>349.26659999999947</c:v>
                </c:pt>
                <c:pt idx="1462">
                  <c:v>348.03826666666674</c:v>
                </c:pt>
                <c:pt idx="1463">
                  <c:v>347.79246666666671</c:v>
                </c:pt>
                <c:pt idx="1464">
                  <c:v>347.4201999999994</c:v>
                </c:pt>
                <c:pt idx="1465">
                  <c:v>347.47053333333332</c:v>
                </c:pt>
                <c:pt idx="1466">
                  <c:v>349.53633333333335</c:v>
                </c:pt>
                <c:pt idx="1467">
                  <c:v>349.69446666666704</c:v>
                </c:pt>
                <c:pt idx="1468">
                  <c:v>350.9561333333333</c:v>
                </c:pt>
                <c:pt idx="1469">
                  <c:v>350.99713333333335</c:v>
                </c:pt>
                <c:pt idx="1470">
                  <c:v>348.14066666666713</c:v>
                </c:pt>
                <c:pt idx="1471">
                  <c:v>347.94259999999969</c:v>
                </c:pt>
                <c:pt idx="1472">
                  <c:v>347.18473333333384</c:v>
                </c:pt>
                <c:pt idx="1473">
                  <c:v>348.48366666666675</c:v>
                </c:pt>
                <c:pt idx="1474">
                  <c:v>349.72159999999946</c:v>
                </c:pt>
                <c:pt idx="1475">
                  <c:v>350.88926666666703</c:v>
                </c:pt>
                <c:pt idx="1476">
                  <c:v>350.56119999999959</c:v>
                </c:pt>
                <c:pt idx="1477">
                  <c:v>348.42613333333333</c:v>
                </c:pt>
                <c:pt idx="1478">
                  <c:v>347.99179999999939</c:v>
                </c:pt>
                <c:pt idx="1479">
                  <c:v>347.98893333333331</c:v>
                </c:pt>
                <c:pt idx="1480">
                  <c:v>348.23880000000003</c:v>
                </c:pt>
                <c:pt idx="1481">
                  <c:v>349.67</c:v>
                </c:pt>
                <c:pt idx="1482">
                  <c:v>350.55233333333365</c:v>
                </c:pt>
                <c:pt idx="1483">
                  <c:v>350.94406666666703</c:v>
                </c:pt>
                <c:pt idx="1484">
                  <c:v>350.14040000000034</c:v>
                </c:pt>
                <c:pt idx="1485">
                  <c:v>348.62413333333376</c:v>
                </c:pt>
                <c:pt idx="1486">
                  <c:v>348.29940000000005</c:v>
                </c:pt>
                <c:pt idx="1487">
                  <c:v>348.34153333333376</c:v>
                </c:pt>
                <c:pt idx="1488">
                  <c:v>349.94793333333376</c:v>
                </c:pt>
                <c:pt idx="1489">
                  <c:v>350.82479999999993</c:v>
                </c:pt>
                <c:pt idx="1490">
                  <c:v>350.89006666666671</c:v>
                </c:pt>
                <c:pt idx="1491">
                  <c:v>350.15719999999999</c:v>
                </c:pt>
                <c:pt idx="1492">
                  <c:v>348.79933333333332</c:v>
                </c:pt>
                <c:pt idx="1493">
                  <c:v>348.51073333333363</c:v>
                </c:pt>
                <c:pt idx="1494">
                  <c:v>348.54580000000033</c:v>
                </c:pt>
                <c:pt idx="1495">
                  <c:v>349.28440000000001</c:v>
                </c:pt>
                <c:pt idx="1496">
                  <c:v>350.92200000000003</c:v>
                </c:pt>
                <c:pt idx="1497">
                  <c:v>351.04320000000001</c:v>
                </c:pt>
                <c:pt idx="1498">
                  <c:v>350.51046666666696</c:v>
                </c:pt>
                <c:pt idx="1499">
                  <c:v>348.69513333333362</c:v>
                </c:pt>
                <c:pt idx="1500">
                  <c:v>348.28379999999959</c:v>
                </c:pt>
                <c:pt idx="1501">
                  <c:v>348.38040000000001</c:v>
                </c:pt>
                <c:pt idx="1502">
                  <c:v>350.51046666666696</c:v>
                </c:pt>
                <c:pt idx="1503">
                  <c:v>351.17273333333384</c:v>
                </c:pt>
                <c:pt idx="1504">
                  <c:v>351.08253333333363</c:v>
                </c:pt>
                <c:pt idx="1505">
                  <c:v>349.53166666666675</c:v>
                </c:pt>
                <c:pt idx="1506">
                  <c:v>348.92519999999951</c:v>
                </c:pt>
                <c:pt idx="1507">
                  <c:v>348.84960000000035</c:v>
                </c:pt>
                <c:pt idx="1508">
                  <c:v>349.00013333333362</c:v>
                </c:pt>
                <c:pt idx="1509">
                  <c:v>349.40679999999946</c:v>
                </c:pt>
                <c:pt idx="1510">
                  <c:v>350.99993333333362</c:v>
                </c:pt>
                <c:pt idx="1511">
                  <c:v>351.27106666666668</c:v>
                </c:pt>
                <c:pt idx="1512">
                  <c:v>351.12960000000032</c:v>
                </c:pt>
                <c:pt idx="1513">
                  <c:v>349.6541333333339</c:v>
                </c:pt>
                <c:pt idx="1514">
                  <c:v>349.06753333333364</c:v>
                </c:pt>
                <c:pt idx="1515">
                  <c:v>348.9511333333333</c:v>
                </c:pt>
                <c:pt idx="1516">
                  <c:v>349.06713333333363</c:v>
                </c:pt>
                <c:pt idx="1517">
                  <c:v>349.36080000000032</c:v>
                </c:pt>
                <c:pt idx="1518">
                  <c:v>351.00600000000003</c:v>
                </c:pt>
                <c:pt idx="1519">
                  <c:v>351.33986666666704</c:v>
                </c:pt>
                <c:pt idx="1520">
                  <c:v>351.36893333333364</c:v>
                </c:pt>
                <c:pt idx="1521">
                  <c:v>351.31893333333363</c:v>
                </c:pt>
                <c:pt idx="1522">
                  <c:v>350.19773333333376</c:v>
                </c:pt>
                <c:pt idx="1523">
                  <c:v>349.64713333333384</c:v>
                </c:pt>
                <c:pt idx="1524">
                  <c:v>349.26786666666703</c:v>
                </c:pt>
                <c:pt idx="1525">
                  <c:v>349.06206666666691</c:v>
                </c:pt>
                <c:pt idx="1526">
                  <c:v>349.11599999999999</c:v>
                </c:pt>
                <c:pt idx="1527">
                  <c:v>349.28293333333363</c:v>
                </c:pt>
                <c:pt idx="1528">
                  <c:v>350.08980000000008</c:v>
                </c:pt>
                <c:pt idx="1529">
                  <c:v>351.14359999999999</c:v>
                </c:pt>
                <c:pt idx="1530">
                  <c:v>351.35653333333363</c:v>
                </c:pt>
                <c:pt idx="1531">
                  <c:v>351.31100000000004</c:v>
                </c:pt>
                <c:pt idx="1532">
                  <c:v>351.3014</c:v>
                </c:pt>
                <c:pt idx="1533">
                  <c:v>351.06733333333364</c:v>
                </c:pt>
                <c:pt idx="1534">
                  <c:v>349.86520000000002</c:v>
                </c:pt>
                <c:pt idx="1535">
                  <c:v>349.67006666666697</c:v>
                </c:pt>
                <c:pt idx="1536">
                  <c:v>349.28466666666691</c:v>
                </c:pt>
                <c:pt idx="1537">
                  <c:v>349.12046666666703</c:v>
                </c:pt>
                <c:pt idx="1538">
                  <c:v>349.19053333333363</c:v>
                </c:pt>
                <c:pt idx="1539">
                  <c:v>349.35253333333384</c:v>
                </c:pt>
                <c:pt idx="1540">
                  <c:v>350.80906666666704</c:v>
                </c:pt>
                <c:pt idx="1541">
                  <c:v>351.35239999999999</c:v>
                </c:pt>
                <c:pt idx="1542">
                  <c:v>351.6761999999996</c:v>
                </c:pt>
                <c:pt idx="1543">
                  <c:v>351.66126666666696</c:v>
                </c:pt>
                <c:pt idx="1544">
                  <c:v>350.59780000000001</c:v>
                </c:pt>
                <c:pt idx="1545">
                  <c:v>349.69313333333332</c:v>
                </c:pt>
                <c:pt idx="1546">
                  <c:v>349.45766666666697</c:v>
                </c:pt>
                <c:pt idx="1547">
                  <c:v>349.25</c:v>
                </c:pt>
                <c:pt idx="1548">
                  <c:v>349.24386666666703</c:v>
                </c:pt>
                <c:pt idx="1549">
                  <c:v>349.42773333333338</c:v>
                </c:pt>
                <c:pt idx="1550">
                  <c:v>350.9872666666667</c:v>
                </c:pt>
                <c:pt idx="1551">
                  <c:v>351.34879999999993</c:v>
                </c:pt>
                <c:pt idx="1552">
                  <c:v>351.74979999999999</c:v>
                </c:pt>
                <c:pt idx="1553">
                  <c:v>351.74099999999999</c:v>
                </c:pt>
                <c:pt idx="1554">
                  <c:v>350.36826666666678</c:v>
                </c:pt>
                <c:pt idx="1555">
                  <c:v>349.62346666666696</c:v>
                </c:pt>
                <c:pt idx="1556">
                  <c:v>349.25659999999959</c:v>
                </c:pt>
                <c:pt idx="1557">
                  <c:v>348.95993333333365</c:v>
                </c:pt>
                <c:pt idx="1558">
                  <c:v>349.12326666666672</c:v>
                </c:pt>
                <c:pt idx="1559">
                  <c:v>350.9976666666667</c:v>
                </c:pt>
                <c:pt idx="1560">
                  <c:v>351.36440000000033</c:v>
                </c:pt>
                <c:pt idx="1561">
                  <c:v>351.69846666666672</c:v>
                </c:pt>
                <c:pt idx="1562">
                  <c:v>351.72313333333335</c:v>
                </c:pt>
                <c:pt idx="1563">
                  <c:v>350.43080000000003</c:v>
                </c:pt>
                <c:pt idx="1564">
                  <c:v>349.70246666666696</c:v>
                </c:pt>
                <c:pt idx="1565">
                  <c:v>349.46746666666672</c:v>
                </c:pt>
                <c:pt idx="1566">
                  <c:v>349.35026666666704</c:v>
                </c:pt>
                <c:pt idx="1567">
                  <c:v>349.42006666666668</c:v>
                </c:pt>
                <c:pt idx="1568">
                  <c:v>350.91319999999951</c:v>
                </c:pt>
                <c:pt idx="1569">
                  <c:v>351.3886</c:v>
                </c:pt>
                <c:pt idx="1570">
                  <c:v>351.81433333333376</c:v>
                </c:pt>
                <c:pt idx="1571">
                  <c:v>351.83340000000004</c:v>
                </c:pt>
                <c:pt idx="1572">
                  <c:v>350.52659999999946</c:v>
                </c:pt>
                <c:pt idx="1573">
                  <c:v>349.6814</c:v>
                </c:pt>
                <c:pt idx="1574">
                  <c:v>349.56513333333362</c:v>
                </c:pt>
                <c:pt idx="1575">
                  <c:v>349.3810666666667</c:v>
                </c:pt>
                <c:pt idx="1576">
                  <c:v>349.49279999999959</c:v>
                </c:pt>
                <c:pt idx="1577">
                  <c:v>350.4502</c:v>
                </c:pt>
                <c:pt idx="1578">
                  <c:v>351.33806666666675</c:v>
                </c:pt>
                <c:pt idx="1579">
                  <c:v>351.79093333333338</c:v>
                </c:pt>
                <c:pt idx="1580">
                  <c:v>351.9655999999996</c:v>
                </c:pt>
                <c:pt idx="1581">
                  <c:v>351.66486666666714</c:v>
                </c:pt>
                <c:pt idx="1582">
                  <c:v>350.06713333333363</c:v>
                </c:pt>
                <c:pt idx="1583">
                  <c:v>349.65100000000001</c:v>
                </c:pt>
                <c:pt idx="1584">
                  <c:v>349.53246666666672</c:v>
                </c:pt>
                <c:pt idx="1585">
                  <c:v>349.43933333333337</c:v>
                </c:pt>
                <c:pt idx="1586">
                  <c:v>349.57973333333365</c:v>
                </c:pt>
                <c:pt idx="1587">
                  <c:v>350.90440000000001</c:v>
                </c:pt>
                <c:pt idx="1588">
                  <c:v>351.35660000000001</c:v>
                </c:pt>
                <c:pt idx="1589">
                  <c:v>352.03893333333332</c:v>
                </c:pt>
                <c:pt idx="1590">
                  <c:v>352.05386666666703</c:v>
                </c:pt>
                <c:pt idx="1591">
                  <c:v>350.94673333333338</c:v>
                </c:pt>
                <c:pt idx="1592">
                  <c:v>349.9624</c:v>
                </c:pt>
                <c:pt idx="1593">
                  <c:v>349.69033333333363</c:v>
                </c:pt>
                <c:pt idx="1594">
                  <c:v>349.72086666666672</c:v>
                </c:pt>
                <c:pt idx="1595">
                  <c:v>349.74193333333363</c:v>
                </c:pt>
                <c:pt idx="1596">
                  <c:v>349.92533333333336</c:v>
                </c:pt>
                <c:pt idx="1597">
                  <c:v>350.87806666666671</c:v>
                </c:pt>
                <c:pt idx="1598">
                  <c:v>351.3963333333333</c:v>
                </c:pt>
                <c:pt idx="1599">
                  <c:v>351.97739999999959</c:v>
                </c:pt>
                <c:pt idx="1600">
                  <c:v>352.07146666666671</c:v>
                </c:pt>
                <c:pt idx="1601">
                  <c:v>351.95006666666671</c:v>
                </c:pt>
                <c:pt idx="1602">
                  <c:v>350.49433333333332</c:v>
                </c:pt>
                <c:pt idx="1603">
                  <c:v>349.69213333333363</c:v>
                </c:pt>
                <c:pt idx="1604">
                  <c:v>349.60526666666703</c:v>
                </c:pt>
                <c:pt idx="1605">
                  <c:v>349.47166666666675</c:v>
                </c:pt>
                <c:pt idx="1606">
                  <c:v>349.6182</c:v>
                </c:pt>
                <c:pt idx="1607">
                  <c:v>351.03486666666703</c:v>
                </c:pt>
                <c:pt idx="1608">
                  <c:v>351.32746666666696</c:v>
                </c:pt>
                <c:pt idx="1609">
                  <c:v>351.82260000000002</c:v>
                </c:pt>
                <c:pt idx="1610">
                  <c:v>351.90139999999946</c:v>
                </c:pt>
                <c:pt idx="1611">
                  <c:v>351.85159999999968</c:v>
                </c:pt>
                <c:pt idx="1612">
                  <c:v>351.61366666666703</c:v>
                </c:pt>
                <c:pt idx="1613">
                  <c:v>350.77286666666703</c:v>
                </c:pt>
                <c:pt idx="1614">
                  <c:v>350.47093333333362</c:v>
                </c:pt>
                <c:pt idx="1615">
                  <c:v>350.4883999999995</c:v>
                </c:pt>
                <c:pt idx="1616">
                  <c:v>350.50966666666704</c:v>
                </c:pt>
                <c:pt idx="1617">
                  <c:v>350.57793333333376</c:v>
                </c:pt>
                <c:pt idx="1618">
                  <c:v>350.64373333333384</c:v>
                </c:pt>
                <c:pt idx="1619">
                  <c:v>350.69773333333376</c:v>
                </c:pt>
                <c:pt idx="1620">
                  <c:v>350.76933333333363</c:v>
                </c:pt>
                <c:pt idx="1621">
                  <c:v>350.82006666666672</c:v>
                </c:pt>
                <c:pt idx="1622">
                  <c:v>350.8872666666669</c:v>
                </c:pt>
                <c:pt idx="1623">
                  <c:v>351.04546666666704</c:v>
                </c:pt>
                <c:pt idx="1624">
                  <c:v>351.68233333333364</c:v>
                </c:pt>
                <c:pt idx="1625">
                  <c:v>351.91773333333362</c:v>
                </c:pt>
                <c:pt idx="1626">
                  <c:v>351.91753333333332</c:v>
                </c:pt>
                <c:pt idx="1627">
                  <c:v>351.87059999999968</c:v>
                </c:pt>
                <c:pt idx="1628">
                  <c:v>351.82073333333364</c:v>
                </c:pt>
                <c:pt idx="1629">
                  <c:v>351.68506666666678</c:v>
                </c:pt>
                <c:pt idx="1630">
                  <c:v>351.30273333333383</c:v>
                </c:pt>
                <c:pt idx="1631">
                  <c:v>350.06466666666705</c:v>
                </c:pt>
                <c:pt idx="1632">
                  <c:v>349.70953333333364</c:v>
                </c:pt>
                <c:pt idx="1633">
                  <c:v>349.61980000000034</c:v>
                </c:pt>
                <c:pt idx="1634">
                  <c:v>349.5942</c:v>
                </c:pt>
                <c:pt idx="1635">
                  <c:v>349.81139999999959</c:v>
                </c:pt>
                <c:pt idx="1636">
                  <c:v>351.38933333333364</c:v>
                </c:pt>
                <c:pt idx="1637">
                  <c:v>351.86033333333376</c:v>
                </c:pt>
                <c:pt idx="1638">
                  <c:v>352.56220000000002</c:v>
                </c:pt>
                <c:pt idx="1639">
                  <c:v>352.49453333333332</c:v>
                </c:pt>
                <c:pt idx="1640">
                  <c:v>350.49706666666668</c:v>
                </c:pt>
                <c:pt idx="1641">
                  <c:v>349.78013333333331</c:v>
                </c:pt>
                <c:pt idx="1642">
                  <c:v>349.71393333333361</c:v>
                </c:pt>
                <c:pt idx="1643">
                  <c:v>349.67559999999969</c:v>
                </c:pt>
                <c:pt idx="1644">
                  <c:v>350.2064666666667</c:v>
                </c:pt>
                <c:pt idx="1645">
                  <c:v>351.39433333333363</c:v>
                </c:pt>
                <c:pt idx="1646">
                  <c:v>352.18686666666696</c:v>
                </c:pt>
                <c:pt idx="1647">
                  <c:v>352.42266666666671</c:v>
                </c:pt>
                <c:pt idx="1648">
                  <c:v>352.28753333333361</c:v>
                </c:pt>
                <c:pt idx="1649">
                  <c:v>350.82413333333363</c:v>
                </c:pt>
                <c:pt idx="1650">
                  <c:v>350.24826666666672</c:v>
                </c:pt>
                <c:pt idx="1651">
                  <c:v>350.12186666666696</c:v>
                </c:pt>
                <c:pt idx="1652">
                  <c:v>350.13913333333363</c:v>
                </c:pt>
                <c:pt idx="1653">
                  <c:v>350.46966666666697</c:v>
                </c:pt>
                <c:pt idx="1654">
                  <c:v>352.19213333333363</c:v>
                </c:pt>
                <c:pt idx="1655">
                  <c:v>352.5334666666667</c:v>
                </c:pt>
                <c:pt idx="1656">
                  <c:v>352.4502</c:v>
                </c:pt>
                <c:pt idx="1657">
                  <c:v>350.97659999999939</c:v>
                </c:pt>
                <c:pt idx="1658">
                  <c:v>350.19900000000001</c:v>
                </c:pt>
                <c:pt idx="1659">
                  <c:v>350.04399999999993</c:v>
                </c:pt>
                <c:pt idx="1660">
                  <c:v>350.113</c:v>
                </c:pt>
                <c:pt idx="1661">
                  <c:v>350.79186666666675</c:v>
                </c:pt>
                <c:pt idx="1662">
                  <c:v>352.1372666666669</c:v>
                </c:pt>
                <c:pt idx="1663">
                  <c:v>352.30940000000032</c:v>
                </c:pt>
                <c:pt idx="1664">
                  <c:v>352.29373333333331</c:v>
                </c:pt>
                <c:pt idx="1665">
                  <c:v>352.19206666666696</c:v>
                </c:pt>
                <c:pt idx="1666">
                  <c:v>351.08626666666675</c:v>
                </c:pt>
                <c:pt idx="1667">
                  <c:v>350.2510666666667</c:v>
                </c:pt>
                <c:pt idx="1668">
                  <c:v>350.11580000000032</c:v>
                </c:pt>
                <c:pt idx="1669">
                  <c:v>350.15940000000035</c:v>
                </c:pt>
                <c:pt idx="1670">
                  <c:v>350.40066666666672</c:v>
                </c:pt>
                <c:pt idx="1671">
                  <c:v>351.98066666666671</c:v>
                </c:pt>
                <c:pt idx="1672">
                  <c:v>352.5939999999996</c:v>
                </c:pt>
                <c:pt idx="1673">
                  <c:v>352.53093333333362</c:v>
                </c:pt>
                <c:pt idx="1674">
                  <c:v>352.14506666666705</c:v>
                </c:pt>
                <c:pt idx="1675">
                  <c:v>350.83653333333336</c:v>
                </c:pt>
                <c:pt idx="1676">
                  <c:v>350.38353333333362</c:v>
                </c:pt>
                <c:pt idx="1677">
                  <c:v>350.33486666666704</c:v>
                </c:pt>
                <c:pt idx="1678">
                  <c:v>350.43646666666666</c:v>
                </c:pt>
                <c:pt idx="1679">
                  <c:v>350.59306666666674</c:v>
                </c:pt>
                <c:pt idx="1680">
                  <c:v>351.23433333333332</c:v>
                </c:pt>
                <c:pt idx="1681">
                  <c:v>352.41839999999951</c:v>
                </c:pt>
                <c:pt idx="1682">
                  <c:v>352.59953333333362</c:v>
                </c:pt>
                <c:pt idx="1683">
                  <c:v>352.50186666666696</c:v>
                </c:pt>
                <c:pt idx="1684">
                  <c:v>352.14040000000034</c:v>
                </c:pt>
                <c:pt idx="1685">
                  <c:v>350.69846666666672</c:v>
                </c:pt>
                <c:pt idx="1686">
                  <c:v>350.22499999999974</c:v>
                </c:pt>
                <c:pt idx="1687">
                  <c:v>350.19706666666696</c:v>
                </c:pt>
                <c:pt idx="1688">
                  <c:v>350.2868666666667</c:v>
                </c:pt>
                <c:pt idx="1689">
                  <c:v>350.83279999999968</c:v>
                </c:pt>
                <c:pt idx="1690">
                  <c:v>352.46913333333362</c:v>
                </c:pt>
                <c:pt idx="1691">
                  <c:v>352.70673333333337</c:v>
                </c:pt>
                <c:pt idx="1692">
                  <c:v>352.62766666666704</c:v>
                </c:pt>
                <c:pt idx="1693">
                  <c:v>351.49573333333336</c:v>
                </c:pt>
                <c:pt idx="1694">
                  <c:v>350.38799999999969</c:v>
                </c:pt>
                <c:pt idx="1695">
                  <c:v>350.18186666666696</c:v>
                </c:pt>
                <c:pt idx="1696">
                  <c:v>350.17959999999999</c:v>
                </c:pt>
                <c:pt idx="1697">
                  <c:v>350.5079999999997</c:v>
                </c:pt>
                <c:pt idx="1698">
                  <c:v>352.13446666666698</c:v>
                </c:pt>
                <c:pt idx="1699">
                  <c:v>352.63473333333377</c:v>
                </c:pt>
                <c:pt idx="1700">
                  <c:v>352.63413333333364</c:v>
                </c:pt>
                <c:pt idx="1701">
                  <c:v>352.46840000000003</c:v>
                </c:pt>
                <c:pt idx="1702">
                  <c:v>351.33266666666697</c:v>
                </c:pt>
                <c:pt idx="1703">
                  <c:v>350.73773333333338</c:v>
                </c:pt>
                <c:pt idx="1704">
                  <c:v>350.62966666666705</c:v>
                </c:pt>
                <c:pt idx="1705">
                  <c:v>350.66546666666704</c:v>
                </c:pt>
                <c:pt idx="1706">
                  <c:v>350.72233333333332</c:v>
                </c:pt>
                <c:pt idx="1707">
                  <c:v>350.87919999999968</c:v>
                </c:pt>
                <c:pt idx="1708">
                  <c:v>351.07573333333363</c:v>
                </c:pt>
                <c:pt idx="1709">
                  <c:v>352.32393333333363</c:v>
                </c:pt>
                <c:pt idx="1710">
                  <c:v>352.70673333333337</c:v>
                </c:pt>
                <c:pt idx="1711">
                  <c:v>352.7038</c:v>
                </c:pt>
                <c:pt idx="1712">
                  <c:v>352.54306666666696</c:v>
                </c:pt>
                <c:pt idx="1713">
                  <c:v>351.35166666666703</c:v>
                </c:pt>
                <c:pt idx="1714">
                  <c:v>350.72453333333362</c:v>
                </c:pt>
                <c:pt idx="1715">
                  <c:v>350.64173333333378</c:v>
                </c:pt>
                <c:pt idx="1716">
                  <c:v>350.65926666666712</c:v>
                </c:pt>
                <c:pt idx="1717">
                  <c:v>350.78446666666696</c:v>
                </c:pt>
                <c:pt idx="1718">
                  <c:v>350.90186666666671</c:v>
                </c:pt>
                <c:pt idx="1719">
                  <c:v>351.30980000000028</c:v>
                </c:pt>
                <c:pt idx="1720">
                  <c:v>352.56446666666704</c:v>
                </c:pt>
                <c:pt idx="1721">
                  <c:v>352.7826</c:v>
                </c:pt>
                <c:pt idx="1722">
                  <c:v>352.70240000000001</c:v>
                </c:pt>
                <c:pt idx="1723">
                  <c:v>352.49953333333332</c:v>
                </c:pt>
                <c:pt idx="1724">
                  <c:v>351.23006666666674</c:v>
                </c:pt>
                <c:pt idx="1725">
                  <c:v>350.61020000000002</c:v>
                </c:pt>
                <c:pt idx="1726">
                  <c:v>350.52586666666696</c:v>
                </c:pt>
                <c:pt idx="1727">
                  <c:v>350.58046666666672</c:v>
                </c:pt>
                <c:pt idx="1728">
                  <c:v>350.73733333333331</c:v>
                </c:pt>
                <c:pt idx="1729">
                  <c:v>350.98646666666667</c:v>
                </c:pt>
                <c:pt idx="1730">
                  <c:v>352.08240000000001</c:v>
                </c:pt>
                <c:pt idx="1731">
                  <c:v>352.7396</c:v>
                </c:pt>
                <c:pt idx="1732">
                  <c:v>352.70533333333361</c:v>
                </c:pt>
                <c:pt idx="1733">
                  <c:v>352.61633333333361</c:v>
                </c:pt>
                <c:pt idx="1734">
                  <c:v>352.19006666666672</c:v>
                </c:pt>
                <c:pt idx="1735">
                  <c:v>350.76966666666698</c:v>
                </c:pt>
                <c:pt idx="1736">
                  <c:v>350.34899999999999</c:v>
                </c:pt>
                <c:pt idx="1737">
                  <c:v>350.32606666666675</c:v>
                </c:pt>
                <c:pt idx="1738">
                  <c:v>350.4118666666667</c:v>
                </c:pt>
                <c:pt idx="1739">
                  <c:v>350.81866666666696</c:v>
                </c:pt>
                <c:pt idx="1740">
                  <c:v>352.64713333333384</c:v>
                </c:pt>
                <c:pt idx="1741">
                  <c:v>352.87059999999968</c:v>
                </c:pt>
                <c:pt idx="1742">
                  <c:v>352.83626666666675</c:v>
                </c:pt>
                <c:pt idx="1743">
                  <c:v>352.27373333333338</c:v>
                </c:pt>
                <c:pt idx="1744">
                  <c:v>350.98273333333361</c:v>
                </c:pt>
                <c:pt idx="1745">
                  <c:v>350.60293333333391</c:v>
                </c:pt>
                <c:pt idx="1746">
                  <c:v>350.59139999999951</c:v>
                </c:pt>
                <c:pt idx="1747">
                  <c:v>350.66493333333398</c:v>
                </c:pt>
                <c:pt idx="1748">
                  <c:v>350.86346666666691</c:v>
                </c:pt>
                <c:pt idx="1749">
                  <c:v>351.26059999999961</c:v>
                </c:pt>
                <c:pt idx="1750">
                  <c:v>352.7082666666667</c:v>
                </c:pt>
                <c:pt idx="1751">
                  <c:v>352.92706666666675</c:v>
                </c:pt>
                <c:pt idx="1752">
                  <c:v>352.83973333333364</c:v>
                </c:pt>
                <c:pt idx="1753">
                  <c:v>352.07793333333376</c:v>
                </c:pt>
                <c:pt idx="1754">
                  <c:v>351.04893333333365</c:v>
                </c:pt>
                <c:pt idx="1755">
                  <c:v>350.81066666666698</c:v>
                </c:pt>
                <c:pt idx="1756">
                  <c:v>350.77153333333337</c:v>
                </c:pt>
                <c:pt idx="1757">
                  <c:v>350.82919999999967</c:v>
                </c:pt>
                <c:pt idx="1758">
                  <c:v>350.97446666666696</c:v>
                </c:pt>
                <c:pt idx="1759">
                  <c:v>351.07919999999967</c:v>
                </c:pt>
                <c:pt idx="1760">
                  <c:v>351.46046666666672</c:v>
                </c:pt>
                <c:pt idx="1761">
                  <c:v>352.26066666666696</c:v>
                </c:pt>
                <c:pt idx="1762">
                  <c:v>352.4770666666667</c:v>
                </c:pt>
                <c:pt idx="1763">
                  <c:v>352.44299999999993</c:v>
                </c:pt>
                <c:pt idx="1764">
                  <c:v>352.41360000000003</c:v>
                </c:pt>
                <c:pt idx="1765">
                  <c:v>352.30633333333338</c:v>
                </c:pt>
                <c:pt idx="1766">
                  <c:v>352.2664666666667</c:v>
                </c:pt>
                <c:pt idx="1767">
                  <c:v>352.12200000000001</c:v>
                </c:pt>
                <c:pt idx="1768">
                  <c:v>351.75966666666704</c:v>
                </c:pt>
                <c:pt idx="1769">
                  <c:v>351.27186666666671</c:v>
                </c:pt>
                <c:pt idx="1770">
                  <c:v>351.15766666666713</c:v>
                </c:pt>
                <c:pt idx="1771">
                  <c:v>351.12166666666678</c:v>
                </c:pt>
                <c:pt idx="1772">
                  <c:v>351.17333333333363</c:v>
                </c:pt>
                <c:pt idx="1773">
                  <c:v>351.27186666666671</c:v>
                </c:pt>
                <c:pt idx="1774">
                  <c:v>351.25580000000002</c:v>
                </c:pt>
                <c:pt idx="1775">
                  <c:v>351.387</c:v>
                </c:pt>
                <c:pt idx="1776">
                  <c:v>351.3867999999996</c:v>
                </c:pt>
                <c:pt idx="1777">
                  <c:v>351.39473333333365</c:v>
                </c:pt>
                <c:pt idx="1778">
                  <c:v>351.52366666666671</c:v>
                </c:pt>
                <c:pt idx="1779">
                  <c:v>351.50033333333363</c:v>
                </c:pt>
                <c:pt idx="1780">
                  <c:v>351.56633333333332</c:v>
                </c:pt>
                <c:pt idx="1781">
                  <c:v>351.69919999999968</c:v>
                </c:pt>
                <c:pt idx="1782">
                  <c:v>352.24979999999999</c:v>
                </c:pt>
                <c:pt idx="1783">
                  <c:v>352.76366666666672</c:v>
                </c:pt>
                <c:pt idx="1784">
                  <c:v>352.76940000000002</c:v>
                </c:pt>
                <c:pt idx="1785">
                  <c:v>352.68600000000004</c:v>
                </c:pt>
                <c:pt idx="1786">
                  <c:v>352.52879999999959</c:v>
                </c:pt>
                <c:pt idx="1787">
                  <c:v>352.10640000000001</c:v>
                </c:pt>
                <c:pt idx="1788">
                  <c:v>350.48613333333333</c:v>
                </c:pt>
                <c:pt idx="1789">
                  <c:v>349.9228</c:v>
                </c:pt>
                <c:pt idx="1790">
                  <c:v>349.84793333333397</c:v>
                </c:pt>
                <c:pt idx="1791">
                  <c:v>350.03266666666678</c:v>
                </c:pt>
                <c:pt idx="1792">
                  <c:v>351.93746666666675</c:v>
                </c:pt>
                <c:pt idx="1793">
                  <c:v>352.9939333333333</c:v>
                </c:pt>
                <c:pt idx="1794">
                  <c:v>353.18919999999969</c:v>
                </c:pt>
                <c:pt idx="1795">
                  <c:v>353.2354666666667</c:v>
                </c:pt>
                <c:pt idx="1796">
                  <c:v>351.25433333333376</c:v>
                </c:pt>
                <c:pt idx="1797">
                  <c:v>351.11986666666712</c:v>
                </c:pt>
                <c:pt idx="1798">
                  <c:v>350.10193333333376</c:v>
                </c:pt>
                <c:pt idx="1799">
                  <c:v>349.93833333333333</c:v>
                </c:pt>
                <c:pt idx="1800">
                  <c:v>350.07173333333338</c:v>
                </c:pt>
                <c:pt idx="1801">
                  <c:v>352.26206666666678</c:v>
                </c:pt>
                <c:pt idx="1802">
                  <c:v>352.9718666666667</c:v>
                </c:pt>
                <c:pt idx="1803">
                  <c:v>353.03500000000003</c:v>
                </c:pt>
                <c:pt idx="1804">
                  <c:v>352.87860000000001</c:v>
                </c:pt>
                <c:pt idx="1805">
                  <c:v>351.33533333333338</c:v>
                </c:pt>
                <c:pt idx="1806">
                  <c:v>350.93759999999946</c:v>
                </c:pt>
                <c:pt idx="1807">
                  <c:v>350.16840000000002</c:v>
                </c:pt>
                <c:pt idx="1808">
                  <c:v>350.0258</c:v>
                </c:pt>
                <c:pt idx="1809">
                  <c:v>350.66340000000002</c:v>
                </c:pt>
                <c:pt idx="1810">
                  <c:v>352.44726666666691</c:v>
                </c:pt>
                <c:pt idx="1811">
                  <c:v>352.75066666666697</c:v>
                </c:pt>
                <c:pt idx="1812">
                  <c:v>352.69133333333332</c:v>
                </c:pt>
                <c:pt idx="1813">
                  <c:v>352.17326666666696</c:v>
                </c:pt>
                <c:pt idx="1814">
                  <c:v>351.03766666666672</c:v>
                </c:pt>
                <c:pt idx="1815">
                  <c:v>350.65186666666705</c:v>
                </c:pt>
                <c:pt idx="1816">
                  <c:v>350.60893333333377</c:v>
                </c:pt>
                <c:pt idx="1817">
                  <c:v>350.72906666666671</c:v>
                </c:pt>
                <c:pt idx="1818">
                  <c:v>350.85413333333378</c:v>
                </c:pt>
                <c:pt idx="1819">
                  <c:v>351.17033333333376</c:v>
                </c:pt>
                <c:pt idx="1820">
                  <c:v>352.20353333333338</c:v>
                </c:pt>
                <c:pt idx="1821">
                  <c:v>352.61066666666704</c:v>
                </c:pt>
                <c:pt idx="1822">
                  <c:v>352.56766666666698</c:v>
                </c:pt>
                <c:pt idx="1823">
                  <c:v>352.55506666666696</c:v>
                </c:pt>
                <c:pt idx="1824">
                  <c:v>352.2988666666667</c:v>
                </c:pt>
                <c:pt idx="1825">
                  <c:v>351.22433333333362</c:v>
                </c:pt>
                <c:pt idx="1826">
                  <c:v>350.73973333333362</c:v>
                </c:pt>
                <c:pt idx="1827">
                  <c:v>350.63400000000001</c:v>
                </c:pt>
                <c:pt idx="1828">
                  <c:v>350.66480000000041</c:v>
                </c:pt>
                <c:pt idx="1829">
                  <c:v>350.73193333333336</c:v>
                </c:pt>
                <c:pt idx="1830">
                  <c:v>350.90726666666671</c:v>
                </c:pt>
                <c:pt idx="1831">
                  <c:v>351.43619999999925</c:v>
                </c:pt>
                <c:pt idx="1832">
                  <c:v>352.50093333333365</c:v>
                </c:pt>
                <c:pt idx="1833">
                  <c:v>352.63346666666672</c:v>
                </c:pt>
                <c:pt idx="1834">
                  <c:v>352.61186666666703</c:v>
                </c:pt>
                <c:pt idx="1835">
                  <c:v>352.48019999999946</c:v>
                </c:pt>
                <c:pt idx="1836">
                  <c:v>351.32946666666697</c:v>
                </c:pt>
                <c:pt idx="1837">
                  <c:v>350.72619999999944</c:v>
                </c:pt>
                <c:pt idx="1838">
                  <c:v>350.5866666666667</c:v>
                </c:pt>
                <c:pt idx="1839">
                  <c:v>350.64466666666726</c:v>
                </c:pt>
                <c:pt idx="1840">
                  <c:v>350.67019999999968</c:v>
                </c:pt>
                <c:pt idx="1841">
                  <c:v>350.79599999999959</c:v>
                </c:pt>
                <c:pt idx="1842">
                  <c:v>351.16679999999968</c:v>
                </c:pt>
                <c:pt idx="1843">
                  <c:v>352.54913333333383</c:v>
                </c:pt>
                <c:pt idx="1844">
                  <c:v>352.69386666666696</c:v>
                </c:pt>
                <c:pt idx="1845">
                  <c:v>352.70666666666671</c:v>
                </c:pt>
                <c:pt idx="1846">
                  <c:v>351.99839999999944</c:v>
                </c:pt>
                <c:pt idx="1847">
                  <c:v>350.82466666666704</c:v>
                </c:pt>
                <c:pt idx="1848">
                  <c:v>350.46966666666697</c:v>
                </c:pt>
                <c:pt idx="1849">
                  <c:v>350.51053333333363</c:v>
                </c:pt>
                <c:pt idx="1850">
                  <c:v>350.56</c:v>
                </c:pt>
                <c:pt idx="1851">
                  <c:v>350.65100000000001</c:v>
                </c:pt>
                <c:pt idx="1852">
                  <c:v>351.22360000000003</c:v>
                </c:pt>
                <c:pt idx="1853">
                  <c:v>352.16413333333384</c:v>
                </c:pt>
                <c:pt idx="1854">
                  <c:v>352.38506666666672</c:v>
                </c:pt>
                <c:pt idx="1855">
                  <c:v>352.32893333333357</c:v>
                </c:pt>
                <c:pt idx="1856">
                  <c:v>352.24726666666697</c:v>
                </c:pt>
                <c:pt idx="1857">
                  <c:v>352.07246666666697</c:v>
                </c:pt>
                <c:pt idx="1858">
                  <c:v>351.55986666666712</c:v>
                </c:pt>
                <c:pt idx="1859">
                  <c:v>350.93080000000003</c:v>
                </c:pt>
                <c:pt idx="1860">
                  <c:v>350.7724</c:v>
                </c:pt>
                <c:pt idx="1861">
                  <c:v>350.77780000000001</c:v>
                </c:pt>
                <c:pt idx="1862">
                  <c:v>350.8202</c:v>
                </c:pt>
                <c:pt idx="1863">
                  <c:v>350.83613333333335</c:v>
                </c:pt>
                <c:pt idx="1864">
                  <c:v>350.9032666666667</c:v>
                </c:pt>
                <c:pt idx="1865">
                  <c:v>350.99186666666668</c:v>
                </c:pt>
                <c:pt idx="1866">
                  <c:v>351.0686</c:v>
                </c:pt>
                <c:pt idx="1867">
                  <c:v>351.13253333333364</c:v>
                </c:pt>
                <c:pt idx="1868">
                  <c:v>351.55720000000002</c:v>
                </c:pt>
                <c:pt idx="1869">
                  <c:v>352.09713333333332</c:v>
                </c:pt>
                <c:pt idx="1870">
                  <c:v>352.12</c:v>
                </c:pt>
                <c:pt idx="1871">
                  <c:v>352.1352</c:v>
                </c:pt>
                <c:pt idx="1872">
                  <c:v>352.04773333333384</c:v>
                </c:pt>
                <c:pt idx="1873">
                  <c:v>351.97019999999947</c:v>
                </c:pt>
                <c:pt idx="1874">
                  <c:v>351.87306666666672</c:v>
                </c:pt>
                <c:pt idx="1875">
                  <c:v>351.73766666666671</c:v>
                </c:pt>
                <c:pt idx="1876">
                  <c:v>351.5256</c:v>
                </c:pt>
                <c:pt idx="1877">
                  <c:v>350.69653333333338</c:v>
                </c:pt>
                <c:pt idx="1878">
                  <c:v>350.38059999999967</c:v>
                </c:pt>
                <c:pt idx="1879">
                  <c:v>350.39179999999959</c:v>
                </c:pt>
                <c:pt idx="1880">
                  <c:v>350.45486666666704</c:v>
                </c:pt>
                <c:pt idx="1881">
                  <c:v>350.49626666666666</c:v>
                </c:pt>
                <c:pt idx="1882">
                  <c:v>350.63713333333362</c:v>
                </c:pt>
                <c:pt idx="1883">
                  <c:v>350.75193333333362</c:v>
                </c:pt>
                <c:pt idx="1884">
                  <c:v>350.93799999999959</c:v>
                </c:pt>
                <c:pt idx="1885">
                  <c:v>351.68686666666696</c:v>
                </c:pt>
                <c:pt idx="1886">
                  <c:v>352.24813333333361</c:v>
                </c:pt>
                <c:pt idx="1887">
                  <c:v>352.23993333333362</c:v>
                </c:pt>
                <c:pt idx="1888">
                  <c:v>352.18880000000001</c:v>
                </c:pt>
                <c:pt idx="1889">
                  <c:v>352.05973333333384</c:v>
                </c:pt>
                <c:pt idx="1890">
                  <c:v>351.81393333333358</c:v>
                </c:pt>
                <c:pt idx="1891">
                  <c:v>350.73946666666671</c:v>
                </c:pt>
                <c:pt idx="1892">
                  <c:v>350.0010666666667</c:v>
                </c:pt>
                <c:pt idx="1893">
                  <c:v>349.84673333333376</c:v>
                </c:pt>
                <c:pt idx="1894">
                  <c:v>349.92693333333335</c:v>
                </c:pt>
                <c:pt idx="1895">
                  <c:v>350.08706666666671</c:v>
                </c:pt>
                <c:pt idx="1896">
                  <c:v>350.30786666666711</c:v>
                </c:pt>
                <c:pt idx="1897">
                  <c:v>351.43986666666672</c:v>
                </c:pt>
                <c:pt idx="1898">
                  <c:v>352.34366666666705</c:v>
                </c:pt>
                <c:pt idx="1899">
                  <c:v>352.33693333333332</c:v>
                </c:pt>
                <c:pt idx="1900">
                  <c:v>352.19893333333363</c:v>
                </c:pt>
                <c:pt idx="1901">
                  <c:v>351.20519999999959</c:v>
                </c:pt>
                <c:pt idx="1902">
                  <c:v>350.02539999999959</c:v>
                </c:pt>
                <c:pt idx="1903">
                  <c:v>349.79859999999951</c:v>
                </c:pt>
                <c:pt idx="1904">
                  <c:v>349.8075999999997</c:v>
                </c:pt>
                <c:pt idx="1905">
                  <c:v>349.91873333333331</c:v>
                </c:pt>
                <c:pt idx="1906">
                  <c:v>350.23573333333331</c:v>
                </c:pt>
                <c:pt idx="1907">
                  <c:v>351.50686666666672</c:v>
                </c:pt>
                <c:pt idx="1908">
                  <c:v>352.24459999999999</c:v>
                </c:pt>
                <c:pt idx="1909">
                  <c:v>352.16266666666712</c:v>
                </c:pt>
                <c:pt idx="1910">
                  <c:v>352.00346666666672</c:v>
                </c:pt>
                <c:pt idx="1911">
                  <c:v>350.77853333333331</c:v>
                </c:pt>
                <c:pt idx="1912">
                  <c:v>349.86700000000002</c:v>
                </c:pt>
                <c:pt idx="1913">
                  <c:v>349.74186666666697</c:v>
                </c:pt>
                <c:pt idx="1914">
                  <c:v>349.60426666666712</c:v>
                </c:pt>
                <c:pt idx="1915">
                  <c:v>349.63460000000032</c:v>
                </c:pt>
                <c:pt idx="1916">
                  <c:v>349.80340000000001</c:v>
                </c:pt>
                <c:pt idx="1917">
                  <c:v>350.42793333333361</c:v>
                </c:pt>
                <c:pt idx="1918">
                  <c:v>351.37266666666704</c:v>
                </c:pt>
                <c:pt idx="1919">
                  <c:v>351.80440000000033</c:v>
                </c:pt>
                <c:pt idx="1920">
                  <c:v>352.0112666666667</c:v>
                </c:pt>
                <c:pt idx="1921">
                  <c:v>351.96359999999959</c:v>
                </c:pt>
                <c:pt idx="1922">
                  <c:v>351.7263999999995</c:v>
                </c:pt>
                <c:pt idx="1923">
                  <c:v>350.59886666666671</c:v>
                </c:pt>
                <c:pt idx="1924">
                  <c:v>349.92113333333333</c:v>
                </c:pt>
                <c:pt idx="1925">
                  <c:v>349.71693333333332</c:v>
                </c:pt>
                <c:pt idx="1926">
                  <c:v>349.7636</c:v>
                </c:pt>
                <c:pt idx="1927">
                  <c:v>349.83706666666671</c:v>
                </c:pt>
                <c:pt idx="1928">
                  <c:v>349.95120000000003</c:v>
                </c:pt>
                <c:pt idx="1929">
                  <c:v>350.82986666666704</c:v>
                </c:pt>
                <c:pt idx="1930">
                  <c:v>351.78693333333337</c:v>
                </c:pt>
                <c:pt idx="1931">
                  <c:v>351.86626666666672</c:v>
                </c:pt>
                <c:pt idx="1932">
                  <c:v>351.76753333333363</c:v>
                </c:pt>
                <c:pt idx="1933">
                  <c:v>351.38846666666672</c:v>
                </c:pt>
                <c:pt idx="1934">
                  <c:v>350.26146666666671</c:v>
                </c:pt>
                <c:pt idx="1935">
                  <c:v>349.77053333333362</c:v>
                </c:pt>
                <c:pt idx="1936">
                  <c:v>349.67399999999969</c:v>
                </c:pt>
                <c:pt idx="1937">
                  <c:v>349.60513333333364</c:v>
                </c:pt>
                <c:pt idx="1938">
                  <c:v>349.64093333333398</c:v>
                </c:pt>
                <c:pt idx="1939">
                  <c:v>349.80526666666697</c:v>
                </c:pt>
                <c:pt idx="1940">
                  <c:v>349.87226666666697</c:v>
                </c:pt>
                <c:pt idx="1941">
                  <c:v>350.14980000000054</c:v>
                </c:pt>
                <c:pt idx="1942">
                  <c:v>351.30386666666703</c:v>
                </c:pt>
                <c:pt idx="1943">
                  <c:v>351.32933333333364</c:v>
                </c:pt>
                <c:pt idx="1944">
                  <c:v>351.57713333333362</c:v>
                </c:pt>
                <c:pt idx="1945">
                  <c:v>351.50846666666672</c:v>
                </c:pt>
                <c:pt idx="1946">
                  <c:v>351.37773333333377</c:v>
                </c:pt>
                <c:pt idx="1947">
                  <c:v>351.17099999999999</c:v>
                </c:pt>
                <c:pt idx="1948">
                  <c:v>350.00286666666705</c:v>
                </c:pt>
                <c:pt idx="1949">
                  <c:v>349.71453333333363</c:v>
                </c:pt>
                <c:pt idx="1950">
                  <c:v>349.51593333333363</c:v>
                </c:pt>
                <c:pt idx="1951">
                  <c:v>349.46293333333364</c:v>
                </c:pt>
                <c:pt idx="1952">
                  <c:v>349.4989333333333</c:v>
                </c:pt>
                <c:pt idx="1953">
                  <c:v>349.53333333333336</c:v>
                </c:pt>
                <c:pt idx="1954">
                  <c:v>349.68940000000032</c:v>
                </c:pt>
                <c:pt idx="1955">
                  <c:v>349.89760000000001</c:v>
                </c:pt>
                <c:pt idx="1956">
                  <c:v>350.94880000000001</c:v>
                </c:pt>
                <c:pt idx="1957">
                  <c:v>351.37020000000001</c:v>
                </c:pt>
                <c:pt idx="1958">
                  <c:v>351.43266666666671</c:v>
                </c:pt>
                <c:pt idx="1959">
                  <c:v>351.47173333333336</c:v>
                </c:pt>
                <c:pt idx="1960">
                  <c:v>351.28839999999957</c:v>
                </c:pt>
                <c:pt idx="1961">
                  <c:v>351.00086666666698</c:v>
                </c:pt>
                <c:pt idx="1962">
                  <c:v>349.65000000000026</c:v>
                </c:pt>
                <c:pt idx="1963">
                  <c:v>349.6079333333339</c:v>
                </c:pt>
                <c:pt idx="1964">
                  <c:v>349.02353333333332</c:v>
                </c:pt>
                <c:pt idx="1965">
                  <c:v>348.91806666666668</c:v>
                </c:pt>
                <c:pt idx="1966">
                  <c:v>348.97739999999959</c:v>
                </c:pt>
                <c:pt idx="1967">
                  <c:v>349.13526666666672</c:v>
                </c:pt>
                <c:pt idx="1968">
                  <c:v>349.78666666666675</c:v>
                </c:pt>
                <c:pt idx="1969">
                  <c:v>351.14799999999997</c:v>
                </c:pt>
                <c:pt idx="1970">
                  <c:v>351.33106666666674</c:v>
                </c:pt>
                <c:pt idx="1971">
                  <c:v>351.29346666666675</c:v>
                </c:pt>
                <c:pt idx="1972">
                  <c:v>351.20346666666671</c:v>
                </c:pt>
                <c:pt idx="1973">
                  <c:v>350.74099999999999</c:v>
                </c:pt>
                <c:pt idx="1974">
                  <c:v>349.67086666666711</c:v>
                </c:pt>
                <c:pt idx="1975">
                  <c:v>349.35580000000033</c:v>
                </c:pt>
                <c:pt idx="1976">
                  <c:v>348.95333333333332</c:v>
                </c:pt>
                <c:pt idx="1977">
                  <c:v>348.88886666666696</c:v>
                </c:pt>
                <c:pt idx="1978">
                  <c:v>348.9222666666667</c:v>
                </c:pt>
                <c:pt idx="1979">
                  <c:v>349.01586666666691</c:v>
                </c:pt>
                <c:pt idx="1980">
                  <c:v>349.28299999999967</c:v>
                </c:pt>
                <c:pt idx="1981">
                  <c:v>350.36446666666711</c:v>
                </c:pt>
                <c:pt idx="1982">
                  <c:v>350.98359999999957</c:v>
                </c:pt>
                <c:pt idx="1983">
                  <c:v>350.95166666666671</c:v>
                </c:pt>
                <c:pt idx="1984">
                  <c:v>350.79653333333334</c:v>
                </c:pt>
                <c:pt idx="1985">
                  <c:v>350.50600000000003</c:v>
                </c:pt>
                <c:pt idx="1986">
                  <c:v>349.31746666666703</c:v>
                </c:pt>
                <c:pt idx="1987">
                  <c:v>348.73893333333331</c:v>
                </c:pt>
                <c:pt idx="1988">
                  <c:v>348.67666666666696</c:v>
                </c:pt>
                <c:pt idx="1989">
                  <c:v>348.69533333333362</c:v>
                </c:pt>
                <c:pt idx="1990">
                  <c:v>348.7552</c:v>
                </c:pt>
                <c:pt idx="1991">
                  <c:v>348.9151333333333</c:v>
                </c:pt>
                <c:pt idx="1992">
                  <c:v>349.23133333333334</c:v>
                </c:pt>
                <c:pt idx="1993">
                  <c:v>350.28913333333338</c:v>
                </c:pt>
                <c:pt idx="1994">
                  <c:v>350.56486666666711</c:v>
                </c:pt>
                <c:pt idx="1995">
                  <c:v>350.47493333333358</c:v>
                </c:pt>
                <c:pt idx="1996">
                  <c:v>350.35546666666704</c:v>
                </c:pt>
                <c:pt idx="1997">
                  <c:v>350.2134666666667</c:v>
                </c:pt>
                <c:pt idx="1998">
                  <c:v>349.86073333333377</c:v>
                </c:pt>
                <c:pt idx="1999">
                  <c:v>348.60973333333391</c:v>
                </c:pt>
                <c:pt idx="2000">
                  <c:v>348.23793333333361</c:v>
                </c:pt>
                <c:pt idx="2001">
                  <c:v>348.13900000000001</c:v>
                </c:pt>
                <c:pt idx="2002">
                  <c:v>348.21813333333336</c:v>
                </c:pt>
                <c:pt idx="2003">
                  <c:v>348.33733333333362</c:v>
                </c:pt>
                <c:pt idx="2004">
                  <c:v>348.54946666666712</c:v>
                </c:pt>
                <c:pt idx="2005">
                  <c:v>349.75093333333365</c:v>
                </c:pt>
                <c:pt idx="2006">
                  <c:v>350.36413333333383</c:v>
                </c:pt>
                <c:pt idx="2007">
                  <c:v>350.2706</c:v>
                </c:pt>
                <c:pt idx="2008">
                  <c:v>350.12753333333364</c:v>
                </c:pt>
                <c:pt idx="2009">
                  <c:v>349.81193333333363</c:v>
                </c:pt>
                <c:pt idx="2010">
                  <c:v>348.55893333333364</c:v>
                </c:pt>
                <c:pt idx="2011">
                  <c:v>348.00153333333338</c:v>
                </c:pt>
                <c:pt idx="2012">
                  <c:v>348.01446666666698</c:v>
                </c:pt>
                <c:pt idx="2013">
                  <c:v>347.94153333333338</c:v>
                </c:pt>
                <c:pt idx="2014">
                  <c:v>347.95599999999973</c:v>
                </c:pt>
                <c:pt idx="2015">
                  <c:v>348.02153333333337</c:v>
                </c:pt>
                <c:pt idx="2016">
                  <c:v>348.14879999999999</c:v>
                </c:pt>
                <c:pt idx="2017">
                  <c:v>348.34280000000035</c:v>
                </c:pt>
                <c:pt idx="2018">
                  <c:v>349.51653333333337</c:v>
                </c:pt>
                <c:pt idx="2019">
                  <c:v>349.65346666666704</c:v>
                </c:pt>
                <c:pt idx="2020">
                  <c:v>349.92546666666675</c:v>
                </c:pt>
                <c:pt idx="2021">
                  <c:v>349.80799999999999</c:v>
                </c:pt>
                <c:pt idx="2022">
                  <c:v>349.65213333333378</c:v>
                </c:pt>
                <c:pt idx="2023">
                  <c:v>349.21386666666672</c:v>
                </c:pt>
                <c:pt idx="2024">
                  <c:v>347.96340000000004</c:v>
                </c:pt>
                <c:pt idx="2025">
                  <c:v>347.97460000000001</c:v>
                </c:pt>
                <c:pt idx="2026">
                  <c:v>347.5730666666667</c:v>
                </c:pt>
                <c:pt idx="2027">
                  <c:v>347.50559999999967</c:v>
                </c:pt>
                <c:pt idx="2028">
                  <c:v>347.53433333333362</c:v>
                </c:pt>
                <c:pt idx="2029">
                  <c:v>347.61753333333377</c:v>
                </c:pt>
                <c:pt idx="2030">
                  <c:v>347.70566666666696</c:v>
                </c:pt>
                <c:pt idx="2031">
                  <c:v>348.01786666666703</c:v>
                </c:pt>
                <c:pt idx="2032">
                  <c:v>349.03873333333331</c:v>
                </c:pt>
                <c:pt idx="2033">
                  <c:v>349.29993333333363</c:v>
                </c:pt>
                <c:pt idx="2034">
                  <c:v>349.22773333333362</c:v>
                </c:pt>
                <c:pt idx="2035">
                  <c:v>349.07093333333376</c:v>
                </c:pt>
                <c:pt idx="2036">
                  <c:v>348.87046666666703</c:v>
                </c:pt>
                <c:pt idx="2037">
                  <c:v>347.76666666666671</c:v>
                </c:pt>
                <c:pt idx="2038">
                  <c:v>347.0973999999996</c:v>
                </c:pt>
                <c:pt idx="2039">
                  <c:v>346.93026666666668</c:v>
                </c:pt>
                <c:pt idx="2040">
                  <c:v>346.97686666666675</c:v>
                </c:pt>
                <c:pt idx="2041">
                  <c:v>347.05426666666705</c:v>
                </c:pt>
                <c:pt idx="2042">
                  <c:v>347.09780000000001</c:v>
                </c:pt>
                <c:pt idx="2043">
                  <c:v>347.19346666666672</c:v>
                </c:pt>
                <c:pt idx="2044">
                  <c:v>347.70233333333363</c:v>
                </c:pt>
                <c:pt idx="2045">
                  <c:v>348.61326666666696</c:v>
                </c:pt>
                <c:pt idx="2046">
                  <c:v>348.67053333333376</c:v>
                </c:pt>
                <c:pt idx="2047">
                  <c:v>348.48966666666672</c:v>
                </c:pt>
                <c:pt idx="2048">
                  <c:v>348.36259999999999</c:v>
                </c:pt>
                <c:pt idx="2049">
                  <c:v>347.96253333333362</c:v>
                </c:pt>
                <c:pt idx="2050">
                  <c:v>346.6184666666669</c:v>
                </c:pt>
                <c:pt idx="2051">
                  <c:v>346.36893333333364</c:v>
                </c:pt>
                <c:pt idx="2052">
                  <c:v>346.15493333333393</c:v>
                </c:pt>
                <c:pt idx="2053">
                  <c:v>346.11740000000032</c:v>
                </c:pt>
                <c:pt idx="2054">
                  <c:v>346.22980000000001</c:v>
                </c:pt>
                <c:pt idx="2055">
                  <c:v>346.25700000000001</c:v>
                </c:pt>
                <c:pt idx="2056">
                  <c:v>346.34733333333378</c:v>
                </c:pt>
                <c:pt idx="2057">
                  <c:v>346.56626666666671</c:v>
                </c:pt>
                <c:pt idx="2058">
                  <c:v>347.65646666666703</c:v>
                </c:pt>
                <c:pt idx="2059">
                  <c:v>348.01139999999947</c:v>
                </c:pt>
                <c:pt idx="2060">
                  <c:v>348.16413333333384</c:v>
                </c:pt>
                <c:pt idx="2061">
                  <c:v>347.96886666666671</c:v>
                </c:pt>
                <c:pt idx="2062">
                  <c:v>347.71853333333331</c:v>
                </c:pt>
                <c:pt idx="2063">
                  <c:v>346.38320000000004</c:v>
                </c:pt>
                <c:pt idx="2064">
                  <c:v>346.32366666666672</c:v>
                </c:pt>
                <c:pt idx="2065">
                  <c:v>345.61753333333377</c:v>
                </c:pt>
                <c:pt idx="2066">
                  <c:v>345.4058</c:v>
                </c:pt>
                <c:pt idx="2067">
                  <c:v>345.44326666666672</c:v>
                </c:pt>
                <c:pt idx="2068">
                  <c:v>345.51666666666671</c:v>
                </c:pt>
                <c:pt idx="2069">
                  <c:v>345.57793333333376</c:v>
                </c:pt>
                <c:pt idx="2070">
                  <c:v>345.69993333333377</c:v>
                </c:pt>
                <c:pt idx="2071">
                  <c:v>346.42666666666668</c:v>
                </c:pt>
                <c:pt idx="2072">
                  <c:v>346.98739999999947</c:v>
                </c:pt>
                <c:pt idx="2073">
                  <c:v>346.9050666666667</c:v>
                </c:pt>
                <c:pt idx="2074">
                  <c:v>346.71526666666671</c:v>
                </c:pt>
                <c:pt idx="2075">
                  <c:v>346.52433333333363</c:v>
                </c:pt>
                <c:pt idx="2076">
                  <c:v>346.2270666666667</c:v>
                </c:pt>
                <c:pt idx="2077">
                  <c:v>345.08606666666668</c:v>
                </c:pt>
                <c:pt idx="2078">
                  <c:v>344.61426666666705</c:v>
                </c:pt>
                <c:pt idx="2079">
                  <c:v>344.47619999999944</c:v>
                </c:pt>
                <c:pt idx="2080">
                  <c:v>344.36340000000001</c:v>
                </c:pt>
                <c:pt idx="2081">
                  <c:v>344.40893333333332</c:v>
                </c:pt>
                <c:pt idx="2082">
                  <c:v>344.42399999999947</c:v>
                </c:pt>
                <c:pt idx="2083">
                  <c:v>344.52833333333331</c:v>
                </c:pt>
                <c:pt idx="2084">
                  <c:v>344.60973333333391</c:v>
                </c:pt>
                <c:pt idx="2085">
                  <c:v>345.14620000000002</c:v>
                </c:pt>
                <c:pt idx="2086">
                  <c:v>345.89546666666672</c:v>
                </c:pt>
                <c:pt idx="2087">
                  <c:v>345.78133333333335</c:v>
                </c:pt>
                <c:pt idx="2088">
                  <c:v>345.59366666666671</c:v>
                </c:pt>
                <c:pt idx="2089">
                  <c:v>345.38740000000001</c:v>
                </c:pt>
                <c:pt idx="2090">
                  <c:v>345.0282666666667</c:v>
                </c:pt>
                <c:pt idx="2091">
                  <c:v>343.678</c:v>
                </c:pt>
                <c:pt idx="2092">
                  <c:v>343.04133333333363</c:v>
                </c:pt>
                <c:pt idx="2093">
                  <c:v>342.9887333333333</c:v>
                </c:pt>
                <c:pt idx="2094">
                  <c:v>342.90013333333332</c:v>
                </c:pt>
                <c:pt idx="2095">
                  <c:v>342.9373333333333</c:v>
                </c:pt>
                <c:pt idx="2096">
                  <c:v>342.97806666666668</c:v>
                </c:pt>
                <c:pt idx="2097">
                  <c:v>343.13693333333362</c:v>
                </c:pt>
                <c:pt idx="2098">
                  <c:v>343.28039999999959</c:v>
                </c:pt>
                <c:pt idx="2099">
                  <c:v>344.49719999999951</c:v>
                </c:pt>
                <c:pt idx="2100">
                  <c:v>344.67086666666711</c:v>
                </c:pt>
                <c:pt idx="2101">
                  <c:v>344.97739999999959</c:v>
                </c:pt>
                <c:pt idx="2102">
                  <c:v>344.69406666666703</c:v>
                </c:pt>
                <c:pt idx="2103">
                  <c:v>343.78793333333363</c:v>
                </c:pt>
                <c:pt idx="2104">
                  <c:v>342.9663333333333</c:v>
                </c:pt>
                <c:pt idx="2105">
                  <c:v>341.70833333333331</c:v>
                </c:pt>
                <c:pt idx="2106">
                  <c:v>341.30080000000032</c:v>
                </c:pt>
                <c:pt idx="2107">
                  <c:v>341.09359999999947</c:v>
                </c:pt>
                <c:pt idx="2108">
                  <c:v>341.05559999999969</c:v>
                </c:pt>
                <c:pt idx="2109">
                  <c:v>341.22953333333362</c:v>
                </c:pt>
                <c:pt idx="2110">
                  <c:v>342.9042</c:v>
                </c:pt>
                <c:pt idx="2111">
                  <c:v>343.10393333333377</c:v>
                </c:pt>
                <c:pt idx="2112">
                  <c:v>344.41826666666668</c:v>
                </c:pt>
                <c:pt idx="2113">
                  <c:v>343.65273333333397</c:v>
                </c:pt>
                <c:pt idx="2114">
                  <c:v>341.26639999999946</c:v>
                </c:pt>
                <c:pt idx="2115">
                  <c:v>341.20859999999959</c:v>
                </c:pt>
                <c:pt idx="2116">
                  <c:v>340.52126666666675</c:v>
                </c:pt>
                <c:pt idx="2117">
                  <c:v>340.47166666666675</c:v>
                </c:pt>
                <c:pt idx="2118">
                  <c:v>340.58453333333364</c:v>
                </c:pt>
                <c:pt idx="2119">
                  <c:v>341.36493333333391</c:v>
                </c:pt>
                <c:pt idx="2120">
                  <c:v>343.00686666666672</c:v>
                </c:pt>
                <c:pt idx="2121">
                  <c:v>343.0968666666667</c:v>
                </c:pt>
                <c:pt idx="2122">
                  <c:v>342.79639999999944</c:v>
                </c:pt>
                <c:pt idx="2123">
                  <c:v>341.32793333333376</c:v>
                </c:pt>
                <c:pt idx="2124">
                  <c:v>341.18206666666697</c:v>
                </c:pt>
                <c:pt idx="2125">
                  <c:v>339.7088</c:v>
                </c:pt>
                <c:pt idx="2126">
                  <c:v>339.62413333333376</c:v>
                </c:pt>
                <c:pt idx="2127">
                  <c:v>339.27820000000003</c:v>
                </c:pt>
                <c:pt idx="2128">
                  <c:v>339.33566666666678</c:v>
                </c:pt>
                <c:pt idx="2129">
                  <c:v>339.91773333333362</c:v>
                </c:pt>
                <c:pt idx="2130">
                  <c:v>341.37893333333363</c:v>
                </c:pt>
                <c:pt idx="2131">
                  <c:v>342.16206666666704</c:v>
                </c:pt>
                <c:pt idx="2132">
                  <c:v>341.92953333333332</c:v>
                </c:pt>
                <c:pt idx="2133">
                  <c:v>339.6980666666667</c:v>
                </c:pt>
                <c:pt idx="2134">
                  <c:v>339.65640000000002</c:v>
                </c:pt>
                <c:pt idx="2135">
                  <c:v>338.64320000000032</c:v>
                </c:pt>
                <c:pt idx="2136">
                  <c:v>338.44533333333362</c:v>
                </c:pt>
                <c:pt idx="2137">
                  <c:v>338.46359999999959</c:v>
                </c:pt>
                <c:pt idx="2138">
                  <c:v>339.0182666666667</c:v>
                </c:pt>
                <c:pt idx="2139">
                  <c:v>340.86506666666696</c:v>
                </c:pt>
                <c:pt idx="2140">
                  <c:v>340.60033333333377</c:v>
                </c:pt>
                <c:pt idx="2141">
                  <c:v>339.37853333333362</c:v>
                </c:pt>
                <c:pt idx="2142">
                  <c:v>337.99353333333335</c:v>
                </c:pt>
                <c:pt idx="2143">
                  <c:v>337.59666666666675</c:v>
                </c:pt>
                <c:pt idx="2144">
                  <c:v>337.15000000000026</c:v>
                </c:pt>
                <c:pt idx="2145">
                  <c:v>337.16606666666672</c:v>
                </c:pt>
                <c:pt idx="2146">
                  <c:v>337.37759999999969</c:v>
                </c:pt>
                <c:pt idx="2147">
                  <c:v>339.58506666666671</c:v>
                </c:pt>
                <c:pt idx="2148">
                  <c:v>339.66653333333363</c:v>
                </c:pt>
                <c:pt idx="2149">
                  <c:v>339.60686666666697</c:v>
                </c:pt>
                <c:pt idx="2150">
                  <c:v>338.60326666666697</c:v>
                </c:pt>
                <c:pt idx="2151">
                  <c:v>337.93093333333331</c:v>
                </c:pt>
                <c:pt idx="2152">
                  <c:v>336.38400000000001</c:v>
                </c:pt>
                <c:pt idx="2153">
                  <c:v>336.26320000000004</c:v>
                </c:pt>
                <c:pt idx="2154">
                  <c:v>335.839</c:v>
                </c:pt>
                <c:pt idx="2155">
                  <c:v>335.87193333333363</c:v>
                </c:pt>
                <c:pt idx="2156">
                  <c:v>336.09879999999947</c:v>
                </c:pt>
                <c:pt idx="2157">
                  <c:v>337.99546666666674</c:v>
                </c:pt>
                <c:pt idx="2158">
                  <c:v>338.2925999999996</c:v>
                </c:pt>
                <c:pt idx="2159">
                  <c:v>338.28666666666675</c:v>
                </c:pt>
                <c:pt idx="2160">
                  <c:v>337.51566666666696</c:v>
                </c:pt>
                <c:pt idx="2161">
                  <c:v>336.31806666666671</c:v>
                </c:pt>
                <c:pt idx="2162">
                  <c:v>335.41286666666696</c:v>
                </c:pt>
                <c:pt idx="2163">
                  <c:v>334.84046666666711</c:v>
                </c:pt>
                <c:pt idx="2164">
                  <c:v>334.76393333333357</c:v>
                </c:pt>
                <c:pt idx="2165">
                  <c:v>334.85780000000028</c:v>
                </c:pt>
                <c:pt idx="2166">
                  <c:v>335.15726666666711</c:v>
                </c:pt>
                <c:pt idx="2167">
                  <c:v>336.78553333333332</c:v>
                </c:pt>
                <c:pt idx="2168">
                  <c:v>336.60446666666712</c:v>
                </c:pt>
                <c:pt idx="2169">
                  <c:v>336.06419999999969</c:v>
                </c:pt>
                <c:pt idx="2170">
                  <c:v>334.65473333333392</c:v>
                </c:pt>
                <c:pt idx="2171">
                  <c:v>334.08099999999973</c:v>
                </c:pt>
                <c:pt idx="2172">
                  <c:v>333.15733333333384</c:v>
                </c:pt>
                <c:pt idx="2173">
                  <c:v>333.01779999999968</c:v>
                </c:pt>
                <c:pt idx="2174">
                  <c:v>333.02046666666672</c:v>
                </c:pt>
                <c:pt idx="2175">
                  <c:v>333.05806666666672</c:v>
                </c:pt>
                <c:pt idx="2176">
                  <c:v>333.35013333333364</c:v>
                </c:pt>
                <c:pt idx="2177">
                  <c:v>334.72919999999959</c:v>
                </c:pt>
                <c:pt idx="2178">
                  <c:v>335.55200000000002</c:v>
                </c:pt>
                <c:pt idx="2179">
                  <c:v>335.23379999999946</c:v>
                </c:pt>
                <c:pt idx="2180">
                  <c:v>332.97446666666696</c:v>
                </c:pt>
                <c:pt idx="2181">
                  <c:v>332.8252</c:v>
                </c:pt>
                <c:pt idx="2182">
                  <c:v>331.32820000000004</c:v>
                </c:pt>
                <c:pt idx="2183">
                  <c:v>331.14260000000041</c:v>
                </c:pt>
                <c:pt idx="2184">
                  <c:v>330.7192</c:v>
                </c:pt>
                <c:pt idx="2185">
                  <c:v>332.18680000000001</c:v>
                </c:pt>
                <c:pt idx="2186">
                  <c:v>333.07653333333337</c:v>
                </c:pt>
                <c:pt idx="2187">
                  <c:v>334.71046666666672</c:v>
                </c:pt>
                <c:pt idx="2188">
                  <c:v>334.83126666666675</c:v>
                </c:pt>
                <c:pt idx="2189">
                  <c:v>332.9298</c:v>
                </c:pt>
                <c:pt idx="2190">
                  <c:v>331.51013333333361</c:v>
                </c:pt>
                <c:pt idx="2191">
                  <c:v>331.29986666666696</c:v>
                </c:pt>
                <c:pt idx="2192">
                  <c:v>330.02480000000008</c:v>
                </c:pt>
                <c:pt idx="2193">
                  <c:v>329.91946666666672</c:v>
                </c:pt>
                <c:pt idx="2194">
                  <c:v>332.91799999999967</c:v>
                </c:pt>
                <c:pt idx="2195">
                  <c:v>332.9973333333333</c:v>
                </c:pt>
                <c:pt idx="2196">
                  <c:v>333.03093333333362</c:v>
                </c:pt>
                <c:pt idx="2197">
                  <c:v>331.30406666666704</c:v>
                </c:pt>
                <c:pt idx="2198">
                  <c:v>330.46179999999947</c:v>
                </c:pt>
                <c:pt idx="2199">
                  <c:v>329.63846666666672</c:v>
                </c:pt>
                <c:pt idx="2200">
                  <c:v>329.30873333333363</c:v>
                </c:pt>
                <c:pt idx="2201">
                  <c:v>329.16326666666697</c:v>
                </c:pt>
                <c:pt idx="2202">
                  <c:v>330.91926666666672</c:v>
                </c:pt>
                <c:pt idx="2203">
                  <c:v>331.36980000000034</c:v>
                </c:pt>
                <c:pt idx="2204">
                  <c:v>332.05580000000032</c:v>
                </c:pt>
                <c:pt idx="2205">
                  <c:v>329.83606666666668</c:v>
                </c:pt>
                <c:pt idx="2206">
                  <c:v>329.58966666666697</c:v>
                </c:pt>
                <c:pt idx="2207">
                  <c:v>327.98553333333336</c:v>
                </c:pt>
                <c:pt idx="2208">
                  <c:v>327.98146666666668</c:v>
                </c:pt>
                <c:pt idx="2209">
                  <c:v>327.64999999999998</c:v>
                </c:pt>
                <c:pt idx="2210">
                  <c:v>329.79286666666678</c:v>
                </c:pt>
                <c:pt idx="2211">
                  <c:v>330.15899999999999</c:v>
                </c:pt>
                <c:pt idx="2212">
                  <c:v>330.90853333333331</c:v>
                </c:pt>
                <c:pt idx="2213">
                  <c:v>328.14766666666713</c:v>
                </c:pt>
                <c:pt idx="2214">
                  <c:v>327.96293333333364</c:v>
                </c:pt>
                <c:pt idx="2215">
                  <c:v>326.83099999999973</c:v>
                </c:pt>
                <c:pt idx="2216">
                  <c:v>326.65146666666703</c:v>
                </c:pt>
                <c:pt idx="2217">
                  <c:v>328.7842</c:v>
                </c:pt>
                <c:pt idx="2218">
                  <c:v>329.44713333333362</c:v>
                </c:pt>
                <c:pt idx="2219">
                  <c:v>328.24233333333365</c:v>
                </c:pt>
                <c:pt idx="2220">
                  <c:v>326.31673333333362</c:v>
                </c:pt>
                <c:pt idx="2221">
                  <c:v>325.90440000000001</c:v>
                </c:pt>
                <c:pt idx="2222">
                  <c:v>325.37513333333362</c:v>
                </c:pt>
                <c:pt idx="2223">
                  <c:v>325.58253333333363</c:v>
                </c:pt>
                <c:pt idx="2224">
                  <c:v>328.03493333333364</c:v>
                </c:pt>
                <c:pt idx="2225">
                  <c:v>328.2396</c:v>
                </c:pt>
                <c:pt idx="2226">
                  <c:v>327.86566666666704</c:v>
                </c:pt>
                <c:pt idx="2227">
                  <c:v>326.29480000000001</c:v>
                </c:pt>
                <c:pt idx="2228">
                  <c:v>325.00306666666671</c:v>
                </c:pt>
                <c:pt idx="2229">
                  <c:v>324.64326666666705</c:v>
                </c:pt>
                <c:pt idx="2230">
                  <c:v>324.00593333333364</c:v>
                </c:pt>
                <c:pt idx="2231">
                  <c:v>323.94639999999947</c:v>
                </c:pt>
                <c:pt idx="2232">
                  <c:v>326.37373333333363</c:v>
                </c:pt>
                <c:pt idx="2233">
                  <c:v>326.56286666666705</c:v>
                </c:pt>
                <c:pt idx="2234">
                  <c:v>326.55526666666697</c:v>
                </c:pt>
                <c:pt idx="2235">
                  <c:v>324.61546666666703</c:v>
                </c:pt>
                <c:pt idx="2236">
                  <c:v>324.17573333333377</c:v>
                </c:pt>
                <c:pt idx="2237">
                  <c:v>322.95933333333363</c:v>
                </c:pt>
                <c:pt idx="2238">
                  <c:v>322.72806666666668</c:v>
                </c:pt>
                <c:pt idx="2239">
                  <c:v>322.55440000000033</c:v>
                </c:pt>
                <c:pt idx="2240">
                  <c:v>324.70666666666671</c:v>
                </c:pt>
                <c:pt idx="2241">
                  <c:v>324.75786666666704</c:v>
                </c:pt>
                <c:pt idx="2242">
                  <c:v>325.44206666666696</c:v>
                </c:pt>
                <c:pt idx="2243">
                  <c:v>322.93379999999951</c:v>
                </c:pt>
                <c:pt idx="2244">
                  <c:v>322.82333333333332</c:v>
                </c:pt>
                <c:pt idx="2245">
                  <c:v>321.29973333333362</c:v>
                </c:pt>
                <c:pt idx="2246">
                  <c:v>320.9801333333333</c:v>
                </c:pt>
                <c:pt idx="2247">
                  <c:v>320.79759999999959</c:v>
                </c:pt>
                <c:pt idx="2248">
                  <c:v>323.08119999999957</c:v>
                </c:pt>
                <c:pt idx="2249">
                  <c:v>324.4674</c:v>
                </c:pt>
                <c:pt idx="2250">
                  <c:v>322.34039999999999</c:v>
                </c:pt>
                <c:pt idx="2251">
                  <c:v>321.31259999999969</c:v>
                </c:pt>
                <c:pt idx="2252">
                  <c:v>320.22253333333362</c:v>
                </c:pt>
                <c:pt idx="2253">
                  <c:v>319.87006666666696</c:v>
                </c:pt>
                <c:pt idx="2254">
                  <c:v>322.48633333333333</c:v>
                </c:pt>
                <c:pt idx="2255">
                  <c:v>322.70480000000032</c:v>
                </c:pt>
                <c:pt idx="2256">
                  <c:v>320.40526666666671</c:v>
                </c:pt>
                <c:pt idx="2257">
                  <c:v>319.6114</c:v>
                </c:pt>
                <c:pt idx="2258">
                  <c:v>318.73059999999947</c:v>
                </c:pt>
                <c:pt idx="2259">
                  <c:v>318.51453333333376</c:v>
                </c:pt>
                <c:pt idx="2260">
                  <c:v>320.89599999999973</c:v>
                </c:pt>
                <c:pt idx="2261">
                  <c:v>320.91593333333338</c:v>
                </c:pt>
                <c:pt idx="2262">
                  <c:v>320.00786666666704</c:v>
                </c:pt>
                <c:pt idx="2263">
                  <c:v>317.9948</c:v>
                </c:pt>
                <c:pt idx="2264">
                  <c:v>317.98466666666678</c:v>
                </c:pt>
                <c:pt idx="2265">
                  <c:v>317.5010666666667</c:v>
                </c:pt>
                <c:pt idx="2266">
                  <c:v>317.47919999999959</c:v>
                </c:pt>
                <c:pt idx="2267">
                  <c:v>319.10613333333362</c:v>
                </c:pt>
                <c:pt idx="2268">
                  <c:v>319.31326666666672</c:v>
                </c:pt>
                <c:pt idx="2269">
                  <c:v>318.04473333333391</c:v>
                </c:pt>
                <c:pt idx="2270">
                  <c:v>316.28033333333337</c:v>
                </c:pt>
                <c:pt idx="2271">
                  <c:v>315.54239999999999</c:v>
                </c:pt>
                <c:pt idx="2272">
                  <c:v>314.89166666666671</c:v>
                </c:pt>
                <c:pt idx="2273">
                  <c:v>316.31880000000001</c:v>
                </c:pt>
                <c:pt idx="2274">
                  <c:v>317.95053333333362</c:v>
                </c:pt>
                <c:pt idx="2275">
                  <c:v>317.97066666666672</c:v>
                </c:pt>
                <c:pt idx="2276">
                  <c:v>316.48486666666696</c:v>
                </c:pt>
                <c:pt idx="2277">
                  <c:v>316.27986666666703</c:v>
                </c:pt>
                <c:pt idx="2278">
                  <c:v>314.61713333333375</c:v>
                </c:pt>
                <c:pt idx="2279">
                  <c:v>314.02813333333336</c:v>
                </c:pt>
                <c:pt idx="2280">
                  <c:v>313.4564666666667</c:v>
                </c:pt>
                <c:pt idx="2281">
                  <c:v>314.7852666666667</c:v>
                </c:pt>
                <c:pt idx="2282">
                  <c:v>316.33486666666704</c:v>
                </c:pt>
                <c:pt idx="2283">
                  <c:v>316.29700000000003</c:v>
                </c:pt>
                <c:pt idx="2284">
                  <c:v>314.76953333333375</c:v>
                </c:pt>
                <c:pt idx="2285">
                  <c:v>314.5856</c:v>
                </c:pt>
                <c:pt idx="2286">
                  <c:v>312.99606666666665</c:v>
                </c:pt>
                <c:pt idx="2287">
                  <c:v>312.26279999999969</c:v>
                </c:pt>
                <c:pt idx="2288">
                  <c:v>311.74360000000001</c:v>
                </c:pt>
                <c:pt idx="2289">
                  <c:v>314.15980000000042</c:v>
                </c:pt>
                <c:pt idx="2290">
                  <c:v>314.68293333333378</c:v>
                </c:pt>
                <c:pt idx="2291">
                  <c:v>314.66360000000032</c:v>
                </c:pt>
                <c:pt idx="2292">
                  <c:v>312.95260000000002</c:v>
                </c:pt>
                <c:pt idx="2293">
                  <c:v>311.94686666666672</c:v>
                </c:pt>
                <c:pt idx="2294">
                  <c:v>311.29293333333362</c:v>
                </c:pt>
                <c:pt idx="2295">
                  <c:v>310.68486666666712</c:v>
                </c:pt>
                <c:pt idx="2296">
                  <c:v>310.52413333333362</c:v>
                </c:pt>
                <c:pt idx="2297">
                  <c:v>312.31299999999999</c:v>
                </c:pt>
                <c:pt idx="2298">
                  <c:v>312.70859999999959</c:v>
                </c:pt>
                <c:pt idx="2299">
                  <c:v>311.58686666666671</c:v>
                </c:pt>
                <c:pt idx="2300">
                  <c:v>309.66120000000001</c:v>
                </c:pt>
                <c:pt idx="2301">
                  <c:v>309.12626666666671</c:v>
                </c:pt>
                <c:pt idx="2302">
                  <c:v>308.52820000000003</c:v>
                </c:pt>
                <c:pt idx="2303">
                  <c:v>309.04739999999993</c:v>
                </c:pt>
                <c:pt idx="2304">
                  <c:v>311.32220000000001</c:v>
                </c:pt>
                <c:pt idx="2305">
                  <c:v>311.33406666666696</c:v>
                </c:pt>
                <c:pt idx="2306">
                  <c:v>309.7189999999996</c:v>
                </c:pt>
                <c:pt idx="2307">
                  <c:v>309.63373333333362</c:v>
                </c:pt>
                <c:pt idx="2308">
                  <c:v>307.98086666666671</c:v>
                </c:pt>
                <c:pt idx="2309">
                  <c:v>307.12633333333332</c:v>
                </c:pt>
                <c:pt idx="2310">
                  <c:v>306.58099999999973</c:v>
                </c:pt>
                <c:pt idx="2311">
                  <c:v>308.56866666666696</c:v>
                </c:pt>
                <c:pt idx="2312">
                  <c:v>309.32186666666672</c:v>
                </c:pt>
                <c:pt idx="2313">
                  <c:v>306.5813333333333</c:v>
                </c:pt>
                <c:pt idx="2314">
                  <c:v>306.3186</c:v>
                </c:pt>
                <c:pt idx="2315">
                  <c:v>305.26766666666697</c:v>
                </c:pt>
                <c:pt idx="2316">
                  <c:v>305.19126666666671</c:v>
                </c:pt>
                <c:pt idx="2317">
                  <c:v>307.37306666666672</c:v>
                </c:pt>
                <c:pt idx="2318">
                  <c:v>307.21460000000002</c:v>
                </c:pt>
                <c:pt idx="2319">
                  <c:v>305.75066666666697</c:v>
                </c:pt>
                <c:pt idx="2320">
                  <c:v>304.65539999999999</c:v>
                </c:pt>
                <c:pt idx="2321">
                  <c:v>303.79373333333331</c:v>
                </c:pt>
                <c:pt idx="2322">
                  <c:v>303.31626666666671</c:v>
                </c:pt>
                <c:pt idx="2323">
                  <c:v>303.48126666666667</c:v>
                </c:pt>
                <c:pt idx="2324">
                  <c:v>305.25366666666696</c:v>
                </c:pt>
                <c:pt idx="2325">
                  <c:v>304.68113333333332</c:v>
                </c:pt>
                <c:pt idx="2326">
                  <c:v>303.30039999999968</c:v>
                </c:pt>
                <c:pt idx="2327">
                  <c:v>302.92846666666662</c:v>
                </c:pt>
                <c:pt idx="2328">
                  <c:v>301.30953333333377</c:v>
                </c:pt>
                <c:pt idx="2329">
                  <c:v>301.21480000000008</c:v>
                </c:pt>
                <c:pt idx="2330">
                  <c:v>300.78633333333335</c:v>
                </c:pt>
                <c:pt idx="2331">
                  <c:v>301.13326666666671</c:v>
                </c:pt>
                <c:pt idx="2332">
                  <c:v>303.01433333333364</c:v>
                </c:pt>
                <c:pt idx="2333">
                  <c:v>303.13866666666672</c:v>
                </c:pt>
                <c:pt idx="2334">
                  <c:v>302.42866666666674</c:v>
                </c:pt>
                <c:pt idx="2335">
                  <c:v>301.25133333333332</c:v>
                </c:pt>
                <c:pt idx="2336">
                  <c:v>299.80593333333377</c:v>
                </c:pt>
                <c:pt idx="2337">
                  <c:v>299.64266666666725</c:v>
                </c:pt>
                <c:pt idx="2338">
                  <c:v>298.69279999999969</c:v>
                </c:pt>
                <c:pt idx="2339">
                  <c:v>298.52859999999953</c:v>
                </c:pt>
                <c:pt idx="2340">
                  <c:v>300.80086666666705</c:v>
                </c:pt>
                <c:pt idx="2341">
                  <c:v>300.59806666666668</c:v>
                </c:pt>
                <c:pt idx="2342">
                  <c:v>298.27746666666678</c:v>
                </c:pt>
                <c:pt idx="2343">
                  <c:v>297.91839999999951</c:v>
                </c:pt>
                <c:pt idx="2344">
                  <c:v>296.73073333333332</c:v>
                </c:pt>
                <c:pt idx="2345">
                  <c:v>296.48359999999957</c:v>
                </c:pt>
                <c:pt idx="2346">
                  <c:v>297.42233333333331</c:v>
                </c:pt>
                <c:pt idx="2347">
                  <c:v>298.54926666666705</c:v>
                </c:pt>
                <c:pt idx="2348">
                  <c:v>297.4569999999996</c:v>
                </c:pt>
                <c:pt idx="2349">
                  <c:v>296.25940000000008</c:v>
                </c:pt>
                <c:pt idx="2350">
                  <c:v>294.84046666666711</c:v>
                </c:pt>
                <c:pt idx="2351">
                  <c:v>294.66893333333377</c:v>
                </c:pt>
                <c:pt idx="2352">
                  <c:v>294.07799999999969</c:v>
                </c:pt>
                <c:pt idx="2353">
                  <c:v>294.23393333333331</c:v>
                </c:pt>
                <c:pt idx="2354">
                  <c:v>296.2998</c:v>
                </c:pt>
                <c:pt idx="2355">
                  <c:v>296.4115999999994</c:v>
                </c:pt>
                <c:pt idx="2356">
                  <c:v>295.72286666666696</c:v>
                </c:pt>
                <c:pt idx="2357">
                  <c:v>294.62806666666671</c:v>
                </c:pt>
                <c:pt idx="2358">
                  <c:v>293.16533333333376</c:v>
                </c:pt>
                <c:pt idx="2359">
                  <c:v>292.93073333333336</c:v>
                </c:pt>
                <c:pt idx="2360">
                  <c:v>291.85860000000002</c:v>
                </c:pt>
                <c:pt idx="2361">
                  <c:v>291.70526666666672</c:v>
                </c:pt>
                <c:pt idx="2362">
                  <c:v>293.42826666666667</c:v>
                </c:pt>
                <c:pt idx="2363">
                  <c:v>293.48246666666671</c:v>
                </c:pt>
                <c:pt idx="2364">
                  <c:v>292.51559999999961</c:v>
                </c:pt>
                <c:pt idx="2365">
                  <c:v>291.27926666666696</c:v>
                </c:pt>
                <c:pt idx="2366">
                  <c:v>290.26486666666705</c:v>
                </c:pt>
                <c:pt idx="2367">
                  <c:v>289.67580000000032</c:v>
                </c:pt>
                <c:pt idx="2368">
                  <c:v>289.42833333333334</c:v>
                </c:pt>
                <c:pt idx="2369">
                  <c:v>289.31039999999967</c:v>
                </c:pt>
                <c:pt idx="2370">
                  <c:v>289.88486666666705</c:v>
                </c:pt>
                <c:pt idx="2371">
                  <c:v>290.7270666666667</c:v>
                </c:pt>
                <c:pt idx="2372">
                  <c:v>289.96533333333338</c:v>
                </c:pt>
                <c:pt idx="2373">
                  <c:v>288.85539999999969</c:v>
                </c:pt>
                <c:pt idx="2374">
                  <c:v>287.99159999999944</c:v>
                </c:pt>
                <c:pt idx="2375">
                  <c:v>286.67466666666712</c:v>
                </c:pt>
                <c:pt idx="2376">
                  <c:v>286.33873333333332</c:v>
                </c:pt>
                <c:pt idx="2377">
                  <c:v>286.08386666666672</c:v>
                </c:pt>
                <c:pt idx="2378">
                  <c:v>286.09753333333362</c:v>
                </c:pt>
                <c:pt idx="2379">
                  <c:v>287.95179999999959</c:v>
                </c:pt>
                <c:pt idx="2380">
                  <c:v>287.99033333333335</c:v>
                </c:pt>
                <c:pt idx="2381">
                  <c:v>287.41146666666668</c:v>
                </c:pt>
                <c:pt idx="2382">
                  <c:v>286.24393333333364</c:v>
                </c:pt>
                <c:pt idx="2383">
                  <c:v>284.97473333333363</c:v>
                </c:pt>
                <c:pt idx="2384">
                  <c:v>284.63326666666671</c:v>
                </c:pt>
                <c:pt idx="2385">
                  <c:v>283.16633333333363</c:v>
                </c:pt>
                <c:pt idx="2386">
                  <c:v>283.00119999999953</c:v>
                </c:pt>
                <c:pt idx="2387">
                  <c:v>282.8527333333339</c:v>
                </c:pt>
                <c:pt idx="2388">
                  <c:v>284.71993333333364</c:v>
                </c:pt>
                <c:pt idx="2389">
                  <c:v>285.41093333333362</c:v>
                </c:pt>
                <c:pt idx="2390">
                  <c:v>284.90433333333362</c:v>
                </c:pt>
                <c:pt idx="2391">
                  <c:v>282.87866666666696</c:v>
                </c:pt>
                <c:pt idx="2392">
                  <c:v>281.9901999999995</c:v>
                </c:pt>
                <c:pt idx="2393">
                  <c:v>281.33013333333332</c:v>
                </c:pt>
                <c:pt idx="2394">
                  <c:v>280.66539999999969</c:v>
                </c:pt>
                <c:pt idx="2395">
                  <c:v>280.99886666666674</c:v>
                </c:pt>
                <c:pt idx="2396">
                  <c:v>282.97773333333362</c:v>
                </c:pt>
                <c:pt idx="2397">
                  <c:v>283.06926666666698</c:v>
                </c:pt>
                <c:pt idx="2398">
                  <c:v>282.08886666666672</c:v>
                </c:pt>
                <c:pt idx="2399">
                  <c:v>281.30053333333376</c:v>
                </c:pt>
                <c:pt idx="2400">
                  <c:v>279.61246666666705</c:v>
                </c:pt>
                <c:pt idx="2401">
                  <c:v>279.32653333333337</c:v>
                </c:pt>
                <c:pt idx="2402">
                  <c:v>278.04446666666712</c:v>
                </c:pt>
                <c:pt idx="2403">
                  <c:v>277.96039999999959</c:v>
                </c:pt>
                <c:pt idx="2404">
                  <c:v>279.00966666666704</c:v>
                </c:pt>
                <c:pt idx="2405">
                  <c:v>279.67166666666697</c:v>
                </c:pt>
                <c:pt idx="2406">
                  <c:v>280.5926</c:v>
                </c:pt>
                <c:pt idx="2407">
                  <c:v>277.93399999999946</c:v>
                </c:pt>
                <c:pt idx="2408">
                  <c:v>277.72913333333332</c:v>
                </c:pt>
                <c:pt idx="2409">
                  <c:v>276.26233333333363</c:v>
                </c:pt>
                <c:pt idx="2410">
                  <c:v>275.84133333333358</c:v>
                </c:pt>
                <c:pt idx="2411">
                  <c:v>276.83646666666675</c:v>
                </c:pt>
                <c:pt idx="2412">
                  <c:v>278.08213333333362</c:v>
                </c:pt>
                <c:pt idx="2413">
                  <c:v>278.33960000000002</c:v>
                </c:pt>
                <c:pt idx="2414">
                  <c:v>276.7482</c:v>
                </c:pt>
                <c:pt idx="2415">
                  <c:v>276.21746666666672</c:v>
                </c:pt>
                <c:pt idx="2416">
                  <c:v>274.66759999999999</c:v>
                </c:pt>
                <c:pt idx="2417">
                  <c:v>273.73793333333361</c:v>
                </c:pt>
                <c:pt idx="2418">
                  <c:v>273.40373333333332</c:v>
                </c:pt>
                <c:pt idx="2419">
                  <c:v>276.32679999999959</c:v>
                </c:pt>
                <c:pt idx="2420">
                  <c:v>276.35780000000028</c:v>
                </c:pt>
                <c:pt idx="2421">
                  <c:v>274.56553333333363</c:v>
                </c:pt>
                <c:pt idx="2422">
                  <c:v>273.55480000000034</c:v>
                </c:pt>
                <c:pt idx="2423">
                  <c:v>272.94853333333361</c:v>
                </c:pt>
                <c:pt idx="2424">
                  <c:v>271.52533333333338</c:v>
                </c:pt>
                <c:pt idx="2425">
                  <c:v>271.37393333333364</c:v>
                </c:pt>
                <c:pt idx="2426">
                  <c:v>272.80073333333377</c:v>
                </c:pt>
                <c:pt idx="2427">
                  <c:v>273.06986666666711</c:v>
                </c:pt>
                <c:pt idx="2428">
                  <c:v>273.7894</c:v>
                </c:pt>
                <c:pt idx="2429">
                  <c:v>271.98266666666672</c:v>
                </c:pt>
                <c:pt idx="2430">
                  <c:v>271.27173333333337</c:v>
                </c:pt>
                <c:pt idx="2431">
                  <c:v>269.65706666666705</c:v>
                </c:pt>
                <c:pt idx="2432">
                  <c:v>269.56419999999969</c:v>
                </c:pt>
                <c:pt idx="2433">
                  <c:v>269.16346666666698</c:v>
                </c:pt>
                <c:pt idx="2434">
                  <c:v>271.37433333333377</c:v>
                </c:pt>
                <c:pt idx="2435">
                  <c:v>271.44906666666697</c:v>
                </c:pt>
                <c:pt idx="2436">
                  <c:v>270.66793333333391</c:v>
                </c:pt>
                <c:pt idx="2437">
                  <c:v>269.54586666666711</c:v>
                </c:pt>
                <c:pt idx="2438">
                  <c:v>267.9061999999995</c:v>
                </c:pt>
                <c:pt idx="2439">
                  <c:v>267.73626666666667</c:v>
                </c:pt>
                <c:pt idx="2440">
                  <c:v>266.59173333333337</c:v>
                </c:pt>
                <c:pt idx="2441">
                  <c:v>267.98573333333331</c:v>
                </c:pt>
                <c:pt idx="2442">
                  <c:v>268.63220000000001</c:v>
                </c:pt>
                <c:pt idx="2443">
                  <c:v>266.27573333333362</c:v>
                </c:pt>
                <c:pt idx="2444">
                  <c:v>266.00206666666696</c:v>
                </c:pt>
                <c:pt idx="2445">
                  <c:v>264.64026666666712</c:v>
                </c:pt>
                <c:pt idx="2446">
                  <c:v>264.22360000000003</c:v>
                </c:pt>
                <c:pt idx="2447">
                  <c:v>264.43979999999959</c:v>
                </c:pt>
                <c:pt idx="2448">
                  <c:v>266.35673333333364</c:v>
                </c:pt>
                <c:pt idx="2449">
                  <c:v>266.29073333333332</c:v>
                </c:pt>
                <c:pt idx="2450">
                  <c:v>264.58519999999959</c:v>
                </c:pt>
                <c:pt idx="2451">
                  <c:v>263.70419999999967</c:v>
                </c:pt>
                <c:pt idx="2452">
                  <c:v>262.95840000000004</c:v>
                </c:pt>
                <c:pt idx="2453">
                  <c:v>261.56820000000005</c:v>
                </c:pt>
                <c:pt idx="2454">
                  <c:v>261.35419999999999</c:v>
                </c:pt>
                <c:pt idx="2455">
                  <c:v>262.16879999999969</c:v>
                </c:pt>
                <c:pt idx="2456">
                  <c:v>263.06906666666703</c:v>
                </c:pt>
                <c:pt idx="2457">
                  <c:v>263.76373333333362</c:v>
                </c:pt>
                <c:pt idx="2458">
                  <c:v>261.31820000000005</c:v>
                </c:pt>
                <c:pt idx="2459">
                  <c:v>261.2322666666667</c:v>
                </c:pt>
                <c:pt idx="2460">
                  <c:v>259.62486666666712</c:v>
                </c:pt>
                <c:pt idx="2461">
                  <c:v>259.31813333333332</c:v>
                </c:pt>
                <c:pt idx="2462">
                  <c:v>259.32893333333357</c:v>
                </c:pt>
                <c:pt idx="2463">
                  <c:v>261.20299999999969</c:v>
                </c:pt>
                <c:pt idx="2464">
                  <c:v>259.71340000000004</c:v>
                </c:pt>
                <c:pt idx="2465">
                  <c:v>257.90653333333336</c:v>
                </c:pt>
                <c:pt idx="2466">
                  <c:v>256.78253333333362</c:v>
                </c:pt>
                <c:pt idx="2467">
                  <c:v>256.33313333333336</c:v>
                </c:pt>
                <c:pt idx="2468">
                  <c:v>256.19046666666696</c:v>
                </c:pt>
                <c:pt idx="2469">
                  <c:v>258.00286666666705</c:v>
                </c:pt>
                <c:pt idx="2470">
                  <c:v>258.2891999999996</c:v>
                </c:pt>
                <c:pt idx="2471">
                  <c:v>257.39513333333332</c:v>
                </c:pt>
                <c:pt idx="2472">
                  <c:v>256.25186666666696</c:v>
                </c:pt>
                <c:pt idx="2473">
                  <c:v>254.62586666666658</c:v>
                </c:pt>
                <c:pt idx="2474">
                  <c:v>254.57993333333334</c:v>
                </c:pt>
                <c:pt idx="2475">
                  <c:v>253.16526666666658</c:v>
                </c:pt>
                <c:pt idx="2476">
                  <c:v>255.15613333333349</c:v>
                </c:pt>
                <c:pt idx="2477">
                  <c:v>254.94</c:v>
                </c:pt>
                <c:pt idx="2478">
                  <c:v>252.92940000000004</c:v>
                </c:pt>
                <c:pt idx="2479">
                  <c:v>251.31040000000004</c:v>
                </c:pt>
                <c:pt idx="2480">
                  <c:v>251.12159999999997</c:v>
                </c:pt>
                <c:pt idx="2481">
                  <c:v>250.63286666666662</c:v>
                </c:pt>
                <c:pt idx="2482">
                  <c:v>252.99420000000001</c:v>
                </c:pt>
                <c:pt idx="2483">
                  <c:v>253.05526666666668</c:v>
                </c:pt>
                <c:pt idx="2484">
                  <c:v>251.20553333333334</c:v>
                </c:pt>
                <c:pt idx="2485">
                  <c:v>250.04640000000001</c:v>
                </c:pt>
                <c:pt idx="2486">
                  <c:v>249.58346666666665</c:v>
                </c:pt>
                <c:pt idx="2487">
                  <c:v>248.19033333333348</c:v>
                </c:pt>
                <c:pt idx="2488">
                  <c:v>249.78120000000001</c:v>
                </c:pt>
                <c:pt idx="2489">
                  <c:v>249.37833333333356</c:v>
                </c:pt>
                <c:pt idx="2490">
                  <c:v>247.95953333333341</c:v>
                </c:pt>
                <c:pt idx="2491">
                  <c:v>246.20946666666651</c:v>
                </c:pt>
                <c:pt idx="2492">
                  <c:v>245.55826666666664</c:v>
                </c:pt>
                <c:pt idx="2493">
                  <c:v>244.65200000000004</c:v>
                </c:pt>
                <c:pt idx="2494">
                  <c:v>243.86326666666665</c:v>
                </c:pt>
                <c:pt idx="2495">
                  <c:v>245.25626666666668</c:v>
                </c:pt>
                <c:pt idx="2496">
                  <c:v>242.82633333333359</c:v>
                </c:pt>
                <c:pt idx="2497">
                  <c:v>240.74686666666651</c:v>
                </c:pt>
                <c:pt idx="2498">
                  <c:v>239.05180000000001</c:v>
                </c:pt>
                <c:pt idx="2499">
                  <c:v>236.98260000000013</c:v>
                </c:pt>
                <c:pt idx="2500">
                  <c:v>234.64499999999998</c:v>
                </c:pt>
                <c:pt idx="2501">
                  <c:v>232.79046666666665</c:v>
                </c:pt>
                <c:pt idx="2502">
                  <c:v>230.36446666666666</c:v>
                </c:pt>
                <c:pt idx="2503">
                  <c:v>228.75946666666658</c:v>
                </c:pt>
                <c:pt idx="2504">
                  <c:v>226.65200000000004</c:v>
                </c:pt>
                <c:pt idx="2505">
                  <c:v>223.76859999999999</c:v>
                </c:pt>
                <c:pt idx="2506">
                  <c:v>220.47440000000003</c:v>
                </c:pt>
                <c:pt idx="2507">
                  <c:v>213.75713333333348</c:v>
                </c:pt>
                <c:pt idx="2508">
                  <c:v>182.23026666666658</c:v>
                </c:pt>
              </c:numCache>
            </c:numRef>
          </c:val>
          <c:smooth val="0"/>
        </c:ser>
        <c:dLbls>
          <c:showLegendKey val="0"/>
          <c:showVal val="0"/>
          <c:showCatName val="0"/>
          <c:showSerName val="0"/>
          <c:showPercent val="0"/>
          <c:showBubbleSize val="0"/>
        </c:dLbls>
        <c:marker val="1"/>
        <c:smooth val="0"/>
        <c:axId val="136079616"/>
        <c:axId val="143270272"/>
      </c:lineChart>
      <c:catAx>
        <c:axId val="136079616"/>
        <c:scaling>
          <c:orientation val="minMax"/>
        </c:scaling>
        <c:delete val="0"/>
        <c:axPos val="b"/>
        <c:title>
          <c:tx>
            <c:rich>
              <a:bodyPr/>
              <a:lstStyle/>
              <a:p>
                <a:pPr>
                  <a:defRPr/>
                </a:pPr>
                <a:r>
                  <a:rPr lang="en-US"/>
                  <a:t>Strain</a:t>
                </a:r>
              </a:p>
            </c:rich>
          </c:tx>
          <c:layout/>
          <c:overlay val="0"/>
        </c:title>
        <c:numFmt formatCode="General" sourceLinked="1"/>
        <c:majorTickMark val="out"/>
        <c:minorTickMark val="none"/>
        <c:tickLblPos val="nextTo"/>
        <c:txPr>
          <a:bodyPr rot="-5400000" vert="horz"/>
          <a:lstStyle/>
          <a:p>
            <a:pPr>
              <a:defRPr/>
            </a:pPr>
            <a:endParaRPr lang="en-US"/>
          </a:p>
        </c:txPr>
        <c:crossAx val="143270272"/>
        <c:crosses val="autoZero"/>
        <c:auto val="1"/>
        <c:lblAlgn val="ctr"/>
        <c:lblOffset val="100"/>
        <c:tickLblSkip val="100"/>
        <c:tickMarkSkip val="100"/>
        <c:noMultiLvlLbl val="0"/>
      </c:catAx>
      <c:valAx>
        <c:axId val="143270272"/>
        <c:scaling>
          <c:orientation val="minMax"/>
        </c:scaling>
        <c:delete val="0"/>
        <c:axPos val="l"/>
        <c:majorGridlines/>
        <c:title>
          <c:tx>
            <c:rich>
              <a:bodyPr rot="-5400000" vert="horz"/>
              <a:lstStyle/>
              <a:p>
                <a:pPr>
                  <a:defRPr/>
                </a:pPr>
                <a:r>
                  <a:rPr lang="en-US"/>
                  <a:t>Stress (MPa)</a:t>
                </a:r>
              </a:p>
            </c:rich>
          </c:tx>
          <c:layout/>
          <c:overlay val="0"/>
        </c:title>
        <c:numFmt formatCode="0" sourceLinked="1"/>
        <c:majorTickMark val="out"/>
        <c:minorTickMark val="none"/>
        <c:tickLblPos val="nextTo"/>
        <c:crossAx val="136079616"/>
        <c:crosses val="autoZero"/>
        <c:crossBetween val="midCat"/>
      </c:valAx>
      <c:spPr>
        <a:ln>
          <a:solidFill>
            <a:schemeClr val="bg1">
              <a:lumMod val="50000"/>
            </a:schemeClr>
          </a:solidFill>
        </a:ln>
      </c:spPr>
    </c:plotArea>
    <c:plotVisOnly val="1"/>
    <c:dispBlanksAs val="gap"/>
    <c:showDLblsOverMax val="0"/>
  </c:chart>
  <c:spPr>
    <a:ln>
      <a:noFill/>
    </a:ln>
  </c:sp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v>10 mm</c:v>
          </c:tx>
          <c:xVal>
            <c:numRef>
              <c:f>'plate thick-concentric'!$C$21:$C$24</c:f>
              <c:numCache>
                <c:formatCode>0.00</c:formatCode>
                <c:ptCount val="4"/>
                <c:pt idx="0" formatCode="General">
                  <c:v>0</c:v>
                </c:pt>
                <c:pt idx="1">
                  <c:v>0.85279000000000005</c:v>
                </c:pt>
                <c:pt idx="2" formatCode="General">
                  <c:v>2.4300000000000002</c:v>
                </c:pt>
                <c:pt idx="3" formatCode="General">
                  <c:v>7.1</c:v>
                </c:pt>
              </c:numCache>
            </c:numRef>
          </c:xVal>
          <c:yVal>
            <c:numRef>
              <c:f>'plate thick-concentric'!$D$21:$D$24</c:f>
              <c:numCache>
                <c:formatCode>General</c:formatCode>
                <c:ptCount val="4"/>
                <c:pt idx="0">
                  <c:v>0</c:v>
                </c:pt>
                <c:pt idx="1">
                  <c:v>50</c:v>
                </c:pt>
                <c:pt idx="2">
                  <c:v>100</c:v>
                </c:pt>
                <c:pt idx="3">
                  <c:v>150</c:v>
                </c:pt>
              </c:numCache>
            </c:numRef>
          </c:yVal>
          <c:smooth val="1"/>
        </c:ser>
        <c:ser>
          <c:idx val="1"/>
          <c:order val="1"/>
          <c:tx>
            <c:v>20 mm</c:v>
          </c:tx>
          <c:xVal>
            <c:numRef>
              <c:f>'plate thick-concentric'!$E$21:$E$28</c:f>
              <c:numCache>
                <c:formatCode>0.00</c:formatCode>
                <c:ptCount val="8"/>
                <c:pt idx="0" formatCode="General">
                  <c:v>0</c:v>
                </c:pt>
                <c:pt idx="1">
                  <c:v>0.26400000000000001</c:v>
                </c:pt>
                <c:pt idx="2">
                  <c:v>0.52800000000000002</c:v>
                </c:pt>
                <c:pt idx="3">
                  <c:v>0.80200000000000005</c:v>
                </c:pt>
                <c:pt idx="4" formatCode="General">
                  <c:v>1.23</c:v>
                </c:pt>
                <c:pt idx="5" formatCode="General">
                  <c:v>1.75</c:v>
                </c:pt>
                <c:pt idx="6" formatCode="General">
                  <c:v>2.38</c:v>
                </c:pt>
                <c:pt idx="7" formatCode="General">
                  <c:v>4.0999999999999996</c:v>
                </c:pt>
              </c:numCache>
            </c:numRef>
          </c:xVal>
          <c:yVal>
            <c:numRef>
              <c:f>'plate thick-concentric'!$F$21:$F$28</c:f>
              <c:numCache>
                <c:formatCode>General</c:formatCode>
                <c:ptCount val="8"/>
                <c:pt idx="0">
                  <c:v>0</c:v>
                </c:pt>
                <c:pt idx="1">
                  <c:v>50</c:v>
                </c:pt>
                <c:pt idx="2">
                  <c:v>100</c:v>
                </c:pt>
                <c:pt idx="3">
                  <c:v>150</c:v>
                </c:pt>
                <c:pt idx="4">
                  <c:v>200</c:v>
                </c:pt>
                <c:pt idx="5">
                  <c:v>250</c:v>
                </c:pt>
                <c:pt idx="6">
                  <c:v>300</c:v>
                </c:pt>
                <c:pt idx="7">
                  <c:v>350</c:v>
                </c:pt>
              </c:numCache>
            </c:numRef>
          </c:yVal>
          <c:smooth val="1"/>
        </c:ser>
        <c:ser>
          <c:idx val="2"/>
          <c:order val="2"/>
          <c:tx>
            <c:v>30 mm</c:v>
          </c:tx>
          <c:xVal>
            <c:numRef>
              <c:f>'plate thick-concentric'!$G$21:$G$32</c:f>
              <c:numCache>
                <c:formatCode>General</c:formatCode>
                <c:ptCount val="12"/>
                <c:pt idx="0">
                  <c:v>0</c:v>
                </c:pt>
                <c:pt idx="1">
                  <c:v>0.14000000000000001</c:v>
                </c:pt>
                <c:pt idx="2">
                  <c:v>0.28000000000000003</c:v>
                </c:pt>
                <c:pt idx="3">
                  <c:v>0.43</c:v>
                </c:pt>
                <c:pt idx="4">
                  <c:v>0.55000000000000004</c:v>
                </c:pt>
                <c:pt idx="5">
                  <c:v>0.7</c:v>
                </c:pt>
                <c:pt idx="6">
                  <c:v>0.85</c:v>
                </c:pt>
                <c:pt idx="7">
                  <c:v>1.1000000000000001</c:v>
                </c:pt>
                <c:pt idx="8">
                  <c:v>1.35</c:v>
                </c:pt>
                <c:pt idx="9">
                  <c:v>1.78</c:v>
                </c:pt>
                <c:pt idx="10">
                  <c:v>2.4</c:v>
                </c:pt>
                <c:pt idx="11">
                  <c:v>3.1</c:v>
                </c:pt>
              </c:numCache>
            </c:numRef>
          </c:xVal>
          <c:yVal>
            <c:numRef>
              <c:f>'plate thick-concentric'!$H$21:$H$32</c:f>
              <c:numCache>
                <c:formatCode>General</c:formatCode>
                <c:ptCount val="12"/>
                <c:pt idx="0">
                  <c:v>0</c:v>
                </c:pt>
                <c:pt idx="1">
                  <c:v>50</c:v>
                </c:pt>
                <c:pt idx="2">
                  <c:v>100</c:v>
                </c:pt>
                <c:pt idx="3">
                  <c:v>150</c:v>
                </c:pt>
                <c:pt idx="4">
                  <c:v>200</c:v>
                </c:pt>
                <c:pt idx="5">
                  <c:v>250</c:v>
                </c:pt>
                <c:pt idx="6">
                  <c:v>300</c:v>
                </c:pt>
                <c:pt idx="7">
                  <c:v>350</c:v>
                </c:pt>
                <c:pt idx="8">
                  <c:v>400</c:v>
                </c:pt>
                <c:pt idx="9">
                  <c:v>450</c:v>
                </c:pt>
                <c:pt idx="10">
                  <c:v>500</c:v>
                </c:pt>
                <c:pt idx="11">
                  <c:v>550</c:v>
                </c:pt>
              </c:numCache>
            </c:numRef>
          </c:yVal>
          <c:smooth val="1"/>
        </c:ser>
        <c:dLbls>
          <c:showLegendKey val="0"/>
          <c:showVal val="0"/>
          <c:showCatName val="0"/>
          <c:showSerName val="0"/>
          <c:showPercent val="0"/>
          <c:showBubbleSize val="0"/>
        </c:dLbls>
        <c:axId val="143800960"/>
        <c:axId val="143807232"/>
      </c:scatterChart>
      <c:valAx>
        <c:axId val="143800960"/>
        <c:scaling>
          <c:orientation val="minMax"/>
        </c:scaling>
        <c:delete val="0"/>
        <c:axPos val="b"/>
        <c:title>
          <c:tx>
            <c:rich>
              <a:bodyPr/>
              <a:lstStyle/>
              <a:p>
                <a:pPr>
                  <a:defRPr/>
                </a:pPr>
                <a:r>
                  <a:rPr lang="en-US"/>
                  <a:t>Maximum Deflection (mm)</a:t>
                </a:r>
              </a:p>
            </c:rich>
          </c:tx>
          <c:overlay val="0"/>
        </c:title>
        <c:numFmt formatCode="General" sourceLinked="1"/>
        <c:majorTickMark val="none"/>
        <c:minorTickMark val="none"/>
        <c:tickLblPos val="nextTo"/>
        <c:crossAx val="143807232"/>
        <c:crosses val="autoZero"/>
        <c:crossBetween val="midCat"/>
      </c:valAx>
      <c:valAx>
        <c:axId val="143807232"/>
        <c:scaling>
          <c:orientation val="minMax"/>
        </c:scaling>
        <c:delete val="0"/>
        <c:axPos val="l"/>
        <c:majorGridlines/>
        <c:title>
          <c:tx>
            <c:rich>
              <a:bodyPr/>
              <a:lstStyle/>
              <a:p>
                <a:pPr>
                  <a:defRPr/>
                </a:pPr>
                <a:r>
                  <a:rPr lang="en-US"/>
                  <a:t>Total Load (kN)</a:t>
                </a:r>
              </a:p>
            </c:rich>
          </c:tx>
          <c:layout>
            <c:manualLayout>
              <c:xMode val="edge"/>
              <c:yMode val="edge"/>
              <c:x val="2.3071244001476561E-3"/>
              <c:y val="0.2730660395215021"/>
            </c:manualLayout>
          </c:layout>
          <c:overlay val="0"/>
        </c:title>
        <c:numFmt formatCode="General" sourceLinked="1"/>
        <c:majorTickMark val="none"/>
        <c:minorTickMark val="none"/>
        <c:tickLblPos val="nextTo"/>
        <c:crossAx val="143800960"/>
        <c:crosses val="autoZero"/>
        <c:crossBetween val="midCat"/>
      </c:valAx>
    </c:plotArea>
    <c:legend>
      <c:legendPos val="r"/>
      <c:overlay val="0"/>
    </c:legend>
    <c:plotVisOnly val="1"/>
    <c:dispBlanksAs val="gap"/>
    <c:showDLblsOverMax val="0"/>
  </c:chart>
  <c:txPr>
    <a:bodyPr/>
    <a:lstStyle/>
    <a:p>
      <a:pPr>
        <a:defRPr sz="1400"/>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v>e=110mm</c:v>
          </c:tx>
          <c:xVal>
            <c:numRef>
              <c:f>'bolt eccentricity-concentric'!$C$5:$C$10</c:f>
              <c:numCache>
                <c:formatCode>0.00</c:formatCode>
                <c:ptCount val="6"/>
                <c:pt idx="0" formatCode="General">
                  <c:v>0</c:v>
                </c:pt>
                <c:pt idx="1">
                  <c:v>0.54500000000000004</c:v>
                </c:pt>
                <c:pt idx="2" formatCode="General">
                  <c:v>1.0900000000000001</c:v>
                </c:pt>
                <c:pt idx="3" formatCode="General">
                  <c:v>1.65</c:v>
                </c:pt>
                <c:pt idx="4">
                  <c:v>2.4</c:v>
                </c:pt>
                <c:pt idx="5" formatCode="General">
                  <c:v>4.8499999999999996</c:v>
                </c:pt>
              </c:numCache>
            </c:numRef>
          </c:xVal>
          <c:yVal>
            <c:numRef>
              <c:f>'bolt eccentricity-concentric'!$B$5:$B$10</c:f>
              <c:numCache>
                <c:formatCode>General</c:formatCode>
                <c:ptCount val="6"/>
                <c:pt idx="0">
                  <c:v>0</c:v>
                </c:pt>
                <c:pt idx="1">
                  <c:v>50</c:v>
                </c:pt>
                <c:pt idx="2">
                  <c:v>100</c:v>
                </c:pt>
                <c:pt idx="3">
                  <c:v>150</c:v>
                </c:pt>
                <c:pt idx="4">
                  <c:v>200</c:v>
                </c:pt>
                <c:pt idx="5">
                  <c:v>250</c:v>
                </c:pt>
              </c:numCache>
            </c:numRef>
          </c:yVal>
          <c:smooth val="1"/>
        </c:ser>
        <c:ser>
          <c:idx val="1"/>
          <c:order val="1"/>
          <c:tx>
            <c:v>e=75mm</c:v>
          </c:tx>
          <c:xVal>
            <c:numRef>
              <c:f>'bolt eccentricity-concentric'!$E$5:$E$12</c:f>
              <c:numCache>
                <c:formatCode>0.00</c:formatCode>
                <c:ptCount val="8"/>
                <c:pt idx="0" formatCode="General">
                  <c:v>0</c:v>
                </c:pt>
                <c:pt idx="1">
                  <c:v>0.26400000000000001</c:v>
                </c:pt>
                <c:pt idx="2">
                  <c:v>0.52800000000000002</c:v>
                </c:pt>
                <c:pt idx="3">
                  <c:v>0.80200000000000005</c:v>
                </c:pt>
                <c:pt idx="4" formatCode="General">
                  <c:v>1.23</c:v>
                </c:pt>
                <c:pt idx="5" formatCode="General">
                  <c:v>1.75</c:v>
                </c:pt>
                <c:pt idx="6" formatCode="General">
                  <c:v>2.38</c:v>
                </c:pt>
                <c:pt idx="7" formatCode="General">
                  <c:v>4.0999999999999996</c:v>
                </c:pt>
              </c:numCache>
            </c:numRef>
          </c:xVal>
          <c:yVal>
            <c:numRef>
              <c:f>'bolt eccentricity-concentric'!$B$5:$B$12</c:f>
              <c:numCache>
                <c:formatCode>General</c:formatCode>
                <c:ptCount val="8"/>
                <c:pt idx="0">
                  <c:v>0</c:v>
                </c:pt>
                <c:pt idx="1">
                  <c:v>50</c:v>
                </c:pt>
                <c:pt idx="2">
                  <c:v>100</c:v>
                </c:pt>
                <c:pt idx="3">
                  <c:v>150</c:v>
                </c:pt>
                <c:pt idx="4">
                  <c:v>200</c:v>
                </c:pt>
                <c:pt idx="5">
                  <c:v>250</c:v>
                </c:pt>
                <c:pt idx="6">
                  <c:v>300</c:v>
                </c:pt>
                <c:pt idx="7">
                  <c:v>350</c:v>
                </c:pt>
              </c:numCache>
            </c:numRef>
          </c:yVal>
          <c:smooth val="1"/>
        </c:ser>
        <c:ser>
          <c:idx val="2"/>
          <c:order val="2"/>
          <c:tx>
            <c:v>e=40mm</c:v>
          </c:tx>
          <c:xVal>
            <c:numRef>
              <c:f>'bolt eccentricity-concentric'!$G$5:$G$16</c:f>
              <c:numCache>
                <c:formatCode>General</c:formatCode>
                <c:ptCount val="12"/>
                <c:pt idx="0">
                  <c:v>0</c:v>
                </c:pt>
                <c:pt idx="1">
                  <c:v>0.1</c:v>
                </c:pt>
                <c:pt idx="2">
                  <c:v>0.2</c:v>
                </c:pt>
                <c:pt idx="3">
                  <c:v>0.3</c:v>
                </c:pt>
                <c:pt idx="4">
                  <c:v>0.4</c:v>
                </c:pt>
                <c:pt idx="5">
                  <c:v>0.49</c:v>
                </c:pt>
                <c:pt idx="6">
                  <c:v>0.6</c:v>
                </c:pt>
                <c:pt idx="7">
                  <c:v>0.7</c:v>
                </c:pt>
                <c:pt idx="8">
                  <c:v>0.85</c:v>
                </c:pt>
                <c:pt idx="9">
                  <c:v>0.98</c:v>
                </c:pt>
                <c:pt idx="10">
                  <c:v>1.23</c:v>
                </c:pt>
                <c:pt idx="11">
                  <c:v>1.65</c:v>
                </c:pt>
              </c:numCache>
            </c:numRef>
          </c:xVal>
          <c:yVal>
            <c:numRef>
              <c:f>'bolt eccentricity-concentric'!$B$5:$B$16</c:f>
              <c:numCache>
                <c:formatCode>General</c:formatCode>
                <c:ptCount val="12"/>
                <c:pt idx="0">
                  <c:v>0</c:v>
                </c:pt>
                <c:pt idx="1">
                  <c:v>50</c:v>
                </c:pt>
                <c:pt idx="2">
                  <c:v>100</c:v>
                </c:pt>
                <c:pt idx="3">
                  <c:v>150</c:v>
                </c:pt>
                <c:pt idx="4">
                  <c:v>200</c:v>
                </c:pt>
                <c:pt idx="5">
                  <c:v>250</c:v>
                </c:pt>
                <c:pt idx="6">
                  <c:v>300</c:v>
                </c:pt>
                <c:pt idx="7">
                  <c:v>350</c:v>
                </c:pt>
                <c:pt idx="8">
                  <c:v>400</c:v>
                </c:pt>
                <c:pt idx="9">
                  <c:v>450</c:v>
                </c:pt>
                <c:pt idx="10">
                  <c:v>500</c:v>
                </c:pt>
                <c:pt idx="11">
                  <c:v>550</c:v>
                </c:pt>
              </c:numCache>
            </c:numRef>
          </c:yVal>
          <c:smooth val="1"/>
        </c:ser>
        <c:dLbls>
          <c:showLegendKey val="0"/>
          <c:showVal val="0"/>
          <c:showCatName val="0"/>
          <c:showSerName val="0"/>
          <c:showPercent val="0"/>
          <c:showBubbleSize val="0"/>
        </c:dLbls>
        <c:axId val="143869440"/>
        <c:axId val="143871360"/>
      </c:scatterChart>
      <c:valAx>
        <c:axId val="143869440"/>
        <c:scaling>
          <c:orientation val="minMax"/>
        </c:scaling>
        <c:delete val="0"/>
        <c:axPos val="b"/>
        <c:title>
          <c:tx>
            <c:rich>
              <a:bodyPr/>
              <a:lstStyle/>
              <a:p>
                <a:pPr>
                  <a:defRPr/>
                </a:pPr>
                <a:r>
                  <a:rPr lang="en-US"/>
                  <a:t>Maximum Deflection (mm)</a:t>
                </a:r>
              </a:p>
            </c:rich>
          </c:tx>
          <c:overlay val="0"/>
        </c:title>
        <c:numFmt formatCode="General" sourceLinked="1"/>
        <c:majorTickMark val="none"/>
        <c:minorTickMark val="none"/>
        <c:tickLblPos val="nextTo"/>
        <c:crossAx val="143871360"/>
        <c:crosses val="autoZero"/>
        <c:crossBetween val="midCat"/>
        <c:majorUnit val="2"/>
      </c:valAx>
      <c:valAx>
        <c:axId val="143871360"/>
        <c:scaling>
          <c:orientation val="minMax"/>
        </c:scaling>
        <c:delete val="0"/>
        <c:axPos val="l"/>
        <c:majorGridlines/>
        <c:title>
          <c:tx>
            <c:rich>
              <a:bodyPr/>
              <a:lstStyle/>
              <a:p>
                <a:pPr>
                  <a:defRPr/>
                </a:pPr>
                <a:r>
                  <a:rPr lang="en-US"/>
                  <a:t>Total Load (kN)</a:t>
                </a:r>
              </a:p>
            </c:rich>
          </c:tx>
          <c:overlay val="0"/>
        </c:title>
        <c:numFmt formatCode="General" sourceLinked="1"/>
        <c:majorTickMark val="none"/>
        <c:minorTickMark val="none"/>
        <c:tickLblPos val="nextTo"/>
        <c:crossAx val="143869440"/>
        <c:crosses val="autoZero"/>
        <c:crossBetween val="midCat"/>
      </c:valAx>
    </c:plotArea>
    <c:legend>
      <c:legendPos val="r"/>
      <c:overlay val="0"/>
    </c:legend>
    <c:plotVisOnly val="1"/>
    <c:dispBlanksAs val="gap"/>
    <c:showDLblsOverMax val="0"/>
  </c:chart>
  <c:txPr>
    <a:bodyPr/>
    <a:lstStyle/>
    <a:p>
      <a:pPr>
        <a:defRPr sz="1400"/>
      </a:pPr>
      <a:endParaRPr lang="en-U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0451617631565704"/>
          <c:y val="6.380742011208998E-2"/>
          <c:w val="0.6352871336109166"/>
          <c:h val="0.79716323279819701"/>
        </c:manualLayout>
      </c:layout>
      <c:barChart>
        <c:barDir val="col"/>
        <c:grouping val="clustered"/>
        <c:varyColors val="0"/>
        <c:ser>
          <c:idx val="0"/>
          <c:order val="0"/>
          <c:tx>
            <c:strRef>
              <c:f>Sheet1!$B$1</c:f>
              <c:strCache>
                <c:ptCount val="1"/>
                <c:pt idx="0">
                  <c:v>Concentric Axial Load</c:v>
                </c:pt>
              </c:strCache>
            </c:strRef>
          </c:tx>
          <c:invertIfNegative val="0"/>
          <c:cat>
            <c:strRef>
              <c:f>Sheet1!$A$2:$A$4</c:f>
              <c:strCache>
                <c:ptCount val="3"/>
                <c:pt idx="0">
                  <c:v>6a (e = 110 mm)</c:v>
                </c:pt>
                <c:pt idx="1">
                  <c:v>1a (e = 75 mm)</c:v>
                </c:pt>
                <c:pt idx="2">
                  <c:v>6b (e = 40 mm)</c:v>
                </c:pt>
              </c:strCache>
            </c:strRef>
          </c:cat>
          <c:val>
            <c:numRef>
              <c:f>Sheet1!$B$2:$B$4</c:f>
              <c:numCache>
                <c:formatCode>General</c:formatCode>
                <c:ptCount val="3"/>
                <c:pt idx="0">
                  <c:v>62</c:v>
                </c:pt>
                <c:pt idx="1">
                  <c:v>63</c:v>
                </c:pt>
                <c:pt idx="2">
                  <c:v>71</c:v>
                </c:pt>
              </c:numCache>
            </c:numRef>
          </c:val>
        </c:ser>
        <c:ser>
          <c:idx val="1"/>
          <c:order val="1"/>
          <c:tx>
            <c:strRef>
              <c:f>Sheet1!$C$1</c:f>
              <c:strCache>
                <c:ptCount val="1"/>
                <c:pt idx="0">
                  <c:v>Uniaxial Bending</c:v>
                </c:pt>
              </c:strCache>
            </c:strRef>
          </c:tx>
          <c:invertIfNegative val="0"/>
          <c:cat>
            <c:strRef>
              <c:f>Sheet1!$A$2:$A$4</c:f>
              <c:strCache>
                <c:ptCount val="3"/>
                <c:pt idx="0">
                  <c:v>6a (e = 110 mm)</c:v>
                </c:pt>
                <c:pt idx="1">
                  <c:v>1a (e = 75 mm)</c:v>
                </c:pt>
                <c:pt idx="2">
                  <c:v>6b (e = 40 mm)</c:v>
                </c:pt>
              </c:strCache>
            </c:strRef>
          </c:cat>
          <c:val>
            <c:numRef>
              <c:f>Sheet1!$C$2:$C$4</c:f>
              <c:numCache>
                <c:formatCode>General</c:formatCode>
                <c:ptCount val="3"/>
                <c:pt idx="0">
                  <c:v>56</c:v>
                </c:pt>
                <c:pt idx="1">
                  <c:v>57</c:v>
                </c:pt>
                <c:pt idx="2">
                  <c:v>67</c:v>
                </c:pt>
              </c:numCache>
            </c:numRef>
          </c:val>
        </c:ser>
        <c:ser>
          <c:idx val="2"/>
          <c:order val="2"/>
          <c:tx>
            <c:strRef>
              <c:f>Sheet1!$D$1</c:f>
              <c:strCache>
                <c:ptCount val="1"/>
                <c:pt idx="0">
                  <c:v>Biaxial Bending</c:v>
                </c:pt>
              </c:strCache>
            </c:strRef>
          </c:tx>
          <c:invertIfNegative val="0"/>
          <c:cat>
            <c:strRef>
              <c:f>Sheet1!$A$2:$A$4</c:f>
              <c:strCache>
                <c:ptCount val="3"/>
                <c:pt idx="0">
                  <c:v>6a (e = 110 mm)</c:v>
                </c:pt>
                <c:pt idx="1">
                  <c:v>1a (e = 75 mm)</c:v>
                </c:pt>
                <c:pt idx="2">
                  <c:v>6b (e = 40 mm)</c:v>
                </c:pt>
              </c:strCache>
            </c:strRef>
          </c:cat>
          <c:val>
            <c:numRef>
              <c:f>Sheet1!$D$2:$D$4</c:f>
              <c:numCache>
                <c:formatCode>General</c:formatCode>
                <c:ptCount val="3"/>
                <c:pt idx="0">
                  <c:v>46</c:v>
                </c:pt>
                <c:pt idx="1">
                  <c:v>49</c:v>
                </c:pt>
                <c:pt idx="2">
                  <c:v>64</c:v>
                </c:pt>
              </c:numCache>
            </c:numRef>
          </c:val>
        </c:ser>
        <c:dLbls>
          <c:showLegendKey val="0"/>
          <c:showVal val="0"/>
          <c:showCatName val="0"/>
          <c:showSerName val="0"/>
          <c:showPercent val="0"/>
          <c:showBubbleSize val="0"/>
        </c:dLbls>
        <c:gapWidth val="150"/>
        <c:axId val="159412992"/>
        <c:axId val="159414912"/>
      </c:barChart>
      <c:catAx>
        <c:axId val="159412992"/>
        <c:scaling>
          <c:orientation val="minMax"/>
        </c:scaling>
        <c:delete val="0"/>
        <c:axPos val="b"/>
        <c:title>
          <c:tx>
            <c:rich>
              <a:bodyPr/>
              <a:lstStyle/>
              <a:p>
                <a:pPr>
                  <a:defRPr/>
                </a:pPr>
                <a:r>
                  <a:rPr lang="en-US" dirty="0"/>
                  <a:t>Cases</a:t>
                </a:r>
              </a:p>
            </c:rich>
          </c:tx>
          <c:layout>
            <c:manualLayout>
              <c:xMode val="edge"/>
              <c:yMode val="edge"/>
              <c:x val="0.38674380362140598"/>
              <c:y val="0.94230387996995091"/>
            </c:manualLayout>
          </c:layout>
          <c:overlay val="0"/>
        </c:title>
        <c:majorTickMark val="out"/>
        <c:minorTickMark val="none"/>
        <c:tickLblPos val="nextTo"/>
        <c:crossAx val="159414912"/>
        <c:crosses val="autoZero"/>
        <c:auto val="1"/>
        <c:lblAlgn val="ctr"/>
        <c:lblOffset val="100"/>
        <c:noMultiLvlLbl val="0"/>
      </c:catAx>
      <c:valAx>
        <c:axId val="159414912"/>
        <c:scaling>
          <c:orientation val="minMax"/>
        </c:scaling>
        <c:delete val="0"/>
        <c:axPos val="l"/>
        <c:majorGridlines/>
        <c:title>
          <c:tx>
            <c:rich>
              <a:bodyPr rot="-5400000" vert="horz"/>
              <a:lstStyle/>
              <a:p>
                <a:pPr>
                  <a:defRPr/>
                </a:pPr>
                <a:r>
                  <a:rPr lang="en-US"/>
                  <a:t>Influence Angle (Degree)</a:t>
                </a:r>
              </a:p>
            </c:rich>
          </c:tx>
          <c:layout>
            <c:manualLayout>
              <c:xMode val="edge"/>
              <c:yMode val="edge"/>
              <c:x val="1.3484492448915123E-2"/>
              <c:y val="0.20656254601838139"/>
            </c:manualLayout>
          </c:layout>
          <c:overlay val="0"/>
        </c:title>
        <c:numFmt formatCode="General" sourceLinked="1"/>
        <c:majorTickMark val="out"/>
        <c:minorTickMark val="none"/>
        <c:tickLblPos val="nextTo"/>
        <c:crossAx val="159412992"/>
        <c:crosses val="autoZero"/>
        <c:crossBetween val="between"/>
      </c:valAx>
      <c:spPr>
        <a:ln>
          <a:solidFill>
            <a:schemeClr val="bg1">
              <a:lumMod val="50000"/>
            </a:schemeClr>
          </a:solidFill>
        </a:ln>
      </c:spPr>
    </c:plotArea>
    <c:legend>
      <c:legendPos val="r"/>
      <c:layout>
        <c:manualLayout>
          <c:xMode val="edge"/>
          <c:yMode val="edge"/>
          <c:x val="0.74588833463880022"/>
          <c:y val="0.11221399305284849"/>
          <c:w val="0.24247699404066644"/>
          <c:h val="0.23871832852576638"/>
        </c:manualLayout>
      </c:layout>
      <c:overlay val="0"/>
    </c:legend>
    <c:plotVisOnly val="1"/>
    <c:dispBlanksAs val="gap"/>
    <c:showDLblsOverMax val="0"/>
  </c:chart>
  <c:spPr>
    <a:ln>
      <a:noFill/>
    </a:ln>
  </c:sp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5738828807750399"/>
          <c:y val="4.0312306467309572E-2"/>
          <c:w val="0.82065812699224117"/>
          <c:h val="0.8089120109986252"/>
        </c:manualLayout>
      </c:layout>
      <c:barChart>
        <c:barDir val="col"/>
        <c:grouping val="clustered"/>
        <c:varyColors val="0"/>
        <c:ser>
          <c:idx val="0"/>
          <c:order val="0"/>
          <c:tx>
            <c:strRef>
              <c:f>Sheet1!$B$1</c:f>
              <c:strCache>
                <c:ptCount val="1"/>
                <c:pt idx="0">
                  <c:v>Concentric Axial Load</c:v>
                </c:pt>
              </c:strCache>
            </c:strRef>
          </c:tx>
          <c:invertIfNegative val="0"/>
          <c:cat>
            <c:strRef>
              <c:f>Sheet1!$A$2:$A$3</c:f>
              <c:strCache>
                <c:ptCount val="2"/>
                <c:pt idx="0">
                  <c:v>4 Bolts</c:v>
                </c:pt>
                <c:pt idx="1">
                  <c:v>8 Bolts</c:v>
                </c:pt>
              </c:strCache>
            </c:strRef>
          </c:cat>
          <c:val>
            <c:numRef>
              <c:f>Sheet1!$B$2:$B$3</c:f>
              <c:numCache>
                <c:formatCode>General</c:formatCode>
                <c:ptCount val="2"/>
                <c:pt idx="0">
                  <c:v>64</c:v>
                </c:pt>
                <c:pt idx="1">
                  <c:v>49</c:v>
                </c:pt>
              </c:numCache>
            </c:numRef>
          </c:val>
        </c:ser>
        <c:ser>
          <c:idx val="1"/>
          <c:order val="1"/>
          <c:tx>
            <c:strRef>
              <c:f>Sheet1!$C$1</c:f>
              <c:strCache>
                <c:ptCount val="1"/>
                <c:pt idx="0">
                  <c:v>Uniaxial Bending</c:v>
                </c:pt>
              </c:strCache>
            </c:strRef>
          </c:tx>
          <c:invertIfNegative val="0"/>
          <c:cat>
            <c:strRef>
              <c:f>Sheet1!$A$2:$A$3</c:f>
              <c:strCache>
                <c:ptCount val="2"/>
                <c:pt idx="0">
                  <c:v>4 Bolts</c:v>
                </c:pt>
                <c:pt idx="1">
                  <c:v>8 Bolts</c:v>
                </c:pt>
              </c:strCache>
            </c:strRef>
          </c:cat>
          <c:val>
            <c:numRef>
              <c:f>Sheet1!$C$2:$C$3</c:f>
              <c:numCache>
                <c:formatCode>General</c:formatCode>
                <c:ptCount val="2"/>
                <c:pt idx="0">
                  <c:v>57</c:v>
                </c:pt>
                <c:pt idx="1">
                  <c:v>48</c:v>
                </c:pt>
              </c:numCache>
            </c:numRef>
          </c:val>
        </c:ser>
        <c:ser>
          <c:idx val="2"/>
          <c:order val="2"/>
          <c:tx>
            <c:strRef>
              <c:f>Sheet1!$D$1</c:f>
              <c:strCache>
                <c:ptCount val="1"/>
                <c:pt idx="0">
                  <c:v>Biaxial Bending</c:v>
                </c:pt>
              </c:strCache>
            </c:strRef>
          </c:tx>
          <c:invertIfNegative val="0"/>
          <c:cat>
            <c:strRef>
              <c:f>Sheet1!$A$2:$A$3</c:f>
              <c:strCache>
                <c:ptCount val="2"/>
                <c:pt idx="0">
                  <c:v>4 Bolts</c:v>
                </c:pt>
                <c:pt idx="1">
                  <c:v>8 Bolts</c:v>
                </c:pt>
              </c:strCache>
            </c:strRef>
          </c:cat>
          <c:val>
            <c:numRef>
              <c:f>Sheet1!$D$2:$D$3</c:f>
              <c:numCache>
                <c:formatCode>General</c:formatCode>
                <c:ptCount val="2"/>
                <c:pt idx="0">
                  <c:v>49</c:v>
                </c:pt>
                <c:pt idx="1">
                  <c:v>37</c:v>
                </c:pt>
              </c:numCache>
            </c:numRef>
          </c:val>
        </c:ser>
        <c:dLbls>
          <c:showLegendKey val="0"/>
          <c:showVal val="0"/>
          <c:showCatName val="0"/>
          <c:showSerName val="0"/>
          <c:showPercent val="0"/>
          <c:showBubbleSize val="0"/>
        </c:dLbls>
        <c:gapWidth val="150"/>
        <c:axId val="159916416"/>
        <c:axId val="159918336"/>
      </c:barChart>
      <c:catAx>
        <c:axId val="159916416"/>
        <c:scaling>
          <c:orientation val="minMax"/>
        </c:scaling>
        <c:delete val="0"/>
        <c:axPos val="b"/>
        <c:title>
          <c:tx>
            <c:rich>
              <a:bodyPr/>
              <a:lstStyle/>
              <a:p>
                <a:pPr>
                  <a:defRPr/>
                </a:pPr>
                <a:r>
                  <a:rPr lang="en-US"/>
                  <a:t>Cases</a:t>
                </a:r>
              </a:p>
            </c:rich>
          </c:tx>
          <c:layout>
            <c:manualLayout>
              <c:xMode val="edge"/>
              <c:yMode val="edge"/>
              <c:x val="0.45424614481725217"/>
              <c:y val="0.93181792719234058"/>
            </c:manualLayout>
          </c:layout>
          <c:overlay val="0"/>
        </c:title>
        <c:majorTickMark val="out"/>
        <c:minorTickMark val="none"/>
        <c:tickLblPos val="nextTo"/>
        <c:crossAx val="159918336"/>
        <c:crosses val="autoZero"/>
        <c:auto val="1"/>
        <c:lblAlgn val="ctr"/>
        <c:lblOffset val="100"/>
        <c:noMultiLvlLbl val="0"/>
      </c:catAx>
      <c:valAx>
        <c:axId val="159918336"/>
        <c:scaling>
          <c:orientation val="minMax"/>
        </c:scaling>
        <c:delete val="0"/>
        <c:axPos val="l"/>
        <c:majorGridlines/>
        <c:title>
          <c:tx>
            <c:rich>
              <a:bodyPr rot="-5400000" vert="horz"/>
              <a:lstStyle/>
              <a:p>
                <a:pPr>
                  <a:defRPr/>
                </a:pPr>
                <a:r>
                  <a:rPr lang="en-US"/>
                  <a:t>Influence Angle (Degree)</a:t>
                </a:r>
              </a:p>
            </c:rich>
          </c:tx>
          <c:layout>
            <c:manualLayout>
              <c:xMode val="edge"/>
              <c:yMode val="edge"/>
              <c:x val="2.0609163749083212E-2"/>
              <c:y val="0.25610722816951254"/>
            </c:manualLayout>
          </c:layout>
          <c:overlay val="0"/>
        </c:title>
        <c:numFmt formatCode="General" sourceLinked="1"/>
        <c:majorTickMark val="out"/>
        <c:minorTickMark val="none"/>
        <c:tickLblPos val="nextTo"/>
        <c:crossAx val="159916416"/>
        <c:crosses val="autoZero"/>
        <c:crossBetween val="between"/>
      </c:valAx>
      <c:spPr>
        <a:ln>
          <a:solidFill>
            <a:schemeClr val="bg1">
              <a:lumMod val="50000"/>
            </a:schemeClr>
          </a:solidFill>
        </a:ln>
      </c:spPr>
    </c:plotArea>
    <c:plotVisOnly val="1"/>
    <c:dispBlanksAs val="gap"/>
    <c:showDLblsOverMax val="0"/>
  </c:chart>
  <c:spPr>
    <a:ln>
      <a:no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9.8548859277205747E-2"/>
          <c:y val="3.3952659587276376E-2"/>
          <c:w val="0.67682176588844423"/>
          <c:h val="0.79562227117396667"/>
        </c:manualLayout>
      </c:layout>
      <c:lineChart>
        <c:grouping val="standard"/>
        <c:varyColors val="0"/>
        <c:ser>
          <c:idx val="0"/>
          <c:order val="0"/>
          <c:tx>
            <c:strRef>
              <c:f>Sheet1!$D$1</c:f>
              <c:strCache>
                <c:ptCount val="1"/>
                <c:pt idx="0">
                  <c:v>Lab Results</c:v>
                </c:pt>
              </c:strCache>
            </c:strRef>
          </c:tx>
          <c:cat>
            <c:numRef>
              <c:f>Sheet1!$C$2:$C$18</c:f>
              <c:numCache>
                <c:formatCode>General</c:formatCode>
                <c:ptCount val="17"/>
                <c:pt idx="0">
                  <c:v>0</c:v>
                </c:pt>
                <c:pt idx="1">
                  <c:v>25</c:v>
                </c:pt>
                <c:pt idx="2">
                  <c:v>50</c:v>
                </c:pt>
                <c:pt idx="3">
                  <c:v>75</c:v>
                </c:pt>
                <c:pt idx="4">
                  <c:v>100</c:v>
                </c:pt>
                <c:pt idx="5">
                  <c:v>125</c:v>
                </c:pt>
                <c:pt idx="6">
                  <c:v>150</c:v>
                </c:pt>
                <c:pt idx="7">
                  <c:v>175</c:v>
                </c:pt>
                <c:pt idx="8">
                  <c:v>200</c:v>
                </c:pt>
                <c:pt idx="9">
                  <c:v>225</c:v>
                </c:pt>
                <c:pt idx="10">
                  <c:v>250</c:v>
                </c:pt>
                <c:pt idx="11">
                  <c:v>275</c:v>
                </c:pt>
                <c:pt idx="12">
                  <c:v>300</c:v>
                </c:pt>
                <c:pt idx="13">
                  <c:v>325</c:v>
                </c:pt>
                <c:pt idx="14">
                  <c:v>350</c:v>
                </c:pt>
                <c:pt idx="15">
                  <c:v>375</c:v>
                </c:pt>
                <c:pt idx="16">
                  <c:v>400</c:v>
                </c:pt>
              </c:numCache>
            </c:numRef>
          </c:cat>
          <c:val>
            <c:numRef>
              <c:f>Sheet1!$D$2:$D$15</c:f>
              <c:numCache>
                <c:formatCode>General</c:formatCode>
                <c:ptCount val="14"/>
                <c:pt idx="0">
                  <c:v>0</c:v>
                </c:pt>
                <c:pt idx="1">
                  <c:v>0.61000000000000065</c:v>
                </c:pt>
                <c:pt idx="2">
                  <c:v>1.22</c:v>
                </c:pt>
                <c:pt idx="3">
                  <c:v>1.76</c:v>
                </c:pt>
                <c:pt idx="4">
                  <c:v>2.3199999999999967</c:v>
                </c:pt>
                <c:pt idx="5">
                  <c:v>2.92</c:v>
                </c:pt>
                <c:pt idx="6">
                  <c:v>3.62</c:v>
                </c:pt>
                <c:pt idx="7">
                  <c:v>4.41</c:v>
                </c:pt>
                <c:pt idx="8">
                  <c:v>5.4</c:v>
                </c:pt>
                <c:pt idx="9">
                  <c:v>7</c:v>
                </c:pt>
                <c:pt idx="10">
                  <c:v>9.57</c:v>
                </c:pt>
                <c:pt idx="11">
                  <c:v>14.9</c:v>
                </c:pt>
                <c:pt idx="12">
                  <c:v>25.1</c:v>
                </c:pt>
                <c:pt idx="13">
                  <c:v>38</c:v>
                </c:pt>
              </c:numCache>
            </c:numRef>
          </c:val>
          <c:smooth val="0"/>
        </c:ser>
        <c:ser>
          <c:idx val="1"/>
          <c:order val="1"/>
          <c:tx>
            <c:strRef>
              <c:f>Sheet1!$E$1</c:f>
              <c:strCache>
                <c:ptCount val="1"/>
                <c:pt idx="0">
                  <c:v>SHELL 43</c:v>
                </c:pt>
              </c:strCache>
            </c:strRef>
          </c:tx>
          <c:cat>
            <c:numRef>
              <c:f>Sheet1!$C$2:$C$18</c:f>
              <c:numCache>
                <c:formatCode>General</c:formatCode>
                <c:ptCount val="17"/>
                <c:pt idx="0">
                  <c:v>0</c:v>
                </c:pt>
                <c:pt idx="1">
                  <c:v>25</c:v>
                </c:pt>
                <c:pt idx="2">
                  <c:v>50</c:v>
                </c:pt>
                <c:pt idx="3">
                  <c:v>75</c:v>
                </c:pt>
                <c:pt idx="4">
                  <c:v>100</c:v>
                </c:pt>
                <c:pt idx="5">
                  <c:v>125</c:v>
                </c:pt>
                <c:pt idx="6">
                  <c:v>150</c:v>
                </c:pt>
                <c:pt idx="7">
                  <c:v>175</c:v>
                </c:pt>
                <c:pt idx="8">
                  <c:v>200</c:v>
                </c:pt>
                <c:pt idx="9">
                  <c:v>225</c:v>
                </c:pt>
                <c:pt idx="10">
                  <c:v>250</c:v>
                </c:pt>
                <c:pt idx="11">
                  <c:v>275</c:v>
                </c:pt>
                <c:pt idx="12">
                  <c:v>300</c:v>
                </c:pt>
                <c:pt idx="13">
                  <c:v>325</c:v>
                </c:pt>
                <c:pt idx="14">
                  <c:v>350</c:v>
                </c:pt>
                <c:pt idx="15">
                  <c:v>375</c:v>
                </c:pt>
                <c:pt idx="16">
                  <c:v>400</c:v>
                </c:pt>
              </c:numCache>
            </c:numRef>
          </c:cat>
          <c:val>
            <c:numRef>
              <c:f>Sheet1!$E$2:$E$18</c:f>
              <c:numCache>
                <c:formatCode>General</c:formatCode>
                <c:ptCount val="17"/>
                <c:pt idx="0">
                  <c:v>0</c:v>
                </c:pt>
                <c:pt idx="1">
                  <c:v>0.750000000000006</c:v>
                </c:pt>
                <c:pt idx="2">
                  <c:v>1.5</c:v>
                </c:pt>
                <c:pt idx="3">
                  <c:v>2.4</c:v>
                </c:pt>
                <c:pt idx="4">
                  <c:v>3.25</c:v>
                </c:pt>
                <c:pt idx="5">
                  <c:v>4.0999999999999996</c:v>
                </c:pt>
                <c:pt idx="6">
                  <c:v>5.0999999999999996</c:v>
                </c:pt>
                <c:pt idx="7">
                  <c:v>6.2</c:v>
                </c:pt>
                <c:pt idx="8">
                  <c:v>7.2</c:v>
                </c:pt>
                <c:pt idx="9">
                  <c:v>8.4</c:v>
                </c:pt>
                <c:pt idx="10">
                  <c:v>10.1</c:v>
                </c:pt>
                <c:pt idx="11">
                  <c:v>12.9</c:v>
                </c:pt>
                <c:pt idx="12">
                  <c:v>17.3</c:v>
                </c:pt>
                <c:pt idx="13">
                  <c:v>24</c:v>
                </c:pt>
                <c:pt idx="14">
                  <c:v>35</c:v>
                </c:pt>
              </c:numCache>
            </c:numRef>
          </c:val>
          <c:smooth val="0"/>
        </c:ser>
        <c:ser>
          <c:idx val="2"/>
          <c:order val="2"/>
          <c:tx>
            <c:strRef>
              <c:f>Sheet1!$F$1</c:f>
              <c:strCache>
                <c:ptCount val="1"/>
                <c:pt idx="0">
                  <c:v>SHELL 181</c:v>
                </c:pt>
              </c:strCache>
            </c:strRef>
          </c:tx>
          <c:cat>
            <c:numRef>
              <c:f>Sheet1!$C$2:$C$18</c:f>
              <c:numCache>
                <c:formatCode>General</c:formatCode>
                <c:ptCount val="17"/>
                <c:pt idx="0">
                  <c:v>0</c:v>
                </c:pt>
                <c:pt idx="1">
                  <c:v>25</c:v>
                </c:pt>
                <c:pt idx="2">
                  <c:v>50</c:v>
                </c:pt>
                <c:pt idx="3">
                  <c:v>75</c:v>
                </c:pt>
                <c:pt idx="4">
                  <c:v>100</c:v>
                </c:pt>
                <c:pt idx="5">
                  <c:v>125</c:v>
                </c:pt>
                <c:pt idx="6">
                  <c:v>150</c:v>
                </c:pt>
                <c:pt idx="7">
                  <c:v>175</c:v>
                </c:pt>
                <c:pt idx="8">
                  <c:v>200</c:v>
                </c:pt>
                <c:pt idx="9">
                  <c:v>225</c:v>
                </c:pt>
                <c:pt idx="10">
                  <c:v>250</c:v>
                </c:pt>
                <c:pt idx="11">
                  <c:v>275</c:v>
                </c:pt>
                <c:pt idx="12">
                  <c:v>300</c:v>
                </c:pt>
                <c:pt idx="13">
                  <c:v>325</c:v>
                </c:pt>
                <c:pt idx="14">
                  <c:v>350</c:v>
                </c:pt>
                <c:pt idx="15">
                  <c:v>375</c:v>
                </c:pt>
                <c:pt idx="16">
                  <c:v>400</c:v>
                </c:pt>
              </c:numCache>
            </c:numRef>
          </c:cat>
          <c:val>
            <c:numRef>
              <c:f>Sheet1!$F$2:$F$18</c:f>
              <c:numCache>
                <c:formatCode>General</c:formatCode>
                <c:ptCount val="17"/>
                <c:pt idx="0">
                  <c:v>0</c:v>
                </c:pt>
                <c:pt idx="1">
                  <c:v>0.25</c:v>
                </c:pt>
                <c:pt idx="2">
                  <c:v>0.56200000000000061</c:v>
                </c:pt>
                <c:pt idx="3">
                  <c:v>0.99</c:v>
                </c:pt>
                <c:pt idx="4">
                  <c:v>1.49</c:v>
                </c:pt>
                <c:pt idx="5">
                  <c:v>1.74</c:v>
                </c:pt>
                <c:pt idx="6">
                  <c:v>2.2000000000000002</c:v>
                </c:pt>
                <c:pt idx="7">
                  <c:v>2.6</c:v>
                </c:pt>
                <c:pt idx="8">
                  <c:v>3.03</c:v>
                </c:pt>
                <c:pt idx="9">
                  <c:v>3.5</c:v>
                </c:pt>
                <c:pt idx="10">
                  <c:v>4.53</c:v>
                </c:pt>
                <c:pt idx="11">
                  <c:v>6.3</c:v>
                </c:pt>
                <c:pt idx="12">
                  <c:v>8.91</c:v>
                </c:pt>
                <c:pt idx="13">
                  <c:v>15</c:v>
                </c:pt>
                <c:pt idx="14">
                  <c:v>22</c:v>
                </c:pt>
                <c:pt idx="15">
                  <c:v>32</c:v>
                </c:pt>
              </c:numCache>
            </c:numRef>
          </c:val>
          <c:smooth val="0"/>
        </c:ser>
        <c:dLbls>
          <c:showLegendKey val="0"/>
          <c:showVal val="0"/>
          <c:showCatName val="0"/>
          <c:showSerName val="0"/>
          <c:showPercent val="0"/>
          <c:showBubbleSize val="0"/>
        </c:dLbls>
        <c:marker val="1"/>
        <c:smooth val="0"/>
        <c:axId val="143216640"/>
        <c:axId val="143218560"/>
      </c:lineChart>
      <c:catAx>
        <c:axId val="143216640"/>
        <c:scaling>
          <c:orientation val="minMax"/>
        </c:scaling>
        <c:delete val="0"/>
        <c:axPos val="b"/>
        <c:title>
          <c:tx>
            <c:rich>
              <a:bodyPr/>
              <a:lstStyle/>
              <a:p>
                <a:pPr>
                  <a:defRPr/>
                </a:pPr>
                <a:r>
                  <a:rPr lang="en-US"/>
                  <a:t>Load (KN)</a:t>
                </a:r>
              </a:p>
            </c:rich>
          </c:tx>
          <c:layout>
            <c:manualLayout>
              <c:xMode val="edge"/>
              <c:yMode val="edge"/>
              <c:x val="0.37559134195952737"/>
              <c:y val="0.94114732594056116"/>
            </c:manualLayout>
          </c:layout>
          <c:overlay val="0"/>
        </c:title>
        <c:numFmt formatCode="General" sourceLinked="1"/>
        <c:majorTickMark val="out"/>
        <c:minorTickMark val="none"/>
        <c:tickLblPos val="nextTo"/>
        <c:crossAx val="143218560"/>
        <c:crosses val="autoZero"/>
        <c:auto val="1"/>
        <c:lblAlgn val="ctr"/>
        <c:lblOffset val="100"/>
        <c:noMultiLvlLbl val="0"/>
      </c:catAx>
      <c:valAx>
        <c:axId val="143218560"/>
        <c:scaling>
          <c:orientation val="minMax"/>
        </c:scaling>
        <c:delete val="0"/>
        <c:axPos val="l"/>
        <c:majorGridlines/>
        <c:title>
          <c:tx>
            <c:rich>
              <a:bodyPr rot="-5400000" vert="horz"/>
              <a:lstStyle/>
              <a:p>
                <a:pPr>
                  <a:defRPr/>
                </a:pPr>
                <a:r>
                  <a:rPr lang="en-US" dirty="0"/>
                  <a:t>Overall Deflection (mm)</a:t>
                </a:r>
              </a:p>
            </c:rich>
          </c:tx>
          <c:layout>
            <c:manualLayout>
              <c:xMode val="edge"/>
              <c:yMode val="edge"/>
              <c:x val="0"/>
              <c:y val="0.21125054361103709"/>
            </c:manualLayout>
          </c:layout>
          <c:overlay val="0"/>
        </c:title>
        <c:numFmt formatCode="General" sourceLinked="1"/>
        <c:majorTickMark val="out"/>
        <c:minorTickMark val="none"/>
        <c:tickLblPos val="nextTo"/>
        <c:crossAx val="143216640"/>
        <c:crossesAt val="1"/>
        <c:crossBetween val="midCat"/>
      </c:valAx>
      <c:spPr>
        <a:ln>
          <a:solidFill>
            <a:schemeClr val="bg1">
              <a:lumMod val="50000"/>
            </a:schemeClr>
          </a:solidFill>
        </a:ln>
      </c:spPr>
    </c:plotArea>
    <c:legend>
      <c:legendPos val="r"/>
      <c:layout>
        <c:manualLayout>
          <c:xMode val="edge"/>
          <c:yMode val="edge"/>
          <c:x val="0.7786969022038045"/>
          <c:y val="4.5896737725541564E-2"/>
          <c:w val="0.21127295432131546"/>
          <c:h val="0.20773975400903633"/>
        </c:manualLayout>
      </c:layout>
      <c:overlay val="0"/>
      <c:spPr>
        <a:solidFill>
          <a:schemeClr val="bg1"/>
        </a:solidFill>
        <a:ln>
          <a:noFill/>
        </a:ln>
      </c:spPr>
      <c:txPr>
        <a:bodyPr/>
        <a:lstStyle/>
        <a:p>
          <a:pPr>
            <a:defRPr sz="1200"/>
          </a:pPr>
          <a:endParaRPr lang="en-US"/>
        </a:p>
      </c:txPr>
    </c:legend>
    <c:plotVisOnly val="1"/>
    <c:dispBlanksAs val="gap"/>
    <c:showDLblsOverMax val="0"/>
  </c:chart>
  <c:spPr>
    <a:ln>
      <a:noFill/>
    </a:ln>
  </c:spPr>
  <c:txPr>
    <a:bodyPr/>
    <a:lstStyle/>
    <a:p>
      <a:pPr>
        <a:defRPr sz="14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818787493728722"/>
          <c:y val="8.0661332365751112E-2"/>
          <c:w val="0.58113527419848432"/>
          <c:h val="0.76375613840535717"/>
        </c:manualLayout>
      </c:layout>
      <c:lineChart>
        <c:grouping val="standard"/>
        <c:varyColors val="0"/>
        <c:ser>
          <c:idx val="0"/>
          <c:order val="0"/>
          <c:tx>
            <c:strRef>
              <c:f>Comparison!$C$1</c:f>
              <c:strCache>
                <c:ptCount val="1"/>
                <c:pt idx="0">
                  <c:v>Strain Loc. 01 Ansys </c:v>
                </c:pt>
              </c:strCache>
            </c:strRef>
          </c:tx>
          <c:cat>
            <c:numRef>
              <c:f>Comparison!$A$2:$A$15</c:f>
              <c:numCache>
                <c:formatCode>General</c:formatCode>
                <c:ptCount val="10"/>
                <c:pt idx="0">
                  <c:v>0</c:v>
                </c:pt>
                <c:pt idx="1">
                  <c:v>10</c:v>
                </c:pt>
                <c:pt idx="2" formatCode="0">
                  <c:v>50</c:v>
                </c:pt>
                <c:pt idx="3" formatCode="0">
                  <c:v>100</c:v>
                </c:pt>
                <c:pt idx="4" formatCode="0">
                  <c:v>150</c:v>
                </c:pt>
                <c:pt idx="5" formatCode="0">
                  <c:v>200</c:v>
                </c:pt>
                <c:pt idx="6" formatCode="0">
                  <c:v>230</c:v>
                </c:pt>
                <c:pt idx="7" formatCode="0">
                  <c:v>240</c:v>
                </c:pt>
                <c:pt idx="8" formatCode="0">
                  <c:v>250</c:v>
                </c:pt>
                <c:pt idx="9" formatCode="0">
                  <c:v>300</c:v>
                </c:pt>
              </c:numCache>
            </c:numRef>
          </c:cat>
          <c:val>
            <c:numRef>
              <c:f>Comparison!$C$2:$C$15</c:f>
              <c:numCache>
                <c:formatCode>0.00E+00</c:formatCode>
                <c:ptCount val="10"/>
                <c:pt idx="0">
                  <c:v>0</c:v>
                </c:pt>
                <c:pt idx="1">
                  <c:v>1.13E-4</c:v>
                </c:pt>
                <c:pt idx="2">
                  <c:v>6.8499999999999995E-4</c:v>
                </c:pt>
                <c:pt idx="3">
                  <c:v>1.588E-3</c:v>
                </c:pt>
                <c:pt idx="4">
                  <c:v>3.8300000000000001E-3</c:v>
                </c:pt>
                <c:pt idx="5">
                  <c:v>8.0140000000000003E-3</c:v>
                </c:pt>
                <c:pt idx="6">
                  <c:v>1.2749999999999999E-2</c:v>
                </c:pt>
              </c:numCache>
            </c:numRef>
          </c:val>
          <c:smooth val="0"/>
        </c:ser>
        <c:ser>
          <c:idx val="2"/>
          <c:order val="1"/>
          <c:tx>
            <c:strRef>
              <c:f>Comparison!$E$1</c:f>
              <c:strCache>
                <c:ptCount val="1"/>
                <c:pt idx="0">
                  <c:v>Strain Loc. 02 Ansys</c:v>
                </c:pt>
              </c:strCache>
            </c:strRef>
          </c:tx>
          <c:cat>
            <c:numRef>
              <c:f>Comparison!$A$2:$A$15</c:f>
              <c:numCache>
                <c:formatCode>General</c:formatCode>
                <c:ptCount val="10"/>
                <c:pt idx="0">
                  <c:v>0</c:v>
                </c:pt>
                <c:pt idx="1">
                  <c:v>10</c:v>
                </c:pt>
                <c:pt idx="2" formatCode="0">
                  <c:v>50</c:v>
                </c:pt>
                <c:pt idx="3" formatCode="0">
                  <c:v>100</c:v>
                </c:pt>
                <c:pt idx="4" formatCode="0">
                  <c:v>150</c:v>
                </c:pt>
                <c:pt idx="5" formatCode="0">
                  <c:v>200</c:v>
                </c:pt>
                <c:pt idx="6" formatCode="0">
                  <c:v>230</c:v>
                </c:pt>
                <c:pt idx="7" formatCode="0">
                  <c:v>240</c:v>
                </c:pt>
                <c:pt idx="8" formatCode="0">
                  <c:v>250</c:v>
                </c:pt>
                <c:pt idx="9" formatCode="0">
                  <c:v>300</c:v>
                </c:pt>
              </c:numCache>
            </c:numRef>
          </c:cat>
          <c:val>
            <c:numRef>
              <c:f>Comparison!$E$2:$E$15</c:f>
              <c:numCache>
                <c:formatCode>0.00E+00</c:formatCode>
                <c:ptCount val="10"/>
                <c:pt idx="0">
                  <c:v>0</c:v>
                </c:pt>
                <c:pt idx="1">
                  <c:v>1.13E-4</c:v>
                </c:pt>
                <c:pt idx="2">
                  <c:v>6.8499999999999995E-4</c:v>
                </c:pt>
                <c:pt idx="3">
                  <c:v>1.588E-3</c:v>
                </c:pt>
                <c:pt idx="4">
                  <c:v>3.8300000000000001E-3</c:v>
                </c:pt>
                <c:pt idx="5">
                  <c:v>8.0140000000000003E-3</c:v>
                </c:pt>
                <c:pt idx="6">
                  <c:v>1.2749999999999999E-2</c:v>
                </c:pt>
              </c:numCache>
            </c:numRef>
          </c:val>
          <c:smooth val="0"/>
        </c:ser>
        <c:ser>
          <c:idx val="4"/>
          <c:order val="2"/>
          <c:tx>
            <c:strRef>
              <c:f>Comparison!$B$1</c:f>
              <c:strCache>
                <c:ptCount val="1"/>
                <c:pt idx="0">
                  <c:v>Strain Loc. 01 Lab</c:v>
                </c:pt>
              </c:strCache>
            </c:strRef>
          </c:tx>
          <c:val>
            <c:numRef>
              <c:f>Comparison!$B$2:$B$10</c:f>
              <c:numCache>
                <c:formatCode>0.00E+00</c:formatCode>
                <c:ptCount val="9"/>
                <c:pt idx="0">
                  <c:v>0</c:v>
                </c:pt>
                <c:pt idx="1">
                  <c:v>1.4470150000000002E-4</c:v>
                </c:pt>
                <c:pt idx="2">
                  <c:v>7.9493560000000007E-4</c:v>
                </c:pt>
                <c:pt idx="3">
                  <c:v>1.8954416000000001E-3</c:v>
                </c:pt>
                <c:pt idx="4">
                  <c:v>3.6291404E-3</c:v>
                </c:pt>
                <c:pt idx="5">
                  <c:v>7.2185384999999998E-3</c:v>
                </c:pt>
                <c:pt idx="6">
                  <c:v>1.2200000000000001E-2</c:v>
                </c:pt>
              </c:numCache>
            </c:numRef>
          </c:val>
          <c:smooth val="0"/>
        </c:ser>
        <c:ser>
          <c:idx val="5"/>
          <c:order val="3"/>
          <c:tx>
            <c:strRef>
              <c:f>Comparison!$D$1</c:f>
              <c:strCache>
                <c:ptCount val="1"/>
                <c:pt idx="0">
                  <c:v>Strain Loc. 02 Lab</c:v>
                </c:pt>
              </c:strCache>
            </c:strRef>
          </c:tx>
          <c:val>
            <c:numRef>
              <c:f>Comparison!$D$2:$D$10</c:f>
              <c:numCache>
                <c:formatCode>0.00E+00</c:formatCode>
                <c:ptCount val="9"/>
                <c:pt idx="0">
                  <c:v>0</c:v>
                </c:pt>
                <c:pt idx="1">
                  <c:v>1.3180000000000001E-4</c:v>
                </c:pt>
                <c:pt idx="2">
                  <c:v>6.7500000000000004E-4</c:v>
                </c:pt>
                <c:pt idx="3">
                  <c:v>1.4599999999999999E-3</c:v>
                </c:pt>
                <c:pt idx="4">
                  <c:v>2.7499999999999998E-3</c:v>
                </c:pt>
                <c:pt idx="5">
                  <c:v>5.7749999999999998E-3</c:v>
                </c:pt>
                <c:pt idx="6">
                  <c:v>9.205029E-3</c:v>
                </c:pt>
                <c:pt idx="7">
                  <c:v>1.0894127599999999E-2</c:v>
                </c:pt>
                <c:pt idx="8">
                  <c:v>1.3100000000000001E-2</c:v>
                </c:pt>
              </c:numCache>
            </c:numRef>
          </c:val>
          <c:smooth val="0"/>
        </c:ser>
        <c:ser>
          <c:idx val="8"/>
          <c:order val="4"/>
          <c:tx>
            <c:v>SHELL 181 at Loc. 1 and 2</c:v>
          </c:tx>
          <c:val>
            <c:numRef>
              <c:f>Comparison!$J$2:$J$9</c:f>
              <c:numCache>
                <c:formatCode>0.00E+00</c:formatCode>
                <c:ptCount val="8"/>
                <c:pt idx="0">
                  <c:v>0</c:v>
                </c:pt>
                <c:pt idx="1">
                  <c:v>9.2E-5</c:v>
                </c:pt>
                <c:pt idx="2">
                  <c:v>4.2000000000000002E-4</c:v>
                </c:pt>
                <c:pt idx="3">
                  <c:v>1.1999999999999999E-3</c:v>
                </c:pt>
                <c:pt idx="4">
                  <c:v>2.2000000000000001E-3</c:v>
                </c:pt>
                <c:pt idx="5">
                  <c:v>3.8999999999999998E-3</c:v>
                </c:pt>
                <c:pt idx="6">
                  <c:v>5.4999999999999997E-3</c:v>
                </c:pt>
                <c:pt idx="7">
                  <c:v>7.7099999999999998E-3</c:v>
                </c:pt>
              </c:numCache>
            </c:numRef>
          </c:val>
          <c:smooth val="0"/>
        </c:ser>
        <c:dLbls>
          <c:showLegendKey val="0"/>
          <c:showVal val="0"/>
          <c:showCatName val="0"/>
          <c:showSerName val="0"/>
          <c:showPercent val="0"/>
          <c:showBubbleSize val="0"/>
        </c:dLbls>
        <c:marker val="1"/>
        <c:smooth val="0"/>
        <c:axId val="143003008"/>
        <c:axId val="143009280"/>
      </c:lineChart>
      <c:catAx>
        <c:axId val="143003008"/>
        <c:scaling>
          <c:orientation val="minMax"/>
        </c:scaling>
        <c:delete val="0"/>
        <c:axPos val="b"/>
        <c:title>
          <c:tx>
            <c:rich>
              <a:bodyPr/>
              <a:lstStyle/>
              <a:p>
                <a:pPr>
                  <a:defRPr/>
                </a:pPr>
                <a:r>
                  <a:rPr lang="en-US"/>
                  <a:t>Load (KN)</a:t>
                </a:r>
              </a:p>
            </c:rich>
          </c:tx>
          <c:layout>
            <c:manualLayout>
              <c:xMode val="edge"/>
              <c:yMode val="edge"/>
              <c:x val="0.39207563258884648"/>
              <c:y val="0.9395717188820899"/>
            </c:manualLayout>
          </c:layout>
          <c:overlay val="0"/>
        </c:title>
        <c:numFmt formatCode="General" sourceLinked="1"/>
        <c:majorTickMark val="out"/>
        <c:minorTickMark val="none"/>
        <c:tickLblPos val="nextTo"/>
        <c:crossAx val="143009280"/>
        <c:crosses val="autoZero"/>
        <c:auto val="1"/>
        <c:lblAlgn val="ctr"/>
        <c:lblOffset val="100"/>
        <c:noMultiLvlLbl val="0"/>
      </c:catAx>
      <c:valAx>
        <c:axId val="143009280"/>
        <c:scaling>
          <c:orientation val="minMax"/>
        </c:scaling>
        <c:delete val="0"/>
        <c:axPos val="l"/>
        <c:majorGridlines/>
        <c:title>
          <c:tx>
            <c:rich>
              <a:bodyPr rot="-5400000" vert="horz"/>
              <a:lstStyle/>
              <a:p>
                <a:pPr>
                  <a:defRPr/>
                </a:pPr>
                <a:r>
                  <a:rPr lang="en-US"/>
                  <a:t>Strain</a:t>
                </a:r>
              </a:p>
            </c:rich>
          </c:tx>
          <c:overlay val="0"/>
        </c:title>
        <c:numFmt formatCode="0.00E+00" sourceLinked="1"/>
        <c:majorTickMark val="out"/>
        <c:minorTickMark val="none"/>
        <c:tickLblPos val="nextTo"/>
        <c:crossAx val="143003008"/>
        <c:crosses val="autoZero"/>
        <c:crossBetween val="midCat"/>
      </c:valAx>
      <c:spPr>
        <a:ln>
          <a:solidFill>
            <a:schemeClr val="bg1">
              <a:lumMod val="50000"/>
            </a:schemeClr>
          </a:solidFill>
        </a:ln>
      </c:spPr>
    </c:plotArea>
    <c:legend>
      <c:legendPos val="r"/>
      <c:layout>
        <c:manualLayout>
          <c:xMode val="edge"/>
          <c:yMode val="edge"/>
          <c:x val="0.73015097792017303"/>
          <c:y val="8.0060877047765558E-2"/>
          <c:w val="0.26788920165970415"/>
          <c:h val="0.47174874107222725"/>
        </c:manualLayout>
      </c:layout>
      <c:overlay val="0"/>
      <c:txPr>
        <a:bodyPr/>
        <a:lstStyle/>
        <a:p>
          <a:pPr>
            <a:defRPr sz="1200"/>
          </a:pPr>
          <a:endParaRPr lang="en-US"/>
        </a:p>
      </c:txPr>
    </c:legend>
    <c:plotVisOnly val="1"/>
    <c:dispBlanksAs val="gap"/>
    <c:showDLblsOverMax val="0"/>
  </c:chart>
  <c:txPr>
    <a:bodyPr/>
    <a:lstStyle/>
    <a:p>
      <a:pPr>
        <a:defRPr sz="14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49717346956178"/>
          <c:y val="8.4662679970408022E-2"/>
          <c:w val="0.6284718433310007"/>
          <c:h val="0.7610597625054536"/>
        </c:manualLayout>
      </c:layout>
      <c:lineChart>
        <c:grouping val="standard"/>
        <c:varyColors val="0"/>
        <c:ser>
          <c:idx val="0"/>
          <c:order val="0"/>
          <c:tx>
            <c:strRef>
              <c:f>Comparison!$L$1</c:f>
              <c:strCache>
                <c:ptCount val="1"/>
                <c:pt idx="0">
                  <c:v>Strain Loc. 05 Ansys</c:v>
                </c:pt>
              </c:strCache>
            </c:strRef>
          </c:tx>
          <c:cat>
            <c:numRef>
              <c:f>Comparison!$A$2:$A$15</c:f>
              <c:numCache>
                <c:formatCode>General</c:formatCode>
                <c:ptCount val="10"/>
                <c:pt idx="0">
                  <c:v>0</c:v>
                </c:pt>
                <c:pt idx="1">
                  <c:v>10</c:v>
                </c:pt>
                <c:pt idx="2" formatCode="0">
                  <c:v>50</c:v>
                </c:pt>
                <c:pt idx="3" formatCode="0">
                  <c:v>100</c:v>
                </c:pt>
                <c:pt idx="4" formatCode="0">
                  <c:v>150</c:v>
                </c:pt>
                <c:pt idx="5" formatCode="0">
                  <c:v>200</c:v>
                </c:pt>
                <c:pt idx="6" formatCode="0">
                  <c:v>230</c:v>
                </c:pt>
                <c:pt idx="7" formatCode="0">
                  <c:v>240</c:v>
                </c:pt>
                <c:pt idx="8" formatCode="0">
                  <c:v>250</c:v>
                </c:pt>
                <c:pt idx="9" formatCode="0">
                  <c:v>300</c:v>
                </c:pt>
              </c:numCache>
            </c:numRef>
          </c:cat>
          <c:val>
            <c:numRef>
              <c:f>Comparison!$L$2:$L$10</c:f>
              <c:numCache>
                <c:formatCode>0.00E+00</c:formatCode>
                <c:ptCount val="9"/>
                <c:pt idx="0">
                  <c:v>0</c:v>
                </c:pt>
                <c:pt idx="1">
                  <c:v>1.4899999999999999E-4</c:v>
                </c:pt>
                <c:pt idx="2">
                  <c:v>8.4999999999999995E-4</c:v>
                </c:pt>
                <c:pt idx="3">
                  <c:v>2.3999999999999998E-3</c:v>
                </c:pt>
                <c:pt idx="4">
                  <c:v>5.1000000000000004E-3</c:v>
                </c:pt>
                <c:pt idx="5">
                  <c:v>8.4799999999999997E-3</c:v>
                </c:pt>
                <c:pt idx="6">
                  <c:v>9.9000000000000008E-3</c:v>
                </c:pt>
                <c:pt idx="7">
                  <c:v>1.12E-2</c:v>
                </c:pt>
                <c:pt idx="8">
                  <c:v>1.2500000000000001E-2</c:v>
                </c:pt>
              </c:numCache>
            </c:numRef>
          </c:val>
          <c:smooth val="0"/>
        </c:ser>
        <c:ser>
          <c:idx val="1"/>
          <c:order val="1"/>
          <c:tx>
            <c:strRef>
              <c:f>Comparison!$N$1</c:f>
              <c:strCache>
                <c:ptCount val="1"/>
                <c:pt idx="0">
                  <c:v>Strain Loc. 06 Ansys</c:v>
                </c:pt>
              </c:strCache>
            </c:strRef>
          </c:tx>
          <c:cat>
            <c:numRef>
              <c:f>Comparison!$A$2:$A$15</c:f>
              <c:numCache>
                <c:formatCode>General</c:formatCode>
                <c:ptCount val="10"/>
                <c:pt idx="0">
                  <c:v>0</c:v>
                </c:pt>
                <c:pt idx="1">
                  <c:v>10</c:v>
                </c:pt>
                <c:pt idx="2" formatCode="0">
                  <c:v>50</c:v>
                </c:pt>
                <c:pt idx="3" formatCode="0">
                  <c:v>100</c:v>
                </c:pt>
                <c:pt idx="4" formatCode="0">
                  <c:v>150</c:v>
                </c:pt>
                <c:pt idx="5" formatCode="0">
                  <c:v>200</c:v>
                </c:pt>
                <c:pt idx="6" formatCode="0">
                  <c:v>230</c:v>
                </c:pt>
                <c:pt idx="7" formatCode="0">
                  <c:v>240</c:v>
                </c:pt>
                <c:pt idx="8" formatCode="0">
                  <c:v>250</c:v>
                </c:pt>
                <c:pt idx="9" formatCode="0">
                  <c:v>300</c:v>
                </c:pt>
              </c:numCache>
            </c:numRef>
          </c:cat>
          <c:val>
            <c:numRef>
              <c:f>Comparison!$N$2:$N$15</c:f>
              <c:numCache>
                <c:formatCode>0.00E+00</c:formatCode>
                <c:ptCount val="10"/>
                <c:pt idx="0">
                  <c:v>0</c:v>
                </c:pt>
                <c:pt idx="1">
                  <c:v>3.1000000000000001E-5</c:v>
                </c:pt>
                <c:pt idx="2">
                  <c:v>1.5799999999999999E-4</c:v>
                </c:pt>
                <c:pt idx="3">
                  <c:v>3.8000000000000002E-4</c:v>
                </c:pt>
                <c:pt idx="4">
                  <c:v>6.3000000000000003E-4</c:v>
                </c:pt>
                <c:pt idx="5">
                  <c:v>1.2750000000000001E-3</c:v>
                </c:pt>
                <c:pt idx="6">
                  <c:v>1.5900000000000001E-3</c:v>
                </c:pt>
                <c:pt idx="7">
                  <c:v>1.8500000000000001E-3</c:v>
                </c:pt>
                <c:pt idx="8">
                  <c:v>2.0999999999999999E-3</c:v>
                </c:pt>
                <c:pt idx="9">
                  <c:v>4.4999999999999997E-3</c:v>
                </c:pt>
              </c:numCache>
            </c:numRef>
          </c:val>
          <c:smooth val="0"/>
        </c:ser>
        <c:ser>
          <c:idx val="4"/>
          <c:order val="2"/>
          <c:tx>
            <c:strRef>
              <c:f>Comparison!$K$1</c:f>
              <c:strCache>
                <c:ptCount val="1"/>
                <c:pt idx="0">
                  <c:v>Strain Loc. 05 Lab</c:v>
                </c:pt>
              </c:strCache>
            </c:strRef>
          </c:tx>
          <c:val>
            <c:numRef>
              <c:f>Comparison!$K$2:$K$15</c:f>
              <c:numCache>
                <c:formatCode>0.00E+00</c:formatCode>
                <c:ptCount val="10"/>
                <c:pt idx="0" formatCode="General">
                  <c:v>0</c:v>
                </c:pt>
                <c:pt idx="1">
                  <c:v>1.6916620000000001E-4</c:v>
                </c:pt>
                <c:pt idx="2">
                  <c:v>1.1270167E-3</c:v>
                </c:pt>
                <c:pt idx="3">
                  <c:v>2.4919331E-3</c:v>
                </c:pt>
                <c:pt idx="4">
                  <c:v>4.0756821000000002E-3</c:v>
                </c:pt>
                <c:pt idx="5">
                  <c:v>6.4272605999999999E-3</c:v>
                </c:pt>
                <c:pt idx="6">
                  <c:v>9.2526528000000004E-3</c:v>
                </c:pt>
                <c:pt idx="7">
                  <c:v>1.0484787799999999E-2</c:v>
                </c:pt>
                <c:pt idx="8">
                  <c:v>1.19979745E-2</c:v>
                </c:pt>
              </c:numCache>
            </c:numRef>
          </c:val>
          <c:smooth val="0"/>
        </c:ser>
        <c:ser>
          <c:idx val="5"/>
          <c:order val="3"/>
          <c:tx>
            <c:strRef>
              <c:f>Comparison!$M$1</c:f>
              <c:strCache>
                <c:ptCount val="1"/>
                <c:pt idx="0">
                  <c:v>Strain Loc. 06 Lab</c:v>
                </c:pt>
              </c:strCache>
            </c:strRef>
          </c:tx>
          <c:val>
            <c:numRef>
              <c:f>Comparison!$M$2:$M$15</c:f>
              <c:numCache>
                <c:formatCode>0.00E+00</c:formatCode>
                <c:ptCount val="10"/>
                <c:pt idx="0" formatCode="General">
                  <c:v>0</c:v>
                </c:pt>
                <c:pt idx="1">
                  <c:v>3.4900000000000001E-5</c:v>
                </c:pt>
                <c:pt idx="2">
                  <c:v>1.951047E-4</c:v>
                </c:pt>
                <c:pt idx="3">
                  <c:v>3.9347889999999998E-4</c:v>
                </c:pt>
                <c:pt idx="4">
                  <c:v>6.2760270000000002E-4</c:v>
                </c:pt>
                <c:pt idx="5">
                  <c:v>9.4373500000000002E-4</c:v>
                </c:pt>
                <c:pt idx="6">
                  <c:v>1.3107137E-3</c:v>
                </c:pt>
                <c:pt idx="7">
                  <c:v>1.4690662000000001E-3</c:v>
                </c:pt>
                <c:pt idx="8">
                  <c:v>1.6659829E-3</c:v>
                </c:pt>
                <c:pt idx="9">
                  <c:v>4.0870007000000002E-3</c:v>
                </c:pt>
              </c:numCache>
            </c:numRef>
          </c:val>
          <c:smooth val="0"/>
        </c:ser>
        <c:dLbls>
          <c:showLegendKey val="0"/>
          <c:showVal val="0"/>
          <c:showCatName val="0"/>
          <c:showSerName val="0"/>
          <c:showPercent val="0"/>
          <c:showBubbleSize val="0"/>
        </c:dLbls>
        <c:marker val="1"/>
        <c:smooth val="0"/>
        <c:axId val="143059200"/>
        <c:axId val="143061376"/>
      </c:lineChart>
      <c:catAx>
        <c:axId val="143059200"/>
        <c:scaling>
          <c:orientation val="minMax"/>
        </c:scaling>
        <c:delete val="0"/>
        <c:axPos val="b"/>
        <c:title>
          <c:tx>
            <c:rich>
              <a:bodyPr/>
              <a:lstStyle/>
              <a:p>
                <a:pPr>
                  <a:defRPr/>
                </a:pPr>
                <a:r>
                  <a:rPr lang="en-US"/>
                  <a:t>Load (KN)</a:t>
                </a:r>
              </a:p>
            </c:rich>
          </c:tx>
          <c:layout>
            <c:manualLayout>
              <c:xMode val="edge"/>
              <c:yMode val="edge"/>
              <c:x val="0.41666418244976322"/>
              <c:y val="0.94237698465390674"/>
            </c:manualLayout>
          </c:layout>
          <c:overlay val="0"/>
        </c:title>
        <c:numFmt formatCode="General" sourceLinked="1"/>
        <c:majorTickMark val="out"/>
        <c:minorTickMark val="none"/>
        <c:tickLblPos val="nextTo"/>
        <c:crossAx val="143061376"/>
        <c:crosses val="autoZero"/>
        <c:auto val="1"/>
        <c:lblAlgn val="ctr"/>
        <c:lblOffset val="100"/>
        <c:noMultiLvlLbl val="0"/>
      </c:catAx>
      <c:valAx>
        <c:axId val="143061376"/>
        <c:scaling>
          <c:orientation val="minMax"/>
        </c:scaling>
        <c:delete val="0"/>
        <c:axPos val="l"/>
        <c:majorGridlines/>
        <c:title>
          <c:tx>
            <c:rich>
              <a:bodyPr rot="-5400000" vert="horz"/>
              <a:lstStyle/>
              <a:p>
                <a:pPr>
                  <a:defRPr/>
                </a:pPr>
                <a:r>
                  <a:rPr lang="en-US"/>
                  <a:t>Strain</a:t>
                </a:r>
              </a:p>
            </c:rich>
          </c:tx>
          <c:overlay val="0"/>
        </c:title>
        <c:numFmt formatCode="0.00E+00" sourceLinked="1"/>
        <c:majorTickMark val="out"/>
        <c:minorTickMark val="none"/>
        <c:tickLblPos val="nextTo"/>
        <c:crossAx val="143059200"/>
        <c:crosses val="autoZero"/>
        <c:crossBetween val="midCat"/>
      </c:valAx>
      <c:spPr>
        <a:ln>
          <a:solidFill>
            <a:schemeClr val="bg1">
              <a:lumMod val="50000"/>
            </a:schemeClr>
          </a:solidFill>
        </a:ln>
      </c:spPr>
    </c:plotArea>
    <c:legend>
      <c:legendPos val="r"/>
      <c:layout>
        <c:manualLayout>
          <c:xMode val="edge"/>
          <c:yMode val="edge"/>
          <c:x val="0.78266905835515632"/>
          <c:y val="0.28751209287326668"/>
          <c:w val="0.21557003626771806"/>
          <c:h val="0.27139632376652695"/>
        </c:manualLayout>
      </c:layout>
      <c:overlay val="0"/>
      <c:txPr>
        <a:bodyPr/>
        <a:lstStyle/>
        <a:p>
          <a:pPr>
            <a:defRPr sz="1200"/>
          </a:pPr>
          <a:endParaRPr lang="en-US"/>
        </a:p>
      </c:txPr>
    </c:legend>
    <c:plotVisOnly val="1"/>
    <c:dispBlanksAs val="gap"/>
    <c:showDLblsOverMax val="0"/>
  </c:chart>
  <c:txPr>
    <a:bodyPr/>
    <a:lstStyle/>
    <a:p>
      <a:pPr>
        <a:defRPr sz="14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502816895304393"/>
          <c:y val="5.4095206760958359E-2"/>
          <c:w val="0.64266015156857181"/>
          <c:h val="0.80083606736657964"/>
        </c:manualLayout>
      </c:layout>
      <c:lineChart>
        <c:grouping val="standard"/>
        <c:varyColors val="0"/>
        <c:ser>
          <c:idx val="0"/>
          <c:order val="0"/>
          <c:tx>
            <c:strRef>
              <c:f>Comparison!$O$1</c:f>
              <c:strCache>
                <c:ptCount val="1"/>
                <c:pt idx="0">
                  <c:v>Stress Loc. 03 Lab</c:v>
                </c:pt>
              </c:strCache>
            </c:strRef>
          </c:tx>
          <c:cat>
            <c:numRef>
              <c:f>Comparison!$A$2:$A$13</c:f>
              <c:numCache>
                <c:formatCode>General</c:formatCode>
                <c:ptCount val="12"/>
                <c:pt idx="0">
                  <c:v>0</c:v>
                </c:pt>
                <c:pt idx="1">
                  <c:v>10</c:v>
                </c:pt>
                <c:pt idx="2">
                  <c:v>20</c:v>
                </c:pt>
                <c:pt idx="3">
                  <c:v>30</c:v>
                </c:pt>
                <c:pt idx="4">
                  <c:v>40</c:v>
                </c:pt>
                <c:pt idx="5">
                  <c:v>50</c:v>
                </c:pt>
                <c:pt idx="6">
                  <c:v>60</c:v>
                </c:pt>
                <c:pt idx="7">
                  <c:v>70</c:v>
                </c:pt>
                <c:pt idx="8">
                  <c:v>80</c:v>
                </c:pt>
                <c:pt idx="9">
                  <c:v>90</c:v>
                </c:pt>
                <c:pt idx="10">
                  <c:v>100</c:v>
                </c:pt>
                <c:pt idx="11">
                  <c:v>110</c:v>
                </c:pt>
              </c:numCache>
            </c:numRef>
          </c:cat>
          <c:val>
            <c:numRef>
              <c:f>Comparison!$O$2:$O$11</c:f>
            </c:numRef>
          </c:val>
          <c:smooth val="0"/>
        </c:ser>
        <c:ser>
          <c:idx val="1"/>
          <c:order val="1"/>
          <c:tx>
            <c:strRef>
              <c:f>Comparison!$L$1</c:f>
              <c:strCache>
                <c:ptCount val="1"/>
                <c:pt idx="0">
                  <c:v>Strain Loc. 03 Lab</c:v>
                </c:pt>
              </c:strCache>
            </c:strRef>
          </c:tx>
          <c:cat>
            <c:numRef>
              <c:f>Comparison!$A$2:$A$13</c:f>
              <c:numCache>
                <c:formatCode>General</c:formatCode>
                <c:ptCount val="12"/>
                <c:pt idx="0">
                  <c:v>0</c:v>
                </c:pt>
                <c:pt idx="1">
                  <c:v>10</c:v>
                </c:pt>
                <c:pt idx="2">
                  <c:v>20</c:v>
                </c:pt>
                <c:pt idx="3">
                  <c:v>30</c:v>
                </c:pt>
                <c:pt idx="4">
                  <c:v>40</c:v>
                </c:pt>
                <c:pt idx="5">
                  <c:v>50</c:v>
                </c:pt>
                <c:pt idx="6">
                  <c:v>60</c:v>
                </c:pt>
                <c:pt idx="7">
                  <c:v>70</c:v>
                </c:pt>
                <c:pt idx="8">
                  <c:v>80</c:v>
                </c:pt>
                <c:pt idx="9">
                  <c:v>90</c:v>
                </c:pt>
                <c:pt idx="10">
                  <c:v>100</c:v>
                </c:pt>
                <c:pt idx="11">
                  <c:v>110</c:v>
                </c:pt>
              </c:numCache>
            </c:numRef>
          </c:cat>
          <c:val>
            <c:numRef>
              <c:f>Comparison!$L$2:$L$13</c:f>
              <c:numCache>
                <c:formatCode>General</c:formatCode>
                <c:ptCount val="12"/>
                <c:pt idx="0">
                  <c:v>0</c:v>
                </c:pt>
                <c:pt idx="1">
                  <c:v>496.26479999999964</c:v>
                </c:pt>
                <c:pt idx="2">
                  <c:v>897.77440000000354</c:v>
                </c:pt>
                <c:pt idx="3">
                  <c:v>1321.9013</c:v>
                </c:pt>
                <c:pt idx="4">
                  <c:v>1765.6568</c:v>
                </c:pt>
                <c:pt idx="5">
                  <c:v>2251.4358000000002</c:v>
                </c:pt>
                <c:pt idx="6">
                  <c:v>2885</c:v>
                </c:pt>
                <c:pt idx="7">
                  <c:v>3526.6835999999998</c:v>
                </c:pt>
                <c:pt idx="8">
                  <c:v>4534.1549000000014</c:v>
                </c:pt>
                <c:pt idx="9">
                  <c:v>5893.8050000000003</c:v>
                </c:pt>
              </c:numCache>
            </c:numRef>
          </c:val>
          <c:smooth val="0"/>
        </c:ser>
        <c:ser>
          <c:idx val="3"/>
          <c:order val="2"/>
          <c:tx>
            <c:strRef>
              <c:f>Comparison!$P$1</c:f>
              <c:strCache>
                <c:ptCount val="1"/>
                <c:pt idx="0">
                  <c:v>Strain Loc. 03 Ansys</c:v>
                </c:pt>
              </c:strCache>
            </c:strRef>
          </c:tx>
          <c:cat>
            <c:numRef>
              <c:f>Comparison!$A$2:$A$13</c:f>
              <c:numCache>
                <c:formatCode>General</c:formatCode>
                <c:ptCount val="12"/>
                <c:pt idx="0">
                  <c:v>0</c:v>
                </c:pt>
                <c:pt idx="1">
                  <c:v>10</c:v>
                </c:pt>
                <c:pt idx="2">
                  <c:v>20</c:v>
                </c:pt>
                <c:pt idx="3">
                  <c:v>30</c:v>
                </c:pt>
                <c:pt idx="4">
                  <c:v>40</c:v>
                </c:pt>
                <c:pt idx="5">
                  <c:v>50</c:v>
                </c:pt>
                <c:pt idx="6">
                  <c:v>60</c:v>
                </c:pt>
                <c:pt idx="7">
                  <c:v>70</c:v>
                </c:pt>
                <c:pt idx="8">
                  <c:v>80</c:v>
                </c:pt>
                <c:pt idx="9">
                  <c:v>90</c:v>
                </c:pt>
                <c:pt idx="10">
                  <c:v>100</c:v>
                </c:pt>
                <c:pt idx="11">
                  <c:v>110</c:v>
                </c:pt>
              </c:numCache>
            </c:numRef>
          </c:cat>
          <c:val>
            <c:numRef>
              <c:f>Comparison!$P$2:$P$13</c:f>
              <c:numCache>
                <c:formatCode>0.00</c:formatCode>
                <c:ptCount val="12"/>
                <c:pt idx="0">
                  <c:v>0</c:v>
                </c:pt>
                <c:pt idx="1">
                  <c:v>540</c:v>
                </c:pt>
                <c:pt idx="2">
                  <c:v>958</c:v>
                </c:pt>
                <c:pt idx="3">
                  <c:v>1487</c:v>
                </c:pt>
                <c:pt idx="4">
                  <c:v>1901</c:v>
                </c:pt>
                <c:pt idx="5">
                  <c:v>2450</c:v>
                </c:pt>
                <c:pt idx="6">
                  <c:v>3098</c:v>
                </c:pt>
                <c:pt idx="7">
                  <c:v>3798</c:v>
                </c:pt>
                <c:pt idx="8">
                  <c:v>4827</c:v>
                </c:pt>
                <c:pt idx="9">
                  <c:v>6450</c:v>
                </c:pt>
              </c:numCache>
            </c:numRef>
          </c:val>
          <c:smooth val="0"/>
        </c:ser>
        <c:dLbls>
          <c:showLegendKey val="0"/>
          <c:showVal val="0"/>
          <c:showCatName val="0"/>
          <c:showSerName val="0"/>
          <c:showPercent val="0"/>
          <c:showBubbleSize val="0"/>
        </c:dLbls>
        <c:marker val="1"/>
        <c:smooth val="0"/>
        <c:axId val="143135488"/>
        <c:axId val="143137408"/>
      </c:lineChart>
      <c:catAx>
        <c:axId val="143135488"/>
        <c:scaling>
          <c:orientation val="minMax"/>
        </c:scaling>
        <c:delete val="0"/>
        <c:axPos val="b"/>
        <c:title>
          <c:tx>
            <c:rich>
              <a:bodyPr/>
              <a:lstStyle/>
              <a:p>
                <a:pPr>
                  <a:defRPr/>
                </a:pPr>
                <a:r>
                  <a:rPr lang="en-US"/>
                  <a:t>Load (KN)</a:t>
                </a:r>
              </a:p>
            </c:rich>
          </c:tx>
          <c:layout>
            <c:manualLayout>
              <c:xMode val="edge"/>
              <c:yMode val="edge"/>
              <c:x val="0.37356398758878401"/>
              <c:y val="0.94115789465953714"/>
            </c:manualLayout>
          </c:layout>
          <c:overlay val="0"/>
        </c:title>
        <c:numFmt formatCode="General" sourceLinked="1"/>
        <c:majorTickMark val="out"/>
        <c:minorTickMark val="none"/>
        <c:tickLblPos val="nextTo"/>
        <c:crossAx val="143137408"/>
        <c:crosses val="autoZero"/>
        <c:auto val="1"/>
        <c:lblAlgn val="ctr"/>
        <c:lblOffset val="100"/>
        <c:noMultiLvlLbl val="0"/>
      </c:catAx>
      <c:valAx>
        <c:axId val="143137408"/>
        <c:scaling>
          <c:orientation val="minMax"/>
        </c:scaling>
        <c:delete val="0"/>
        <c:axPos val="l"/>
        <c:majorGridlines>
          <c:spPr>
            <a:ln>
              <a:solidFill>
                <a:schemeClr val="bg1">
                  <a:lumMod val="50000"/>
                </a:schemeClr>
              </a:solidFill>
            </a:ln>
          </c:spPr>
        </c:majorGridlines>
        <c:title>
          <c:tx>
            <c:rich>
              <a:bodyPr rot="-5400000" vert="horz"/>
              <a:lstStyle/>
              <a:p>
                <a:pPr>
                  <a:defRPr/>
                </a:pPr>
                <a:r>
                  <a:rPr lang="en-US"/>
                  <a:t>Strain x 10^6</a:t>
                </a:r>
              </a:p>
            </c:rich>
          </c:tx>
          <c:layout>
            <c:manualLayout>
              <c:xMode val="edge"/>
              <c:yMode val="edge"/>
              <c:x val="1.7921873378777992E-4"/>
              <c:y val="0.32692204594241886"/>
            </c:manualLayout>
          </c:layout>
          <c:overlay val="0"/>
        </c:title>
        <c:numFmt formatCode="General" sourceLinked="1"/>
        <c:majorTickMark val="out"/>
        <c:minorTickMark val="none"/>
        <c:tickLblPos val="nextTo"/>
        <c:crossAx val="143135488"/>
        <c:crosses val="autoZero"/>
        <c:crossBetween val="midCat"/>
      </c:valAx>
      <c:spPr>
        <a:ln>
          <a:solidFill>
            <a:schemeClr val="bg1">
              <a:lumMod val="50000"/>
            </a:schemeClr>
          </a:solidFill>
        </a:ln>
      </c:spPr>
    </c:plotArea>
    <c:legend>
      <c:legendPos val="r"/>
      <c:layout>
        <c:manualLayout>
          <c:xMode val="edge"/>
          <c:yMode val="edge"/>
          <c:x val="0.75896915831693468"/>
          <c:y val="5.9626931127987552E-2"/>
          <c:w val="0.22122957120672984"/>
          <c:h val="0.1255757874015748"/>
        </c:manualLayout>
      </c:layout>
      <c:overlay val="0"/>
      <c:spPr>
        <a:solidFill>
          <a:schemeClr val="bg1"/>
        </a:solidFill>
        <a:ln>
          <a:noFill/>
        </a:ln>
      </c:spPr>
      <c:txPr>
        <a:bodyPr/>
        <a:lstStyle/>
        <a:p>
          <a:pPr>
            <a:defRPr sz="1200"/>
          </a:pPr>
          <a:endParaRPr lang="en-US"/>
        </a:p>
      </c:txPr>
    </c:legend>
    <c:plotVisOnly val="1"/>
    <c:dispBlanksAs val="gap"/>
    <c:showDLblsOverMax val="0"/>
  </c:chart>
  <c:spPr>
    <a:ln>
      <a:noFill/>
    </a:ln>
  </c:spPr>
  <c:txPr>
    <a:bodyPr/>
    <a:lstStyle/>
    <a:p>
      <a:pPr>
        <a:defRPr sz="14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259041224622215"/>
          <c:y val="3.8550415573053415E-2"/>
          <c:w val="0.65473968613257538"/>
          <c:h val="0.870459864391951"/>
        </c:manualLayout>
      </c:layout>
      <c:lineChart>
        <c:grouping val="standard"/>
        <c:varyColors val="0"/>
        <c:ser>
          <c:idx val="0"/>
          <c:order val="0"/>
          <c:tx>
            <c:strRef>
              <c:f>Comparison!$AD$1</c:f>
              <c:strCache>
                <c:ptCount val="1"/>
                <c:pt idx="0">
                  <c:v>Stress Loc. 06 Lab</c:v>
                </c:pt>
              </c:strCache>
            </c:strRef>
          </c:tx>
          <c:cat>
            <c:numRef>
              <c:f>Comparison!$AP$2:$AP$14</c:f>
              <c:numCache>
                <c:formatCode>General</c:formatCode>
                <c:ptCount val="13"/>
                <c:pt idx="0">
                  <c:v>0</c:v>
                </c:pt>
                <c:pt idx="1">
                  <c:v>10</c:v>
                </c:pt>
                <c:pt idx="2">
                  <c:v>20</c:v>
                </c:pt>
                <c:pt idx="3">
                  <c:v>30</c:v>
                </c:pt>
                <c:pt idx="4">
                  <c:v>40</c:v>
                </c:pt>
                <c:pt idx="5">
                  <c:v>50</c:v>
                </c:pt>
                <c:pt idx="6">
                  <c:v>60</c:v>
                </c:pt>
                <c:pt idx="7">
                  <c:v>70</c:v>
                </c:pt>
                <c:pt idx="8">
                  <c:v>80</c:v>
                </c:pt>
                <c:pt idx="9">
                  <c:v>90</c:v>
                </c:pt>
                <c:pt idx="10">
                  <c:v>100</c:v>
                </c:pt>
                <c:pt idx="11">
                  <c:v>110</c:v>
                </c:pt>
                <c:pt idx="12">
                  <c:v>114</c:v>
                </c:pt>
              </c:numCache>
            </c:numRef>
          </c:cat>
          <c:val>
            <c:numRef>
              <c:f>Comparison!$AD$2:$AD$14</c:f>
            </c:numRef>
          </c:val>
          <c:smooth val="0"/>
        </c:ser>
        <c:ser>
          <c:idx val="1"/>
          <c:order val="1"/>
          <c:tx>
            <c:strRef>
              <c:f>Comparison!$AA$1</c:f>
              <c:strCache>
                <c:ptCount val="1"/>
                <c:pt idx="0">
                  <c:v>Strain Loc. 06 Lab</c:v>
                </c:pt>
              </c:strCache>
            </c:strRef>
          </c:tx>
          <c:cat>
            <c:numRef>
              <c:f>Comparison!$AP$2:$AP$14</c:f>
              <c:numCache>
                <c:formatCode>General</c:formatCode>
                <c:ptCount val="13"/>
                <c:pt idx="0">
                  <c:v>0</c:v>
                </c:pt>
                <c:pt idx="1">
                  <c:v>10</c:v>
                </c:pt>
                <c:pt idx="2">
                  <c:v>20</c:v>
                </c:pt>
                <c:pt idx="3">
                  <c:v>30</c:v>
                </c:pt>
                <c:pt idx="4">
                  <c:v>40</c:v>
                </c:pt>
                <c:pt idx="5">
                  <c:v>50</c:v>
                </c:pt>
                <c:pt idx="6">
                  <c:v>60</c:v>
                </c:pt>
                <c:pt idx="7">
                  <c:v>70</c:v>
                </c:pt>
                <c:pt idx="8">
                  <c:v>80</c:v>
                </c:pt>
                <c:pt idx="9">
                  <c:v>90</c:v>
                </c:pt>
                <c:pt idx="10">
                  <c:v>100</c:v>
                </c:pt>
                <c:pt idx="11">
                  <c:v>110</c:v>
                </c:pt>
                <c:pt idx="12">
                  <c:v>114</c:v>
                </c:pt>
              </c:numCache>
            </c:numRef>
          </c:cat>
          <c:val>
            <c:numRef>
              <c:f>Comparison!$AA$2:$AA$13</c:f>
              <c:numCache>
                <c:formatCode>General</c:formatCode>
                <c:ptCount val="12"/>
                <c:pt idx="0">
                  <c:v>0</c:v>
                </c:pt>
                <c:pt idx="1">
                  <c:v>-174.42400000000001</c:v>
                </c:pt>
                <c:pt idx="2">
                  <c:v>-312.4074</c:v>
                </c:pt>
                <c:pt idx="3">
                  <c:v>-451.29719999999679</c:v>
                </c:pt>
                <c:pt idx="4">
                  <c:v>-586.37049999999999</c:v>
                </c:pt>
                <c:pt idx="5">
                  <c:v>-727.07230000000004</c:v>
                </c:pt>
                <c:pt idx="6">
                  <c:v>-898</c:v>
                </c:pt>
                <c:pt idx="7">
                  <c:v>-1068.7459000000001</c:v>
                </c:pt>
                <c:pt idx="8">
                  <c:v>-1312.5876000000001</c:v>
                </c:pt>
                <c:pt idx="9">
                  <c:v>-1645.8489999999999</c:v>
                </c:pt>
                <c:pt idx="10">
                  <c:v>-5648.6787000000013</c:v>
                </c:pt>
                <c:pt idx="11">
                  <c:v>-11560.7855</c:v>
                </c:pt>
              </c:numCache>
            </c:numRef>
          </c:val>
          <c:smooth val="0"/>
        </c:ser>
        <c:ser>
          <c:idx val="3"/>
          <c:order val="2"/>
          <c:tx>
            <c:strRef>
              <c:f>Comparison!$AE$1</c:f>
              <c:strCache>
                <c:ptCount val="1"/>
                <c:pt idx="0">
                  <c:v>Strain Loc. 06 Ansys</c:v>
                </c:pt>
              </c:strCache>
            </c:strRef>
          </c:tx>
          <c:val>
            <c:numRef>
              <c:f>Comparison!$AE$2:$AE$13</c:f>
              <c:numCache>
                <c:formatCode>0.00</c:formatCode>
                <c:ptCount val="12"/>
                <c:pt idx="0">
                  <c:v>0</c:v>
                </c:pt>
                <c:pt idx="1">
                  <c:v>-194</c:v>
                </c:pt>
                <c:pt idx="2">
                  <c:v>-356</c:v>
                </c:pt>
                <c:pt idx="3">
                  <c:v>-501</c:v>
                </c:pt>
                <c:pt idx="4">
                  <c:v>-622</c:v>
                </c:pt>
                <c:pt idx="5">
                  <c:v>-795</c:v>
                </c:pt>
                <c:pt idx="6">
                  <c:v>-954</c:v>
                </c:pt>
                <c:pt idx="7">
                  <c:v>-1250</c:v>
                </c:pt>
                <c:pt idx="8">
                  <c:v>-1556</c:v>
                </c:pt>
                <c:pt idx="9">
                  <c:v>-2550</c:v>
                </c:pt>
                <c:pt idx="10">
                  <c:v>-7580</c:v>
                </c:pt>
                <c:pt idx="11">
                  <c:v>-12800</c:v>
                </c:pt>
              </c:numCache>
            </c:numRef>
          </c:val>
          <c:smooth val="0"/>
        </c:ser>
        <c:dLbls>
          <c:showLegendKey val="0"/>
          <c:showVal val="0"/>
          <c:showCatName val="0"/>
          <c:showSerName val="0"/>
          <c:showPercent val="0"/>
          <c:showBubbleSize val="0"/>
        </c:dLbls>
        <c:marker val="1"/>
        <c:smooth val="0"/>
        <c:axId val="143174272"/>
        <c:axId val="143180544"/>
      </c:lineChart>
      <c:catAx>
        <c:axId val="143174272"/>
        <c:scaling>
          <c:orientation val="minMax"/>
        </c:scaling>
        <c:delete val="0"/>
        <c:axPos val="b"/>
        <c:title>
          <c:tx>
            <c:rich>
              <a:bodyPr/>
              <a:lstStyle/>
              <a:p>
                <a:pPr>
                  <a:defRPr/>
                </a:pPr>
                <a:r>
                  <a:rPr lang="en-US"/>
                  <a:t>Load (KN)</a:t>
                </a:r>
              </a:p>
            </c:rich>
          </c:tx>
          <c:overlay val="0"/>
        </c:title>
        <c:numFmt formatCode="General" sourceLinked="1"/>
        <c:majorTickMark val="out"/>
        <c:minorTickMark val="none"/>
        <c:tickLblPos val="nextTo"/>
        <c:crossAx val="143180544"/>
        <c:crosses val="autoZero"/>
        <c:auto val="1"/>
        <c:lblAlgn val="ctr"/>
        <c:lblOffset val="100"/>
        <c:noMultiLvlLbl val="0"/>
      </c:catAx>
      <c:valAx>
        <c:axId val="143180544"/>
        <c:scaling>
          <c:orientation val="minMax"/>
        </c:scaling>
        <c:delete val="0"/>
        <c:axPos val="l"/>
        <c:majorGridlines/>
        <c:title>
          <c:tx>
            <c:rich>
              <a:bodyPr rot="-5400000" vert="horz"/>
              <a:lstStyle/>
              <a:p>
                <a:pPr>
                  <a:defRPr/>
                </a:pPr>
                <a:r>
                  <a:rPr lang="en-US"/>
                  <a:t>Strain x 10^6</a:t>
                </a:r>
              </a:p>
            </c:rich>
          </c:tx>
          <c:layout>
            <c:manualLayout>
              <c:xMode val="edge"/>
              <c:yMode val="edge"/>
              <c:x val="9.705649247344929E-4"/>
              <c:y val="0.34433984792734762"/>
            </c:manualLayout>
          </c:layout>
          <c:overlay val="0"/>
        </c:title>
        <c:numFmt formatCode="General" sourceLinked="1"/>
        <c:majorTickMark val="out"/>
        <c:minorTickMark val="none"/>
        <c:tickLblPos val="nextTo"/>
        <c:crossAx val="143174272"/>
        <c:crosses val="autoZero"/>
        <c:crossBetween val="midCat"/>
      </c:valAx>
      <c:spPr>
        <a:ln>
          <a:solidFill>
            <a:schemeClr val="bg1">
              <a:lumMod val="50000"/>
            </a:schemeClr>
          </a:solidFill>
        </a:ln>
      </c:spPr>
    </c:plotArea>
    <c:legend>
      <c:legendPos val="r"/>
      <c:layout>
        <c:manualLayout>
          <c:xMode val="edge"/>
          <c:yMode val="edge"/>
          <c:x val="0.78220319868694621"/>
          <c:y val="0.25740125617645143"/>
          <c:w val="0.2155186018044454"/>
          <c:h val="0.21178721853673649"/>
        </c:manualLayout>
      </c:layout>
      <c:overlay val="0"/>
      <c:spPr>
        <a:solidFill>
          <a:schemeClr val="bg1"/>
        </a:solidFill>
        <a:ln>
          <a:noFill/>
        </a:ln>
      </c:spPr>
      <c:txPr>
        <a:bodyPr/>
        <a:lstStyle/>
        <a:p>
          <a:pPr>
            <a:defRPr sz="1200"/>
          </a:pPr>
          <a:endParaRPr lang="en-US"/>
        </a:p>
      </c:txPr>
    </c:legend>
    <c:plotVisOnly val="1"/>
    <c:dispBlanksAs val="gap"/>
    <c:showDLblsOverMax val="0"/>
  </c:chart>
  <c:spPr>
    <a:ln>
      <a:noFill/>
    </a:ln>
  </c:spPr>
  <c:txPr>
    <a:bodyPr/>
    <a:lstStyle/>
    <a:p>
      <a:pPr>
        <a:defRPr sz="14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133086305388296"/>
          <c:y val="3.9581175347733956E-2"/>
          <c:w val="0.66565491754849804"/>
          <c:h val="0.79551082852611343"/>
        </c:manualLayout>
      </c:layout>
      <c:lineChart>
        <c:grouping val="standard"/>
        <c:varyColors val="0"/>
        <c:ser>
          <c:idx val="0"/>
          <c:order val="0"/>
          <c:tx>
            <c:strRef>
              <c:f>Comparison!$B$1</c:f>
              <c:strCache>
                <c:ptCount val="1"/>
                <c:pt idx="0">
                  <c:v>Strain Loc. 01 Lab</c:v>
                </c:pt>
              </c:strCache>
            </c:strRef>
          </c:tx>
          <c:cat>
            <c:numRef>
              <c:f>Comparison!$A$2:$A$24</c:f>
              <c:numCache>
                <c:formatCode>General</c:formatCode>
                <c:ptCount val="11"/>
                <c:pt idx="0">
                  <c:v>10</c:v>
                </c:pt>
                <c:pt idx="1">
                  <c:v>20</c:v>
                </c:pt>
                <c:pt idx="2">
                  <c:v>30</c:v>
                </c:pt>
                <c:pt idx="3">
                  <c:v>50</c:v>
                </c:pt>
                <c:pt idx="4">
                  <c:v>70</c:v>
                </c:pt>
                <c:pt idx="5">
                  <c:v>100</c:v>
                </c:pt>
                <c:pt idx="6">
                  <c:v>120</c:v>
                </c:pt>
                <c:pt idx="7">
                  <c:v>150</c:v>
                </c:pt>
                <c:pt idx="8">
                  <c:v>170</c:v>
                </c:pt>
                <c:pt idx="9">
                  <c:v>200</c:v>
                </c:pt>
                <c:pt idx="10">
                  <c:v>230</c:v>
                </c:pt>
              </c:numCache>
            </c:numRef>
          </c:cat>
          <c:val>
            <c:numRef>
              <c:f>Comparison!$B$2:$B$21</c:f>
              <c:numCache>
                <c:formatCode>General</c:formatCode>
                <c:ptCount val="10"/>
                <c:pt idx="0">
                  <c:v>45.461600000000004</c:v>
                </c:pt>
                <c:pt idx="1">
                  <c:v>330</c:v>
                </c:pt>
                <c:pt idx="2">
                  <c:v>554</c:v>
                </c:pt>
                <c:pt idx="3">
                  <c:v>914</c:v>
                </c:pt>
                <c:pt idx="4">
                  <c:v>1301</c:v>
                </c:pt>
                <c:pt idx="5">
                  <c:v>1910</c:v>
                </c:pt>
                <c:pt idx="6">
                  <c:v>2136.3540000000012</c:v>
                </c:pt>
                <c:pt idx="7">
                  <c:v>3850</c:v>
                </c:pt>
                <c:pt idx="8">
                  <c:v>5330</c:v>
                </c:pt>
                <c:pt idx="9">
                  <c:v>3998</c:v>
                </c:pt>
              </c:numCache>
            </c:numRef>
          </c:val>
          <c:smooth val="0"/>
        </c:ser>
        <c:ser>
          <c:idx val="2"/>
          <c:order val="1"/>
          <c:tx>
            <c:strRef>
              <c:f>Comparison!$L$1</c:f>
              <c:strCache>
                <c:ptCount val="1"/>
                <c:pt idx="0">
                  <c:v>Strain Loc. 03 Lab</c:v>
                </c:pt>
              </c:strCache>
            </c:strRef>
          </c:tx>
          <c:cat>
            <c:numRef>
              <c:f>Comparison!$A$2:$A$24</c:f>
              <c:numCache>
                <c:formatCode>General</c:formatCode>
                <c:ptCount val="11"/>
                <c:pt idx="0">
                  <c:v>10</c:v>
                </c:pt>
                <c:pt idx="1">
                  <c:v>20</c:v>
                </c:pt>
                <c:pt idx="2">
                  <c:v>30</c:v>
                </c:pt>
                <c:pt idx="3">
                  <c:v>50</c:v>
                </c:pt>
                <c:pt idx="4">
                  <c:v>70</c:v>
                </c:pt>
                <c:pt idx="5">
                  <c:v>100</c:v>
                </c:pt>
                <c:pt idx="6">
                  <c:v>120</c:v>
                </c:pt>
                <c:pt idx="7">
                  <c:v>150</c:v>
                </c:pt>
                <c:pt idx="8">
                  <c:v>170</c:v>
                </c:pt>
                <c:pt idx="9">
                  <c:v>200</c:v>
                </c:pt>
                <c:pt idx="10">
                  <c:v>230</c:v>
                </c:pt>
              </c:numCache>
            </c:numRef>
          </c:cat>
          <c:val>
            <c:numRef>
              <c:f>Comparison!$L$2:$L$21</c:f>
              <c:numCache>
                <c:formatCode>General</c:formatCode>
                <c:ptCount val="10"/>
                <c:pt idx="0">
                  <c:v>52.058</c:v>
                </c:pt>
                <c:pt idx="1">
                  <c:v>190.10949999999997</c:v>
                </c:pt>
                <c:pt idx="2">
                  <c:v>364.5197</c:v>
                </c:pt>
                <c:pt idx="3">
                  <c:v>784.78689999999995</c:v>
                </c:pt>
                <c:pt idx="4">
                  <c:v>1143.1768999999999</c:v>
                </c:pt>
                <c:pt idx="5">
                  <c:v>1688.6699999999998</c:v>
                </c:pt>
                <c:pt idx="6">
                  <c:v>2005.0308</c:v>
                </c:pt>
                <c:pt idx="7">
                  <c:v>3005.7555000000002</c:v>
                </c:pt>
                <c:pt idx="8">
                  <c:v>4336.9018000000005</c:v>
                </c:pt>
                <c:pt idx="9">
                  <c:v>3434.0122999999999</c:v>
                </c:pt>
              </c:numCache>
            </c:numRef>
          </c:val>
          <c:smooth val="0"/>
        </c:ser>
        <c:ser>
          <c:idx val="1"/>
          <c:order val="2"/>
          <c:tx>
            <c:strRef>
              <c:f>Comparison!$F$1</c:f>
              <c:strCache>
                <c:ptCount val="1"/>
                <c:pt idx="0">
                  <c:v>Strain Loc. 01 &amp; 03 Ansys</c:v>
                </c:pt>
              </c:strCache>
            </c:strRef>
          </c:tx>
          <c:cat>
            <c:numRef>
              <c:f>Comparison!$A$2:$A$24</c:f>
              <c:numCache>
                <c:formatCode>General</c:formatCode>
                <c:ptCount val="11"/>
                <c:pt idx="0">
                  <c:v>10</c:v>
                </c:pt>
                <c:pt idx="1">
                  <c:v>20</c:v>
                </c:pt>
                <c:pt idx="2">
                  <c:v>30</c:v>
                </c:pt>
                <c:pt idx="3">
                  <c:v>50</c:v>
                </c:pt>
                <c:pt idx="4">
                  <c:v>70</c:v>
                </c:pt>
                <c:pt idx="5">
                  <c:v>100</c:v>
                </c:pt>
                <c:pt idx="6">
                  <c:v>120</c:v>
                </c:pt>
                <c:pt idx="7">
                  <c:v>150</c:v>
                </c:pt>
                <c:pt idx="8">
                  <c:v>170</c:v>
                </c:pt>
                <c:pt idx="9">
                  <c:v>200</c:v>
                </c:pt>
                <c:pt idx="10">
                  <c:v>230</c:v>
                </c:pt>
              </c:numCache>
            </c:numRef>
          </c:cat>
          <c:val>
            <c:numRef>
              <c:f>Comparison!$F$2:$F$24</c:f>
              <c:numCache>
                <c:formatCode>0.00</c:formatCode>
                <c:ptCount val="11"/>
                <c:pt idx="0">
                  <c:v>52</c:v>
                </c:pt>
                <c:pt idx="1">
                  <c:v>354</c:v>
                </c:pt>
                <c:pt idx="2">
                  <c:v>580</c:v>
                </c:pt>
                <c:pt idx="3">
                  <c:v>935</c:v>
                </c:pt>
                <c:pt idx="4">
                  <c:v>1380</c:v>
                </c:pt>
                <c:pt idx="5">
                  <c:v>1985</c:v>
                </c:pt>
                <c:pt idx="6">
                  <c:v>2200</c:v>
                </c:pt>
                <c:pt idx="7">
                  <c:v>3730</c:v>
                </c:pt>
                <c:pt idx="8">
                  <c:v>5150</c:v>
                </c:pt>
                <c:pt idx="9">
                  <c:v>6200</c:v>
                </c:pt>
              </c:numCache>
            </c:numRef>
          </c:val>
          <c:smooth val="0"/>
        </c:ser>
        <c:dLbls>
          <c:showLegendKey val="0"/>
          <c:showVal val="0"/>
          <c:showCatName val="0"/>
          <c:showSerName val="0"/>
          <c:showPercent val="0"/>
          <c:showBubbleSize val="0"/>
        </c:dLbls>
        <c:marker val="1"/>
        <c:smooth val="0"/>
        <c:axId val="143635200"/>
        <c:axId val="143637120"/>
      </c:lineChart>
      <c:catAx>
        <c:axId val="143635200"/>
        <c:scaling>
          <c:orientation val="minMax"/>
        </c:scaling>
        <c:delete val="0"/>
        <c:axPos val="b"/>
        <c:title>
          <c:tx>
            <c:rich>
              <a:bodyPr/>
              <a:lstStyle/>
              <a:p>
                <a:pPr>
                  <a:defRPr/>
                </a:pPr>
                <a:r>
                  <a:rPr lang="en-US"/>
                  <a:t>Load (KN)</a:t>
                </a:r>
              </a:p>
            </c:rich>
          </c:tx>
          <c:overlay val="0"/>
        </c:title>
        <c:numFmt formatCode="General" sourceLinked="1"/>
        <c:majorTickMark val="out"/>
        <c:minorTickMark val="none"/>
        <c:tickLblPos val="nextTo"/>
        <c:crossAx val="143637120"/>
        <c:crosses val="autoZero"/>
        <c:auto val="1"/>
        <c:lblAlgn val="ctr"/>
        <c:lblOffset val="100"/>
        <c:noMultiLvlLbl val="0"/>
      </c:catAx>
      <c:valAx>
        <c:axId val="143637120"/>
        <c:scaling>
          <c:orientation val="minMax"/>
        </c:scaling>
        <c:delete val="0"/>
        <c:axPos val="l"/>
        <c:majorGridlines/>
        <c:title>
          <c:tx>
            <c:rich>
              <a:bodyPr rot="-5400000" vert="horz"/>
              <a:lstStyle/>
              <a:p>
                <a:pPr algn="ctr" rtl="0">
                  <a:defRPr/>
                </a:pPr>
                <a:r>
                  <a:rPr lang="en-US"/>
                  <a:t>Strain x 10^6</a:t>
                </a:r>
              </a:p>
              <a:p>
                <a:pPr algn="ctr" rtl="0">
                  <a:defRPr/>
                </a:pPr>
                <a:endParaRPr lang="en-US"/>
              </a:p>
            </c:rich>
          </c:tx>
          <c:overlay val="0"/>
        </c:title>
        <c:numFmt formatCode="General" sourceLinked="1"/>
        <c:majorTickMark val="out"/>
        <c:minorTickMark val="none"/>
        <c:tickLblPos val="nextTo"/>
        <c:crossAx val="143635200"/>
        <c:crosses val="autoZero"/>
        <c:crossBetween val="between"/>
      </c:valAx>
      <c:spPr>
        <a:ln>
          <a:solidFill>
            <a:schemeClr val="bg1">
              <a:lumMod val="50000"/>
            </a:schemeClr>
          </a:solidFill>
        </a:ln>
      </c:spPr>
    </c:plotArea>
    <c:legend>
      <c:legendPos val="r"/>
      <c:layout>
        <c:manualLayout>
          <c:xMode val="edge"/>
          <c:yMode val="edge"/>
          <c:x val="0.78993873592839725"/>
          <c:y val="4.1852006490684213E-2"/>
          <c:w val="0.20861135770264849"/>
          <c:h val="0.19340014316392404"/>
        </c:manualLayout>
      </c:layout>
      <c:overlay val="0"/>
      <c:spPr>
        <a:solidFill>
          <a:schemeClr val="bg1"/>
        </a:solidFill>
        <a:ln>
          <a:noFill/>
        </a:ln>
      </c:spPr>
      <c:txPr>
        <a:bodyPr/>
        <a:lstStyle/>
        <a:p>
          <a:pPr>
            <a:defRPr sz="1200"/>
          </a:pPr>
          <a:endParaRPr lang="en-US"/>
        </a:p>
      </c:txPr>
    </c:legend>
    <c:plotVisOnly val="1"/>
    <c:dispBlanksAs val="gap"/>
    <c:showDLblsOverMax val="0"/>
  </c:chart>
  <c:spPr>
    <a:ln>
      <a:noFill/>
    </a:ln>
  </c:spPr>
  <c:txPr>
    <a:bodyPr/>
    <a:lstStyle/>
    <a:p>
      <a:pPr>
        <a:defRPr sz="1400"/>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820128768370451"/>
          <c:y val="3.4652965557135103E-2"/>
          <c:w val="0.62308726373220025"/>
          <c:h val="0.83338224106210224"/>
        </c:manualLayout>
      </c:layout>
      <c:lineChart>
        <c:grouping val="standard"/>
        <c:varyColors val="0"/>
        <c:ser>
          <c:idx val="0"/>
          <c:order val="0"/>
          <c:tx>
            <c:strRef>
              <c:f>Comparison!$AI$1</c:f>
              <c:strCache>
                <c:ptCount val="1"/>
                <c:pt idx="0">
                  <c:v>Stress Loc. 07 Lab</c:v>
                </c:pt>
              </c:strCache>
            </c:strRef>
          </c:tx>
          <c:cat>
            <c:numRef>
              <c:f>Comparison!$AP$2:$AP$14</c:f>
              <c:numCache>
                <c:formatCode>General</c:formatCode>
                <c:ptCount val="13"/>
                <c:pt idx="0">
                  <c:v>0</c:v>
                </c:pt>
                <c:pt idx="1">
                  <c:v>10</c:v>
                </c:pt>
                <c:pt idx="2">
                  <c:v>20</c:v>
                </c:pt>
                <c:pt idx="3">
                  <c:v>30</c:v>
                </c:pt>
                <c:pt idx="4">
                  <c:v>40</c:v>
                </c:pt>
                <c:pt idx="5">
                  <c:v>50</c:v>
                </c:pt>
                <c:pt idx="6">
                  <c:v>60</c:v>
                </c:pt>
                <c:pt idx="7">
                  <c:v>70</c:v>
                </c:pt>
                <c:pt idx="8">
                  <c:v>80</c:v>
                </c:pt>
                <c:pt idx="9">
                  <c:v>90</c:v>
                </c:pt>
                <c:pt idx="10">
                  <c:v>100</c:v>
                </c:pt>
                <c:pt idx="11">
                  <c:v>110</c:v>
                </c:pt>
                <c:pt idx="12">
                  <c:v>114</c:v>
                </c:pt>
              </c:numCache>
            </c:numRef>
          </c:cat>
          <c:val>
            <c:numRef>
              <c:f>Comparison!$AI$2:$AI$13</c:f>
            </c:numRef>
          </c:val>
          <c:smooth val="0"/>
        </c:ser>
        <c:ser>
          <c:idx val="1"/>
          <c:order val="1"/>
          <c:tx>
            <c:strRef>
              <c:f>Comparison!$AF$1</c:f>
              <c:strCache>
                <c:ptCount val="1"/>
                <c:pt idx="0">
                  <c:v>Strain Loc. 07 Lab</c:v>
                </c:pt>
              </c:strCache>
            </c:strRef>
          </c:tx>
          <c:cat>
            <c:numRef>
              <c:f>Comparison!$AP$2:$AP$14</c:f>
              <c:numCache>
                <c:formatCode>General</c:formatCode>
                <c:ptCount val="13"/>
                <c:pt idx="0">
                  <c:v>0</c:v>
                </c:pt>
                <c:pt idx="1">
                  <c:v>10</c:v>
                </c:pt>
                <c:pt idx="2">
                  <c:v>20</c:v>
                </c:pt>
                <c:pt idx="3">
                  <c:v>30</c:v>
                </c:pt>
                <c:pt idx="4">
                  <c:v>40</c:v>
                </c:pt>
                <c:pt idx="5">
                  <c:v>50</c:v>
                </c:pt>
                <c:pt idx="6">
                  <c:v>60</c:v>
                </c:pt>
                <c:pt idx="7">
                  <c:v>70</c:v>
                </c:pt>
                <c:pt idx="8">
                  <c:v>80</c:v>
                </c:pt>
                <c:pt idx="9">
                  <c:v>90</c:v>
                </c:pt>
                <c:pt idx="10">
                  <c:v>100</c:v>
                </c:pt>
                <c:pt idx="11">
                  <c:v>110</c:v>
                </c:pt>
                <c:pt idx="12">
                  <c:v>114</c:v>
                </c:pt>
              </c:numCache>
            </c:numRef>
          </c:cat>
          <c:val>
            <c:numRef>
              <c:f>Comparison!$AF$2:$AF$13</c:f>
              <c:numCache>
                <c:formatCode>General</c:formatCode>
                <c:ptCount val="12"/>
                <c:pt idx="0">
                  <c:v>0</c:v>
                </c:pt>
                <c:pt idx="1">
                  <c:v>-382.86329999999998</c:v>
                </c:pt>
                <c:pt idx="2">
                  <c:v>-692.22659999999996</c:v>
                </c:pt>
                <c:pt idx="3">
                  <c:v>-1014.9981</c:v>
                </c:pt>
                <c:pt idx="4">
                  <c:v>-1344.5900999999999</c:v>
                </c:pt>
                <c:pt idx="5">
                  <c:v>-1699.2546</c:v>
                </c:pt>
                <c:pt idx="6">
                  <c:v>-2153</c:v>
                </c:pt>
                <c:pt idx="7">
                  <c:v>-2608.4160000000002</c:v>
                </c:pt>
                <c:pt idx="8">
                  <c:v>-3298.4140000000002</c:v>
                </c:pt>
                <c:pt idx="9">
                  <c:v>-4180.8814000000002</c:v>
                </c:pt>
                <c:pt idx="10">
                  <c:v>-7938.3966</c:v>
                </c:pt>
                <c:pt idx="11">
                  <c:v>-14907.6865</c:v>
                </c:pt>
              </c:numCache>
            </c:numRef>
          </c:val>
          <c:smooth val="0"/>
        </c:ser>
        <c:ser>
          <c:idx val="3"/>
          <c:order val="2"/>
          <c:tx>
            <c:strRef>
              <c:f>Comparison!$AJ$1</c:f>
              <c:strCache>
                <c:ptCount val="1"/>
                <c:pt idx="0">
                  <c:v>Strain Loc. 07 Ansys</c:v>
                </c:pt>
              </c:strCache>
            </c:strRef>
          </c:tx>
          <c:val>
            <c:numRef>
              <c:f>Comparison!$AJ$2:$AJ$13</c:f>
              <c:numCache>
                <c:formatCode>0.00</c:formatCode>
                <c:ptCount val="12"/>
                <c:pt idx="0">
                  <c:v>0</c:v>
                </c:pt>
                <c:pt idx="1">
                  <c:v>-420</c:v>
                </c:pt>
                <c:pt idx="2">
                  <c:v>-785</c:v>
                </c:pt>
                <c:pt idx="3">
                  <c:v>-1125</c:v>
                </c:pt>
                <c:pt idx="4">
                  <c:v>-1450</c:v>
                </c:pt>
                <c:pt idx="5">
                  <c:v>-1890</c:v>
                </c:pt>
                <c:pt idx="6">
                  <c:v>-2358</c:v>
                </c:pt>
                <c:pt idx="7">
                  <c:v>-2950</c:v>
                </c:pt>
                <c:pt idx="8">
                  <c:v>-3650</c:v>
                </c:pt>
                <c:pt idx="9">
                  <c:v>-4698</c:v>
                </c:pt>
                <c:pt idx="10">
                  <c:v>-8560</c:v>
                </c:pt>
                <c:pt idx="11">
                  <c:v>-15650</c:v>
                </c:pt>
              </c:numCache>
            </c:numRef>
          </c:val>
          <c:smooth val="0"/>
        </c:ser>
        <c:dLbls>
          <c:showLegendKey val="0"/>
          <c:showVal val="0"/>
          <c:showCatName val="0"/>
          <c:showSerName val="0"/>
          <c:showPercent val="0"/>
          <c:showBubbleSize val="0"/>
        </c:dLbls>
        <c:marker val="1"/>
        <c:smooth val="0"/>
        <c:axId val="143678080"/>
        <c:axId val="143688448"/>
      </c:lineChart>
      <c:catAx>
        <c:axId val="143678080"/>
        <c:scaling>
          <c:orientation val="minMax"/>
        </c:scaling>
        <c:delete val="0"/>
        <c:axPos val="b"/>
        <c:title>
          <c:tx>
            <c:rich>
              <a:bodyPr/>
              <a:lstStyle/>
              <a:p>
                <a:pPr>
                  <a:defRPr/>
                </a:pPr>
                <a:r>
                  <a:rPr lang="en-US"/>
                  <a:t>Load (KN)</a:t>
                </a:r>
              </a:p>
            </c:rich>
          </c:tx>
          <c:layout>
            <c:manualLayout>
              <c:xMode val="edge"/>
              <c:yMode val="edge"/>
              <c:x val="0.40726154289764877"/>
              <c:y val="0.91528925056078525"/>
            </c:manualLayout>
          </c:layout>
          <c:overlay val="0"/>
        </c:title>
        <c:numFmt formatCode="General" sourceLinked="1"/>
        <c:majorTickMark val="out"/>
        <c:minorTickMark val="none"/>
        <c:tickLblPos val="nextTo"/>
        <c:crossAx val="143688448"/>
        <c:crosses val="autoZero"/>
        <c:auto val="1"/>
        <c:lblAlgn val="ctr"/>
        <c:lblOffset val="100"/>
        <c:noMultiLvlLbl val="0"/>
      </c:catAx>
      <c:valAx>
        <c:axId val="143688448"/>
        <c:scaling>
          <c:orientation val="minMax"/>
        </c:scaling>
        <c:delete val="0"/>
        <c:axPos val="l"/>
        <c:majorGridlines/>
        <c:title>
          <c:tx>
            <c:rich>
              <a:bodyPr rot="-5400000" vert="horz"/>
              <a:lstStyle/>
              <a:p>
                <a:pPr>
                  <a:defRPr/>
                </a:pPr>
                <a:r>
                  <a:rPr lang="en-US"/>
                  <a:t>Strain x 10^6</a:t>
                </a:r>
              </a:p>
            </c:rich>
          </c:tx>
          <c:layout>
            <c:manualLayout>
              <c:xMode val="edge"/>
              <c:yMode val="edge"/>
              <c:x val="3.5963299812974777E-4"/>
              <c:y val="0.32982851371024613"/>
            </c:manualLayout>
          </c:layout>
          <c:overlay val="0"/>
        </c:title>
        <c:numFmt formatCode="General" sourceLinked="1"/>
        <c:majorTickMark val="out"/>
        <c:minorTickMark val="none"/>
        <c:tickLblPos val="nextTo"/>
        <c:crossAx val="143678080"/>
        <c:crosses val="autoZero"/>
        <c:crossBetween val="midCat"/>
      </c:valAx>
      <c:spPr>
        <a:ln>
          <a:solidFill>
            <a:schemeClr val="bg1">
              <a:lumMod val="50000"/>
            </a:schemeClr>
          </a:solidFill>
        </a:ln>
      </c:spPr>
    </c:plotArea>
    <c:legend>
      <c:legendPos val="r"/>
      <c:layout>
        <c:manualLayout>
          <c:xMode val="edge"/>
          <c:yMode val="edge"/>
          <c:x val="0.75176325629391116"/>
          <c:y val="0.26850715173211498"/>
          <c:w val="0.24823674370608875"/>
          <c:h val="0.20968839368745507"/>
        </c:manualLayout>
      </c:layout>
      <c:overlay val="0"/>
      <c:txPr>
        <a:bodyPr/>
        <a:lstStyle/>
        <a:p>
          <a:pPr>
            <a:defRPr sz="1200"/>
          </a:pPr>
          <a:endParaRPr lang="en-US"/>
        </a:p>
      </c:txPr>
    </c:legend>
    <c:plotVisOnly val="1"/>
    <c:dispBlanksAs val="gap"/>
    <c:showDLblsOverMax val="0"/>
  </c:chart>
  <c:txPr>
    <a:bodyPr/>
    <a:lstStyle/>
    <a:p>
      <a:pPr>
        <a:defRPr sz="1400"/>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v>100mmx100mm</c:v>
          </c:tx>
          <c:xVal>
            <c:numRef>
              <c:f>'column size-concentric'!$C$5:$C$11</c:f>
              <c:numCache>
                <c:formatCode>0.00</c:formatCode>
                <c:ptCount val="7"/>
                <c:pt idx="0" formatCode="General">
                  <c:v>0</c:v>
                </c:pt>
                <c:pt idx="1">
                  <c:v>0.5</c:v>
                </c:pt>
                <c:pt idx="2" formatCode="General">
                  <c:v>1.22</c:v>
                </c:pt>
                <c:pt idx="3" formatCode="General">
                  <c:v>1.89</c:v>
                </c:pt>
                <c:pt idx="4" formatCode="General">
                  <c:v>2.89</c:v>
                </c:pt>
                <c:pt idx="5" formatCode="General">
                  <c:v>4.84</c:v>
                </c:pt>
                <c:pt idx="6" formatCode="General">
                  <c:v>10.6</c:v>
                </c:pt>
              </c:numCache>
            </c:numRef>
          </c:xVal>
          <c:yVal>
            <c:numRef>
              <c:f>'column size-concentric'!$B$5:$B$11</c:f>
              <c:numCache>
                <c:formatCode>General</c:formatCode>
                <c:ptCount val="7"/>
                <c:pt idx="0">
                  <c:v>0</c:v>
                </c:pt>
                <c:pt idx="1">
                  <c:v>50</c:v>
                </c:pt>
                <c:pt idx="2">
                  <c:v>100</c:v>
                </c:pt>
                <c:pt idx="3">
                  <c:v>150</c:v>
                </c:pt>
                <c:pt idx="4">
                  <c:v>200</c:v>
                </c:pt>
                <c:pt idx="5">
                  <c:v>250</c:v>
                </c:pt>
                <c:pt idx="6">
                  <c:v>300</c:v>
                </c:pt>
              </c:numCache>
            </c:numRef>
          </c:yVal>
          <c:smooth val="1"/>
        </c:ser>
        <c:ser>
          <c:idx val="1"/>
          <c:order val="1"/>
          <c:tx>
            <c:v>200mmx200mm</c:v>
          </c:tx>
          <c:xVal>
            <c:numRef>
              <c:f>'column size-concentric'!$E$5:$E$12</c:f>
              <c:numCache>
                <c:formatCode>0.00</c:formatCode>
                <c:ptCount val="8"/>
                <c:pt idx="0" formatCode="General">
                  <c:v>0</c:v>
                </c:pt>
                <c:pt idx="1">
                  <c:v>0.26400000000000001</c:v>
                </c:pt>
                <c:pt idx="2">
                  <c:v>0.52800000000000002</c:v>
                </c:pt>
                <c:pt idx="3">
                  <c:v>0.80200000000000005</c:v>
                </c:pt>
                <c:pt idx="4" formatCode="General">
                  <c:v>1.23</c:v>
                </c:pt>
                <c:pt idx="5" formatCode="General">
                  <c:v>1.75</c:v>
                </c:pt>
                <c:pt idx="6" formatCode="General">
                  <c:v>2.38</c:v>
                </c:pt>
                <c:pt idx="7" formatCode="General">
                  <c:v>4.0999999999999996</c:v>
                </c:pt>
              </c:numCache>
            </c:numRef>
          </c:xVal>
          <c:yVal>
            <c:numRef>
              <c:f>'column size-concentric'!$B$5:$B$12</c:f>
              <c:numCache>
                <c:formatCode>General</c:formatCode>
                <c:ptCount val="8"/>
                <c:pt idx="0">
                  <c:v>0</c:v>
                </c:pt>
                <c:pt idx="1">
                  <c:v>50</c:v>
                </c:pt>
                <c:pt idx="2">
                  <c:v>100</c:v>
                </c:pt>
                <c:pt idx="3">
                  <c:v>150</c:v>
                </c:pt>
                <c:pt idx="4">
                  <c:v>200</c:v>
                </c:pt>
                <c:pt idx="5">
                  <c:v>250</c:v>
                </c:pt>
                <c:pt idx="6">
                  <c:v>300</c:v>
                </c:pt>
                <c:pt idx="7">
                  <c:v>350</c:v>
                </c:pt>
              </c:numCache>
            </c:numRef>
          </c:yVal>
          <c:smooth val="1"/>
        </c:ser>
        <c:ser>
          <c:idx val="2"/>
          <c:order val="2"/>
          <c:tx>
            <c:v>300mmx300mm</c:v>
          </c:tx>
          <c:xVal>
            <c:numRef>
              <c:f>'column size-concentric'!$G$5:$G$18</c:f>
              <c:numCache>
                <c:formatCode>General</c:formatCode>
                <c:ptCount val="14"/>
                <c:pt idx="0">
                  <c:v>0</c:v>
                </c:pt>
                <c:pt idx="1">
                  <c:v>7.0000000000000007E-2</c:v>
                </c:pt>
                <c:pt idx="2">
                  <c:v>0.14000000000000001</c:v>
                </c:pt>
                <c:pt idx="3">
                  <c:v>0.21</c:v>
                </c:pt>
                <c:pt idx="4">
                  <c:v>0.27</c:v>
                </c:pt>
                <c:pt idx="5">
                  <c:v>0.35</c:v>
                </c:pt>
                <c:pt idx="6">
                  <c:v>0.42</c:v>
                </c:pt>
                <c:pt idx="7">
                  <c:v>0.49</c:v>
                </c:pt>
                <c:pt idx="8">
                  <c:v>0.56000000000000005</c:v>
                </c:pt>
                <c:pt idx="9">
                  <c:v>0.63</c:v>
                </c:pt>
                <c:pt idx="10">
                  <c:v>0.8</c:v>
                </c:pt>
                <c:pt idx="11">
                  <c:v>0.99</c:v>
                </c:pt>
                <c:pt idx="12">
                  <c:v>1.5</c:v>
                </c:pt>
                <c:pt idx="13">
                  <c:v>2.6</c:v>
                </c:pt>
              </c:numCache>
            </c:numRef>
          </c:xVal>
          <c:yVal>
            <c:numRef>
              <c:f>'column size-concentric'!$B$5:$B$18</c:f>
              <c:numCache>
                <c:formatCode>General</c:formatCode>
                <c:ptCount val="14"/>
                <c:pt idx="0">
                  <c:v>0</c:v>
                </c:pt>
                <c:pt idx="1">
                  <c:v>50</c:v>
                </c:pt>
                <c:pt idx="2">
                  <c:v>100</c:v>
                </c:pt>
                <c:pt idx="3">
                  <c:v>150</c:v>
                </c:pt>
                <c:pt idx="4">
                  <c:v>200</c:v>
                </c:pt>
                <c:pt idx="5">
                  <c:v>250</c:v>
                </c:pt>
                <c:pt idx="6">
                  <c:v>300</c:v>
                </c:pt>
                <c:pt idx="7">
                  <c:v>350</c:v>
                </c:pt>
                <c:pt idx="8">
                  <c:v>400</c:v>
                </c:pt>
                <c:pt idx="9">
                  <c:v>450</c:v>
                </c:pt>
                <c:pt idx="10">
                  <c:v>500</c:v>
                </c:pt>
                <c:pt idx="11">
                  <c:v>550</c:v>
                </c:pt>
                <c:pt idx="12">
                  <c:v>600</c:v>
                </c:pt>
                <c:pt idx="13">
                  <c:v>650</c:v>
                </c:pt>
              </c:numCache>
            </c:numRef>
          </c:yVal>
          <c:smooth val="1"/>
        </c:ser>
        <c:dLbls>
          <c:showLegendKey val="0"/>
          <c:showVal val="0"/>
          <c:showCatName val="0"/>
          <c:showSerName val="0"/>
          <c:showPercent val="0"/>
          <c:showBubbleSize val="0"/>
        </c:dLbls>
        <c:axId val="143725312"/>
        <c:axId val="143727232"/>
      </c:scatterChart>
      <c:valAx>
        <c:axId val="143725312"/>
        <c:scaling>
          <c:orientation val="minMax"/>
        </c:scaling>
        <c:delete val="0"/>
        <c:axPos val="b"/>
        <c:title>
          <c:tx>
            <c:rich>
              <a:bodyPr/>
              <a:lstStyle/>
              <a:p>
                <a:pPr>
                  <a:defRPr/>
                </a:pPr>
                <a:r>
                  <a:rPr lang="en-US"/>
                  <a:t>Maximum Deflection (mm)</a:t>
                </a:r>
              </a:p>
            </c:rich>
          </c:tx>
          <c:overlay val="0"/>
        </c:title>
        <c:numFmt formatCode="General" sourceLinked="1"/>
        <c:majorTickMark val="none"/>
        <c:minorTickMark val="none"/>
        <c:tickLblPos val="nextTo"/>
        <c:crossAx val="143727232"/>
        <c:crosses val="autoZero"/>
        <c:crossBetween val="midCat"/>
        <c:majorUnit val="2"/>
      </c:valAx>
      <c:valAx>
        <c:axId val="143727232"/>
        <c:scaling>
          <c:orientation val="minMax"/>
        </c:scaling>
        <c:delete val="0"/>
        <c:axPos val="l"/>
        <c:majorGridlines/>
        <c:title>
          <c:tx>
            <c:rich>
              <a:bodyPr/>
              <a:lstStyle/>
              <a:p>
                <a:pPr>
                  <a:defRPr/>
                </a:pPr>
                <a:r>
                  <a:rPr lang="en-US"/>
                  <a:t>Total Load (kN)</a:t>
                </a:r>
              </a:p>
            </c:rich>
          </c:tx>
          <c:overlay val="0"/>
        </c:title>
        <c:numFmt formatCode="General" sourceLinked="1"/>
        <c:majorTickMark val="none"/>
        <c:minorTickMark val="none"/>
        <c:tickLblPos val="nextTo"/>
        <c:crossAx val="143725312"/>
        <c:crosses val="autoZero"/>
        <c:crossBetween val="midCat"/>
      </c:valAx>
    </c:plotArea>
    <c:legend>
      <c:legendPos val="r"/>
      <c:layout>
        <c:manualLayout>
          <c:xMode val="edge"/>
          <c:yMode val="edge"/>
          <c:x val="0.74286333456784159"/>
          <c:y val="0.23517285548803607"/>
          <c:w val="0.25713666543215841"/>
          <c:h val="0.21042018839823792"/>
        </c:manualLayout>
      </c:layout>
      <c:overlay val="0"/>
    </c:legend>
    <c:plotVisOnly val="1"/>
    <c:dispBlanksAs val="gap"/>
    <c:showDLblsOverMax val="0"/>
  </c:chart>
  <c:txPr>
    <a:bodyPr/>
    <a:lstStyle/>
    <a:p>
      <a:pPr>
        <a:defRPr sz="14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a:defRPr sz="1200">
                <a:latin typeface="Tw Cen MT" pitchFamily="34" charset="0"/>
              </a:defRPr>
            </a:lvl1pPr>
          </a:lstStyle>
          <a:p>
            <a:pPr>
              <a:defRPr/>
            </a:pPr>
            <a:endParaRPr lang="en-US"/>
          </a:p>
        </p:txBody>
      </p:sp>
      <p:sp>
        <p:nvSpPr>
          <p:cNvPr id="52227" name="Rectangle 3"/>
          <p:cNvSpPr>
            <a:spLocks noGrp="1" noChangeArrowheads="1"/>
          </p:cNvSpPr>
          <p:nvPr>
            <p:ph type="dt" sz="quarter" idx="1"/>
          </p:nvPr>
        </p:nvSpPr>
        <p:spPr bwMode="auto">
          <a:xfrm>
            <a:off x="397033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a:defRPr sz="1200">
                <a:latin typeface="Tw Cen MT" pitchFamily="34" charset="0"/>
              </a:defRPr>
            </a:lvl1pPr>
          </a:lstStyle>
          <a:p>
            <a:pPr>
              <a:defRPr/>
            </a:pPr>
            <a:fld id="{C6434391-22E0-4103-AC4B-E22C99334709}" type="datetimeFigureOut">
              <a:rPr lang="en-US"/>
              <a:pPr>
                <a:defRPr/>
              </a:pPr>
              <a:t>1/17/2012</a:t>
            </a:fld>
            <a:endParaRPr lang="en-US"/>
          </a:p>
        </p:txBody>
      </p:sp>
      <p:sp>
        <p:nvSpPr>
          <p:cNvPr id="52228" name="Rectangle 4"/>
          <p:cNvSpPr>
            <a:spLocks noGrp="1" noChangeArrowheads="1"/>
          </p:cNvSpPr>
          <p:nvPr>
            <p:ph type="ftr" sz="quarter" idx="2"/>
          </p:nvPr>
        </p:nvSpPr>
        <p:spPr bwMode="auto">
          <a:xfrm>
            <a:off x="0"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a:defRPr sz="1200">
                <a:latin typeface="Tw Cen MT" pitchFamily="34" charset="0"/>
              </a:defRPr>
            </a:lvl1pPr>
          </a:lstStyle>
          <a:p>
            <a:pPr>
              <a:defRPr/>
            </a:pPr>
            <a:endParaRPr lang="en-US"/>
          </a:p>
        </p:txBody>
      </p:sp>
      <p:sp>
        <p:nvSpPr>
          <p:cNvPr id="52229" name="Rectangle 5"/>
          <p:cNvSpPr>
            <a:spLocks noGrp="1" noChangeArrowheads="1"/>
          </p:cNvSpPr>
          <p:nvPr>
            <p:ph type="sldNum" sz="quarter" idx="3"/>
          </p:nvPr>
        </p:nvSpPr>
        <p:spPr bwMode="auto">
          <a:xfrm>
            <a:off x="397033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a:defRPr sz="1200">
                <a:latin typeface="Tw Cen MT" pitchFamily="34" charset="0"/>
              </a:defRPr>
            </a:lvl1pPr>
          </a:lstStyle>
          <a:p>
            <a:pPr>
              <a:defRPr/>
            </a:pPr>
            <a:fld id="{A1519C21-A49A-4750-8FCF-A2C1CB5F6180}" type="slidenum">
              <a:rPr lang="en-US"/>
              <a:pPr>
                <a:defRPr/>
              </a:pPr>
              <a:t>‹#›</a:t>
            </a:fld>
            <a:endParaRPr lang="en-US"/>
          </a:p>
        </p:txBody>
      </p:sp>
    </p:spTree>
    <p:extLst>
      <p:ext uri="{BB962C8B-B14F-4D97-AF65-F5344CB8AC3E}">
        <p14:creationId xmlns:p14="http://schemas.microsoft.com/office/powerpoint/2010/main" val="1026735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pPr>
              <a:defRPr/>
            </a:pPr>
            <a:fld id="{0E0E7833-A39B-48AD-94CF-F008A03DD4A0}" type="datetimeFigureOut">
              <a:rPr lang="en-US"/>
              <a:pPr>
                <a:defRPr/>
              </a:pPr>
              <a:t>1/17/2012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pPr>
              <a:defRPr/>
            </a:pPr>
            <a:fld id="{A01C20E7-86C6-4A43-9959-24F823346DD0}" type="slidenum">
              <a:rPr lang="en-US"/>
              <a:pPr>
                <a:defRPr/>
              </a:pPr>
              <a:t>‹#›</a:t>
            </a:fld>
            <a:endParaRPr lang="en-US"/>
          </a:p>
        </p:txBody>
      </p:sp>
    </p:spTree>
    <p:extLst>
      <p:ext uri="{BB962C8B-B14F-4D97-AF65-F5344CB8AC3E}">
        <p14:creationId xmlns:p14="http://schemas.microsoft.com/office/powerpoint/2010/main" val="276820890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01C20E7-86C6-4A43-9959-24F823346DD0}" type="slidenum">
              <a:rPr lang="en-US" smtClean="0"/>
              <a:pPr>
                <a:defRPr/>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t>Enhancing the engineering design aspect of these structures will result in optimized designs based on a rational approach.</a:t>
            </a:r>
          </a:p>
          <a:p>
            <a:pPr eaLnBrk="1" hangingPunct="1"/>
            <a:r>
              <a:rPr lang="en-US" sz="1200" dirty="0" smtClean="0"/>
              <a:t>It will help unify the design of such plates and reduce the subjective aspect.</a:t>
            </a:r>
          </a:p>
          <a:p>
            <a:pPr eaLnBrk="1" hangingPunct="1"/>
            <a:r>
              <a:rPr lang="en-US" sz="1200" dirty="0" smtClean="0"/>
              <a:t>It will reduce premature failures in </a:t>
            </a:r>
            <a:r>
              <a:rPr lang="en-US" sz="1200" baseline="0" dirty="0" smtClean="0"/>
              <a:t>base plates </a:t>
            </a:r>
            <a:r>
              <a:rPr lang="en-US" sz="1200" dirty="0" smtClean="0"/>
              <a:t>which are caused due to lack of understanding of their structural behavior.</a:t>
            </a:r>
          </a:p>
          <a:p>
            <a:endParaRPr lang="en-US" dirty="0"/>
          </a:p>
        </p:txBody>
      </p:sp>
      <p:sp>
        <p:nvSpPr>
          <p:cNvPr id="4" name="Slide Number Placeholder 3"/>
          <p:cNvSpPr>
            <a:spLocks noGrp="1"/>
          </p:cNvSpPr>
          <p:nvPr>
            <p:ph type="sldNum" sz="quarter" idx="10"/>
          </p:nvPr>
        </p:nvSpPr>
        <p:spPr/>
        <p:txBody>
          <a:bodyPr/>
          <a:lstStyle/>
          <a:p>
            <a:pPr>
              <a:defRPr/>
            </a:pPr>
            <a:fld id="{A01C20E7-86C6-4A43-9959-24F823346DD0}" type="slidenum">
              <a:rPr lang="en-US" smtClean="0"/>
              <a:pPr>
                <a:defRPr/>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sz="1200" dirty="0" smtClean="0"/>
              <a:t>Thickness varying between 10 and 40 mm.</a:t>
            </a:r>
          </a:p>
          <a:p>
            <a:pPr eaLnBrk="1" hangingPunct="1"/>
            <a:r>
              <a:rPr lang="en-US" sz="1200" dirty="0" smtClean="0"/>
              <a:t>Size of the tubular column ranging from 100 to 300 mm.</a:t>
            </a:r>
          </a:p>
          <a:p>
            <a:pPr eaLnBrk="1" hangingPunct="1"/>
            <a:r>
              <a:rPr lang="en-US" sz="1200" dirty="0" smtClean="0"/>
              <a:t>Bolt Eccentricity varies between 40 to 110 mm. </a:t>
            </a:r>
          </a:p>
          <a:p>
            <a:pPr eaLnBrk="1" hangingPunct="1"/>
            <a:r>
              <a:rPr lang="en-US" sz="1200" dirty="0" smtClean="0"/>
              <a:t>The steel material will be modeled as elastic-perfectly plastic with yield strength equal to 250 </a:t>
            </a:r>
            <a:r>
              <a:rPr lang="en-US" sz="1200" dirty="0" err="1" smtClean="0"/>
              <a:t>MPa</a:t>
            </a:r>
            <a:r>
              <a:rPr lang="en-US" sz="1200" dirty="0" smtClean="0"/>
              <a:t>.</a:t>
            </a:r>
          </a:p>
          <a:p>
            <a:pPr eaLnBrk="1" hangingPunct="1"/>
            <a:r>
              <a:rPr lang="en-US" sz="1200" dirty="0" smtClean="0"/>
              <a:t>Material nonlinearity will be taken into account.</a:t>
            </a:r>
          </a:p>
          <a:p>
            <a:endParaRPr lang="en-US" dirty="0"/>
          </a:p>
        </p:txBody>
      </p:sp>
      <p:sp>
        <p:nvSpPr>
          <p:cNvPr id="4" name="Slide Number Placeholder 3"/>
          <p:cNvSpPr>
            <a:spLocks noGrp="1"/>
          </p:cNvSpPr>
          <p:nvPr>
            <p:ph type="sldNum" sz="quarter" idx="10"/>
          </p:nvPr>
        </p:nvSpPr>
        <p:spPr/>
        <p:txBody>
          <a:bodyPr/>
          <a:lstStyle/>
          <a:p>
            <a:pPr>
              <a:defRPr/>
            </a:pPr>
            <a:fld id="{A01C20E7-86C6-4A43-9959-24F823346DD0}" type="slidenum">
              <a:rPr lang="en-US" smtClean="0"/>
              <a:pPr>
                <a:defRPr/>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68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2B8F57C-E0AA-42E2-BA57-93B05448A772}" type="slidenum">
              <a:rPr lang="en-US" smtClean="0"/>
              <a:pPr/>
              <a:t>14</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Concentric load will be</a:t>
            </a:r>
            <a:r>
              <a:rPr lang="en-US" baseline="0" dirty="0" smtClean="0"/>
              <a:t> applied through the actuator directly on the column head.</a:t>
            </a:r>
          </a:p>
          <a:p>
            <a:r>
              <a:rPr lang="en-US" baseline="0" dirty="0" smtClean="0"/>
              <a:t>Effect of biaxial Bending was created by applying load through a sphere placed in the steel holder to act as a roller support.</a:t>
            </a:r>
          </a:p>
          <a:p>
            <a:r>
              <a:rPr lang="en-US" baseline="0" dirty="0" smtClean="0"/>
              <a:t>Uniaxial bending was induced in the steel base plate by applying load through a solid cylinder.</a:t>
            </a:r>
            <a:endParaRPr lang="en-US" dirty="0"/>
          </a:p>
        </p:txBody>
      </p:sp>
      <p:sp>
        <p:nvSpPr>
          <p:cNvPr id="4" name="Slide Number Placeholder 3"/>
          <p:cNvSpPr>
            <a:spLocks noGrp="1"/>
          </p:cNvSpPr>
          <p:nvPr>
            <p:ph type="sldNum" sz="quarter" idx="10"/>
          </p:nvPr>
        </p:nvSpPr>
        <p:spPr/>
        <p:txBody>
          <a:bodyPr/>
          <a:lstStyle/>
          <a:p>
            <a:pPr>
              <a:defRPr/>
            </a:pPr>
            <a:fld id="{A01C20E7-86C6-4A43-9959-24F823346DD0}" type="slidenum">
              <a:rPr lang="en-US" smtClean="0"/>
              <a:pPr>
                <a:defRPr/>
              </a:pPr>
              <a:t>15</a:t>
            </a:fld>
            <a:endParaRPr lang="en-US"/>
          </a:p>
        </p:txBody>
      </p:sp>
    </p:spTree>
    <p:extLst>
      <p:ext uri="{BB962C8B-B14F-4D97-AF65-F5344CB8AC3E}">
        <p14:creationId xmlns:p14="http://schemas.microsoft.com/office/powerpoint/2010/main" val="5814724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Typical elastic</a:t>
            </a:r>
            <a:r>
              <a:rPr lang="en-US" baseline="0" dirty="0" smtClean="0"/>
              <a:t> </a:t>
            </a:r>
            <a:r>
              <a:rPr lang="en-US" dirty="0" smtClean="0"/>
              <a:t>linear behavior of</a:t>
            </a:r>
            <a:r>
              <a:rPr lang="en-US" baseline="0" dirty="0" smtClean="0"/>
              <a:t> steel</a:t>
            </a:r>
          </a:p>
          <a:p>
            <a:r>
              <a:rPr lang="en-US" baseline="0" dirty="0" smtClean="0"/>
              <a:t>Followed by increasing strain with almost uniform stress</a:t>
            </a:r>
          </a:p>
          <a:p>
            <a:r>
              <a:rPr lang="en-US" baseline="0" dirty="0" smtClean="0"/>
              <a:t>Until strain hardening starts</a:t>
            </a:r>
          </a:p>
          <a:p>
            <a:r>
              <a:rPr lang="en-US" baseline="0" dirty="0" smtClean="0"/>
              <a:t>Ending at ultimate strength followed by necking and complete failure</a:t>
            </a:r>
            <a:endParaRPr lang="en-US" dirty="0"/>
          </a:p>
        </p:txBody>
      </p:sp>
      <p:sp>
        <p:nvSpPr>
          <p:cNvPr id="4" name="Slide Number Placeholder 3"/>
          <p:cNvSpPr>
            <a:spLocks noGrp="1"/>
          </p:cNvSpPr>
          <p:nvPr>
            <p:ph type="sldNum" sz="quarter" idx="10"/>
          </p:nvPr>
        </p:nvSpPr>
        <p:spPr/>
        <p:txBody>
          <a:bodyPr/>
          <a:lstStyle/>
          <a:p>
            <a:pPr>
              <a:defRPr/>
            </a:pPr>
            <a:fld id="{A01C20E7-86C6-4A43-9959-24F823346DD0}" type="slidenum">
              <a:rPr lang="en-US" smtClean="0"/>
              <a:pPr>
                <a:defRPr/>
              </a:pPr>
              <a:t>16</a:t>
            </a:fld>
            <a:endParaRPr lang="en-US"/>
          </a:p>
        </p:txBody>
      </p:sp>
    </p:spTree>
    <p:extLst>
      <p:ext uri="{BB962C8B-B14F-4D97-AF65-F5344CB8AC3E}">
        <p14:creationId xmlns:p14="http://schemas.microsoft.com/office/powerpoint/2010/main" val="13087972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Stirrups were required to prevent lateral movement of anchor bolts under applied loads.</a:t>
            </a:r>
          </a:p>
          <a:p>
            <a:r>
              <a:rPr lang="en-US" baseline="0" dirty="0" smtClean="0"/>
              <a:t>The formwork was erected for each specimen. </a:t>
            </a:r>
            <a:endParaRPr lang="en-US" dirty="0"/>
          </a:p>
        </p:txBody>
      </p:sp>
      <p:sp>
        <p:nvSpPr>
          <p:cNvPr id="4" name="Slide Number Placeholder 3"/>
          <p:cNvSpPr>
            <a:spLocks noGrp="1"/>
          </p:cNvSpPr>
          <p:nvPr>
            <p:ph type="sldNum" sz="quarter" idx="10"/>
          </p:nvPr>
        </p:nvSpPr>
        <p:spPr/>
        <p:txBody>
          <a:bodyPr/>
          <a:lstStyle/>
          <a:p>
            <a:pPr>
              <a:defRPr/>
            </a:pPr>
            <a:fld id="{A01C20E7-86C6-4A43-9959-24F823346DD0}" type="slidenum">
              <a:rPr lang="en-US" smtClean="0"/>
              <a:pPr>
                <a:defRPr/>
              </a:pPr>
              <a:t>17</a:t>
            </a:fld>
            <a:endParaRPr lang="en-US"/>
          </a:p>
        </p:txBody>
      </p:sp>
    </p:spTree>
    <p:extLst>
      <p:ext uri="{BB962C8B-B14F-4D97-AF65-F5344CB8AC3E}">
        <p14:creationId xmlns:p14="http://schemas.microsoft.com/office/powerpoint/2010/main" val="32924818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concrete</a:t>
            </a:r>
            <a:r>
              <a:rPr lang="en-US" baseline="0" dirty="0" smtClean="0"/>
              <a:t> was prepared in AUS Lab and vibrated to make sure to avoid segregation.</a:t>
            </a:r>
          </a:p>
          <a:p>
            <a:r>
              <a:rPr lang="en-US" baseline="0" dirty="0" smtClean="0"/>
              <a:t>Leveling of base plate was checked before the start of each test and nuts were properly tightened. </a:t>
            </a:r>
            <a:endParaRPr lang="en-US" dirty="0"/>
          </a:p>
        </p:txBody>
      </p:sp>
      <p:sp>
        <p:nvSpPr>
          <p:cNvPr id="4" name="Slide Number Placeholder 3"/>
          <p:cNvSpPr>
            <a:spLocks noGrp="1"/>
          </p:cNvSpPr>
          <p:nvPr>
            <p:ph type="sldNum" sz="quarter" idx="10"/>
          </p:nvPr>
        </p:nvSpPr>
        <p:spPr/>
        <p:txBody>
          <a:bodyPr/>
          <a:lstStyle/>
          <a:p>
            <a:pPr>
              <a:defRPr/>
            </a:pPr>
            <a:fld id="{A01C20E7-86C6-4A43-9959-24F823346DD0}" type="slidenum">
              <a:rPr lang="en-US" smtClean="0"/>
              <a:pPr>
                <a:defRPr/>
              </a:pPr>
              <a:t>18</a:t>
            </a:fld>
            <a:endParaRPr lang="en-US"/>
          </a:p>
        </p:txBody>
      </p:sp>
    </p:spTree>
    <p:extLst>
      <p:ext uri="{BB962C8B-B14F-4D97-AF65-F5344CB8AC3E}">
        <p14:creationId xmlns:p14="http://schemas.microsoft.com/office/powerpoint/2010/main" val="14494781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5 mm strain gauges were installed at eight different locations in each</a:t>
            </a:r>
            <a:r>
              <a:rPr lang="en-US" baseline="0" dirty="0" smtClean="0"/>
              <a:t> specimen.</a:t>
            </a:r>
          </a:p>
          <a:p>
            <a:r>
              <a:rPr lang="en-US" baseline="0" dirty="0" smtClean="0"/>
              <a:t>Four of the strain gauges were glued at the bottom and four at the top surface of steel base plate.</a:t>
            </a:r>
          </a:p>
          <a:p>
            <a:r>
              <a:rPr lang="en-US" baseline="0" dirty="0" smtClean="0"/>
              <a:t>The strain gauges were required to be installed with precision and great care.</a:t>
            </a:r>
          </a:p>
          <a:p>
            <a:r>
              <a:rPr lang="en-US" baseline="0" dirty="0" smtClean="0"/>
              <a:t>The surface was grinded and cleaned properly before gluing the strain gauges.</a:t>
            </a:r>
          </a:p>
          <a:p>
            <a:r>
              <a:rPr lang="en-US" dirty="0" smtClean="0"/>
              <a:t> </a:t>
            </a:r>
            <a:endParaRPr lang="en-US" dirty="0"/>
          </a:p>
        </p:txBody>
      </p:sp>
      <p:sp>
        <p:nvSpPr>
          <p:cNvPr id="4" name="Slide Number Placeholder 3"/>
          <p:cNvSpPr>
            <a:spLocks noGrp="1"/>
          </p:cNvSpPr>
          <p:nvPr>
            <p:ph type="sldNum" sz="quarter" idx="10"/>
          </p:nvPr>
        </p:nvSpPr>
        <p:spPr/>
        <p:txBody>
          <a:bodyPr/>
          <a:lstStyle/>
          <a:p>
            <a:pPr>
              <a:defRPr/>
            </a:pPr>
            <a:fld id="{A01C20E7-86C6-4A43-9959-24F823346DD0}" type="slidenum">
              <a:rPr lang="en-US" smtClean="0"/>
              <a:pPr>
                <a:defRPr/>
              </a:pPr>
              <a:t>19</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load was applied at a rate of 15 KN/min from UTM.</a:t>
            </a:r>
          </a:p>
          <a:p>
            <a:endParaRPr lang="en-US" dirty="0"/>
          </a:p>
        </p:txBody>
      </p:sp>
      <p:sp>
        <p:nvSpPr>
          <p:cNvPr id="4" name="Slide Number Placeholder 3"/>
          <p:cNvSpPr>
            <a:spLocks noGrp="1"/>
          </p:cNvSpPr>
          <p:nvPr>
            <p:ph type="sldNum" sz="quarter" idx="10"/>
          </p:nvPr>
        </p:nvSpPr>
        <p:spPr/>
        <p:txBody>
          <a:bodyPr/>
          <a:lstStyle/>
          <a:p>
            <a:pPr>
              <a:defRPr/>
            </a:pPr>
            <a:fld id="{A01C20E7-86C6-4A43-9959-24F823346DD0}" type="slidenum">
              <a:rPr lang="en-US" smtClean="0"/>
              <a:pPr>
                <a:defRPr/>
              </a:pPr>
              <a:t>20</a:t>
            </a:fld>
            <a:endParaRPr lang="en-US"/>
          </a:p>
        </p:txBody>
      </p:sp>
    </p:spTree>
    <p:extLst>
      <p:ext uri="{BB962C8B-B14F-4D97-AF65-F5344CB8AC3E}">
        <p14:creationId xmlns:p14="http://schemas.microsoft.com/office/powerpoint/2010/main" val="16589881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mn-lt"/>
                <a:ea typeface="+mn-ea"/>
                <a:cs typeface="+mn-cs"/>
              </a:rPr>
              <a:t>In the finite element method the object is divided into many smaller bodies or elements and interconnected at common points called nodes or boundary lines. Each of the small elements is solved separately using algebraic equations and the unknowns are calculated. The result of all the elements is unified to obtain the solution of the object under study. In structural cases, the unknowns are displacements or stresses created by the applied force. These stresses and displacements are found at each node constituting the element, with each element making up the structure that is subjected to load.</a:t>
            </a:r>
          </a:p>
          <a:p>
            <a:endParaRPr lang="en-US" dirty="0" smtClean="0"/>
          </a:p>
          <a:p>
            <a:r>
              <a:rPr lang="en-US" sz="1200" kern="1200" dirty="0" smtClean="0">
                <a:solidFill>
                  <a:schemeClr val="tx1"/>
                </a:solidFill>
                <a:latin typeface="+mn-lt"/>
                <a:ea typeface="+mn-ea"/>
                <a:cs typeface="+mn-cs"/>
              </a:rPr>
              <a:t>The stiffness method assumes that the displacements of the nodes (under</a:t>
            </a:r>
            <a:r>
              <a:rPr lang="en-US" sz="1200" kern="1200" baseline="0" dirty="0" smtClean="0">
                <a:solidFill>
                  <a:schemeClr val="tx1"/>
                </a:solidFill>
                <a:latin typeface="+mn-lt"/>
                <a:ea typeface="+mn-ea"/>
                <a:cs typeface="+mn-cs"/>
              </a:rPr>
              <a:t> the applied loads)</a:t>
            </a:r>
            <a:r>
              <a:rPr lang="en-US" sz="1200" kern="1200" dirty="0" smtClean="0">
                <a:solidFill>
                  <a:schemeClr val="tx1"/>
                </a:solidFill>
                <a:latin typeface="+mn-lt"/>
                <a:ea typeface="+mn-ea"/>
                <a:cs typeface="+mn-cs"/>
              </a:rPr>
              <a:t> are unknown and uses them in finding the governing equations. Algebraic equations are expressed in terms of nodal displacements using the equations of equilibrium and an applicable law relating forces to displacements. </a:t>
            </a:r>
          </a:p>
        </p:txBody>
      </p:sp>
      <p:sp>
        <p:nvSpPr>
          <p:cNvPr id="4" name="Slide Number Placeholder 3"/>
          <p:cNvSpPr>
            <a:spLocks noGrp="1"/>
          </p:cNvSpPr>
          <p:nvPr>
            <p:ph type="sldNum" sz="quarter" idx="10"/>
          </p:nvPr>
        </p:nvSpPr>
        <p:spPr/>
        <p:txBody>
          <a:bodyPr/>
          <a:lstStyle/>
          <a:p>
            <a:pPr>
              <a:defRPr/>
            </a:pPr>
            <a:fld id="{A01C20E7-86C6-4A43-9959-24F823346DD0}" type="slidenum">
              <a:rPr lang="en-US" smtClean="0"/>
              <a:pPr>
                <a:defRPr/>
              </a:pPr>
              <a:t>27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58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C6431E7-03E4-47CB-A267-74E15B164CE1}" type="slidenum">
              <a:rPr lang="en-US" smtClean="0"/>
              <a:pPr/>
              <a:t>3</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mn-lt"/>
                <a:ea typeface="+mn-ea"/>
                <a:cs typeface="+mn-cs"/>
              </a:rPr>
              <a:t>When ductile metals are loaded beyond elastic range, the linear stress strain relation is taken over by complicated nonlinear relation accompanied by much reduced modulus as compared to modulus of elasticity. Finite element elastic-plastic analysis is much more complex than simple elastic analysis. The Finite element method equation is replaced by a set of nonlinear equations that are to be solved by iteration. Iteration basically divides the total applied load into small increments for more precise numerical results.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A01C20E7-86C6-4A43-9959-24F823346DD0}" type="slidenum">
              <a:rPr lang="en-US" smtClean="0"/>
              <a:pPr>
                <a:defRPr/>
              </a:pPr>
              <a:t>28</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A01C20E7-86C6-4A43-9959-24F823346DD0}" type="slidenum">
              <a:rPr lang="en-US" smtClean="0"/>
              <a:pPr>
                <a:defRPr/>
              </a:pPr>
              <a:t>29</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mn-lt"/>
                <a:ea typeface="+mn-ea"/>
                <a:cs typeface="+mn-cs"/>
              </a:rPr>
              <a:t>ANSYS (2007) is a software tool for solving a wide variety of finite element problems.</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mn-lt"/>
                <a:ea typeface="+mn-ea"/>
                <a:cs typeface="+mn-cs"/>
              </a:rPr>
              <a:t>The analyst defines the finite element model properties such as position of the element nodal coordinates, the manner in which elements are connected, material properties, applied loads, boundary conditions and the kind of analysis to be performed.</a:t>
            </a:r>
          </a:p>
          <a:p>
            <a:endParaRPr lang="en-US" dirty="0"/>
          </a:p>
        </p:txBody>
      </p:sp>
      <p:sp>
        <p:nvSpPr>
          <p:cNvPr id="4" name="Slide Number Placeholder 3"/>
          <p:cNvSpPr>
            <a:spLocks noGrp="1"/>
          </p:cNvSpPr>
          <p:nvPr>
            <p:ph type="sldNum" sz="quarter" idx="10"/>
          </p:nvPr>
        </p:nvSpPr>
        <p:spPr/>
        <p:txBody>
          <a:bodyPr/>
          <a:lstStyle/>
          <a:p>
            <a:pPr>
              <a:defRPr/>
            </a:pPr>
            <a:fld id="{A01C20E7-86C6-4A43-9959-24F823346DD0}" type="slidenum">
              <a:rPr lang="en-US" smtClean="0"/>
              <a:pPr>
                <a:defRPr/>
              </a:pPr>
              <a:t>30</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dirty="0"/>
          </a:p>
        </p:txBody>
      </p:sp>
      <p:sp>
        <p:nvSpPr>
          <p:cNvPr id="4" name="Slide Number Placeholder 3"/>
          <p:cNvSpPr>
            <a:spLocks noGrp="1"/>
          </p:cNvSpPr>
          <p:nvPr>
            <p:ph type="sldNum" sz="quarter" idx="10"/>
          </p:nvPr>
        </p:nvSpPr>
        <p:spPr/>
        <p:txBody>
          <a:bodyPr/>
          <a:lstStyle/>
          <a:p>
            <a:pPr>
              <a:defRPr/>
            </a:pPr>
            <a:fld id="{A01C20E7-86C6-4A43-9959-24F823346DD0}" type="slidenum">
              <a:rPr lang="en-US" smtClean="0"/>
              <a:pPr>
                <a:defRPr/>
              </a:pPr>
              <a:t>31</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dirty="0"/>
          </a:p>
        </p:txBody>
      </p:sp>
      <p:sp>
        <p:nvSpPr>
          <p:cNvPr id="4" name="Slide Number Placeholder 3"/>
          <p:cNvSpPr>
            <a:spLocks noGrp="1"/>
          </p:cNvSpPr>
          <p:nvPr>
            <p:ph type="sldNum" sz="quarter" idx="10"/>
          </p:nvPr>
        </p:nvSpPr>
        <p:spPr/>
        <p:txBody>
          <a:bodyPr/>
          <a:lstStyle/>
          <a:p>
            <a:pPr>
              <a:defRPr/>
            </a:pPr>
            <a:fld id="{A01C20E7-86C6-4A43-9959-24F823346DD0}" type="slidenum">
              <a:rPr lang="en-US" smtClean="0"/>
              <a:pPr>
                <a:defRPr/>
              </a:pPr>
              <a:t>32</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dirty="0"/>
          </a:p>
        </p:txBody>
      </p:sp>
      <p:sp>
        <p:nvSpPr>
          <p:cNvPr id="4" name="Slide Number Placeholder 3"/>
          <p:cNvSpPr>
            <a:spLocks noGrp="1"/>
          </p:cNvSpPr>
          <p:nvPr>
            <p:ph type="sldNum" sz="quarter" idx="10"/>
          </p:nvPr>
        </p:nvSpPr>
        <p:spPr/>
        <p:txBody>
          <a:bodyPr/>
          <a:lstStyle/>
          <a:p>
            <a:pPr>
              <a:defRPr/>
            </a:pPr>
            <a:fld id="{A01C20E7-86C6-4A43-9959-24F823346DD0}" type="slidenum">
              <a:rPr lang="en-US" smtClean="0"/>
              <a:pPr>
                <a:defRPr/>
              </a:pPr>
              <a:t>33</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dirty="0"/>
          </a:p>
        </p:txBody>
      </p:sp>
      <p:sp>
        <p:nvSpPr>
          <p:cNvPr id="4" name="Slide Number Placeholder 3"/>
          <p:cNvSpPr>
            <a:spLocks noGrp="1"/>
          </p:cNvSpPr>
          <p:nvPr>
            <p:ph type="sldNum" sz="quarter" idx="10"/>
          </p:nvPr>
        </p:nvSpPr>
        <p:spPr/>
        <p:txBody>
          <a:bodyPr/>
          <a:lstStyle/>
          <a:p>
            <a:pPr>
              <a:defRPr/>
            </a:pPr>
            <a:fld id="{A01C20E7-86C6-4A43-9959-24F823346DD0}" type="slidenum">
              <a:rPr lang="en-US" smtClean="0"/>
              <a:pPr>
                <a:defRPr/>
              </a:pPr>
              <a:t>34</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dirty="0"/>
          </a:p>
        </p:txBody>
      </p:sp>
      <p:sp>
        <p:nvSpPr>
          <p:cNvPr id="4" name="Slide Number Placeholder 3"/>
          <p:cNvSpPr>
            <a:spLocks noGrp="1"/>
          </p:cNvSpPr>
          <p:nvPr>
            <p:ph type="sldNum" sz="quarter" idx="10"/>
          </p:nvPr>
        </p:nvSpPr>
        <p:spPr/>
        <p:txBody>
          <a:bodyPr/>
          <a:lstStyle/>
          <a:p>
            <a:pPr>
              <a:defRPr/>
            </a:pPr>
            <a:fld id="{A01C20E7-86C6-4A43-9959-24F823346DD0}" type="slidenum">
              <a:rPr lang="en-US" smtClean="0"/>
              <a:pPr>
                <a:defRPr/>
              </a:pPr>
              <a:t>35</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dirty="0"/>
          </a:p>
        </p:txBody>
      </p:sp>
      <p:sp>
        <p:nvSpPr>
          <p:cNvPr id="4" name="Slide Number Placeholder 3"/>
          <p:cNvSpPr>
            <a:spLocks noGrp="1"/>
          </p:cNvSpPr>
          <p:nvPr>
            <p:ph type="sldNum" sz="quarter" idx="10"/>
          </p:nvPr>
        </p:nvSpPr>
        <p:spPr/>
        <p:txBody>
          <a:bodyPr/>
          <a:lstStyle/>
          <a:p>
            <a:pPr>
              <a:defRPr/>
            </a:pPr>
            <a:fld id="{A01C20E7-86C6-4A43-9959-24F823346DD0}" type="slidenum">
              <a:rPr lang="en-US" smtClean="0"/>
              <a:pPr>
                <a:defRPr/>
              </a:pPr>
              <a:t>36</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dirty="0"/>
          </a:p>
        </p:txBody>
      </p:sp>
      <p:sp>
        <p:nvSpPr>
          <p:cNvPr id="4" name="Slide Number Placeholder 3"/>
          <p:cNvSpPr>
            <a:spLocks noGrp="1"/>
          </p:cNvSpPr>
          <p:nvPr>
            <p:ph type="sldNum" sz="quarter" idx="10"/>
          </p:nvPr>
        </p:nvSpPr>
        <p:spPr/>
        <p:txBody>
          <a:bodyPr/>
          <a:lstStyle/>
          <a:p>
            <a:pPr>
              <a:defRPr/>
            </a:pPr>
            <a:fld id="{A01C20E7-86C6-4A43-9959-24F823346DD0}" type="slidenum">
              <a:rPr lang="en-US" smtClean="0"/>
              <a:pPr>
                <a:defRPr/>
              </a:pPr>
              <a:t>37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t>Most base plates are designed as square to match the foundation shape and can be more accommodating for square anchor rod patterns.</a:t>
            </a:r>
          </a:p>
          <a:p>
            <a:endParaRPr lang="en-US" dirty="0"/>
          </a:p>
        </p:txBody>
      </p:sp>
      <p:sp>
        <p:nvSpPr>
          <p:cNvPr id="4" name="Slide Number Placeholder 3"/>
          <p:cNvSpPr>
            <a:spLocks noGrp="1"/>
          </p:cNvSpPr>
          <p:nvPr>
            <p:ph type="sldNum" sz="quarter" idx="10"/>
          </p:nvPr>
        </p:nvSpPr>
        <p:spPr/>
        <p:txBody>
          <a:bodyPr/>
          <a:lstStyle/>
          <a:p>
            <a:pPr>
              <a:defRPr/>
            </a:pPr>
            <a:fld id="{A01C20E7-86C6-4A43-9959-24F823346DD0}" type="slidenum">
              <a:rPr lang="en-US" smtClean="0"/>
              <a:pPr>
                <a:defRPr/>
              </a:pPr>
              <a:t>5</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dirty="0"/>
          </a:p>
        </p:txBody>
      </p:sp>
      <p:sp>
        <p:nvSpPr>
          <p:cNvPr id="4" name="Slide Number Placeholder 3"/>
          <p:cNvSpPr>
            <a:spLocks noGrp="1"/>
          </p:cNvSpPr>
          <p:nvPr>
            <p:ph type="sldNum" sz="quarter" idx="10"/>
          </p:nvPr>
        </p:nvSpPr>
        <p:spPr/>
        <p:txBody>
          <a:bodyPr/>
          <a:lstStyle/>
          <a:p>
            <a:pPr>
              <a:defRPr/>
            </a:pPr>
            <a:fld id="{A01C20E7-86C6-4A43-9959-24F823346DD0}" type="slidenum">
              <a:rPr lang="en-US" smtClean="0"/>
              <a:pPr>
                <a:defRPr/>
              </a:pPr>
              <a:t>38</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dirty="0"/>
          </a:p>
        </p:txBody>
      </p:sp>
      <p:sp>
        <p:nvSpPr>
          <p:cNvPr id="4" name="Slide Number Placeholder 3"/>
          <p:cNvSpPr>
            <a:spLocks noGrp="1"/>
          </p:cNvSpPr>
          <p:nvPr>
            <p:ph type="sldNum" sz="quarter" idx="10"/>
          </p:nvPr>
        </p:nvSpPr>
        <p:spPr/>
        <p:txBody>
          <a:bodyPr/>
          <a:lstStyle/>
          <a:p>
            <a:pPr>
              <a:defRPr/>
            </a:pPr>
            <a:fld id="{A01C20E7-86C6-4A43-9959-24F823346DD0}" type="slidenum">
              <a:rPr lang="en-US" smtClean="0"/>
              <a:pPr>
                <a:defRPr/>
              </a:pPr>
              <a:t>39</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dirty="0"/>
          </a:p>
        </p:txBody>
      </p:sp>
      <p:sp>
        <p:nvSpPr>
          <p:cNvPr id="4" name="Slide Number Placeholder 3"/>
          <p:cNvSpPr>
            <a:spLocks noGrp="1"/>
          </p:cNvSpPr>
          <p:nvPr>
            <p:ph type="sldNum" sz="quarter" idx="10"/>
          </p:nvPr>
        </p:nvSpPr>
        <p:spPr/>
        <p:txBody>
          <a:bodyPr/>
          <a:lstStyle/>
          <a:p>
            <a:pPr>
              <a:defRPr/>
            </a:pPr>
            <a:fld id="{A01C20E7-86C6-4A43-9959-24F823346DD0}" type="slidenum">
              <a:rPr lang="en-US" smtClean="0"/>
              <a:pPr>
                <a:defRPr/>
              </a:pPr>
              <a:t>40</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dirty="0"/>
          </a:p>
        </p:txBody>
      </p:sp>
      <p:sp>
        <p:nvSpPr>
          <p:cNvPr id="4" name="Slide Number Placeholder 3"/>
          <p:cNvSpPr>
            <a:spLocks noGrp="1"/>
          </p:cNvSpPr>
          <p:nvPr>
            <p:ph type="sldNum" sz="quarter" idx="10"/>
          </p:nvPr>
        </p:nvSpPr>
        <p:spPr/>
        <p:txBody>
          <a:bodyPr/>
          <a:lstStyle/>
          <a:p>
            <a:pPr>
              <a:defRPr/>
            </a:pPr>
            <a:fld id="{A01C20E7-86C6-4A43-9959-24F823346DD0}" type="slidenum">
              <a:rPr lang="en-US" smtClean="0"/>
              <a:pPr>
                <a:defRPr/>
              </a:pPr>
              <a:t>41</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dirty="0"/>
          </a:p>
        </p:txBody>
      </p:sp>
      <p:sp>
        <p:nvSpPr>
          <p:cNvPr id="4" name="Slide Number Placeholder 3"/>
          <p:cNvSpPr>
            <a:spLocks noGrp="1"/>
          </p:cNvSpPr>
          <p:nvPr>
            <p:ph type="sldNum" sz="quarter" idx="10"/>
          </p:nvPr>
        </p:nvSpPr>
        <p:spPr/>
        <p:txBody>
          <a:bodyPr/>
          <a:lstStyle/>
          <a:p>
            <a:pPr>
              <a:defRPr/>
            </a:pPr>
            <a:fld id="{A01C20E7-86C6-4A43-9959-24F823346DD0}" type="slidenum">
              <a:rPr lang="en-US" smtClean="0"/>
              <a:pPr>
                <a:defRPr/>
              </a:pPr>
              <a:t>42</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dirty="0"/>
          </a:p>
        </p:txBody>
      </p:sp>
      <p:sp>
        <p:nvSpPr>
          <p:cNvPr id="4" name="Slide Number Placeholder 3"/>
          <p:cNvSpPr>
            <a:spLocks noGrp="1"/>
          </p:cNvSpPr>
          <p:nvPr>
            <p:ph type="sldNum" sz="quarter" idx="10"/>
          </p:nvPr>
        </p:nvSpPr>
        <p:spPr/>
        <p:txBody>
          <a:bodyPr/>
          <a:lstStyle/>
          <a:p>
            <a:pPr>
              <a:defRPr/>
            </a:pPr>
            <a:fld id="{A01C20E7-86C6-4A43-9959-24F823346DD0}" type="slidenum">
              <a:rPr lang="en-US" smtClean="0"/>
              <a:pPr>
                <a:defRPr/>
              </a:pPr>
              <a:t>43</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dirty="0"/>
          </a:p>
        </p:txBody>
      </p:sp>
      <p:sp>
        <p:nvSpPr>
          <p:cNvPr id="4" name="Slide Number Placeholder 3"/>
          <p:cNvSpPr>
            <a:spLocks noGrp="1"/>
          </p:cNvSpPr>
          <p:nvPr>
            <p:ph type="sldNum" sz="quarter" idx="10"/>
          </p:nvPr>
        </p:nvSpPr>
        <p:spPr/>
        <p:txBody>
          <a:bodyPr/>
          <a:lstStyle/>
          <a:p>
            <a:pPr>
              <a:defRPr/>
            </a:pPr>
            <a:fld id="{A01C20E7-86C6-4A43-9959-24F823346DD0}" type="slidenum">
              <a:rPr lang="en-US" smtClean="0"/>
              <a:pPr>
                <a:defRPr/>
              </a:pPr>
              <a:t>44</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mn-lt"/>
                <a:ea typeface="+mn-ea"/>
                <a:cs typeface="+mn-cs"/>
              </a:rPr>
              <a:t>The results of the parametric study were analyzed based on angle of plasticized section. The angle from the center of bolt to a failure line (often occurring at the face of the column) was measured for each case. These angles, referred to as influence angles, give an idea about how much of the base plate width is effectively utilized in resisting the bending at ultimate failure conditions.  In each case, the load was applied until the plastic strains within the base plate reach at least a value of 6 times the yield strain or an unstable plastic configuration is obtained. </a:t>
            </a:r>
          </a:p>
          <a:p>
            <a:endParaRPr lang="en-US" dirty="0"/>
          </a:p>
        </p:txBody>
      </p:sp>
      <p:sp>
        <p:nvSpPr>
          <p:cNvPr id="4" name="Slide Number Placeholder 3"/>
          <p:cNvSpPr>
            <a:spLocks noGrp="1"/>
          </p:cNvSpPr>
          <p:nvPr>
            <p:ph type="sldNum" sz="quarter" idx="10"/>
          </p:nvPr>
        </p:nvSpPr>
        <p:spPr/>
        <p:txBody>
          <a:bodyPr/>
          <a:lstStyle/>
          <a:p>
            <a:pPr>
              <a:defRPr/>
            </a:pPr>
            <a:fld id="{A01C20E7-86C6-4A43-9959-24F823346DD0}" type="slidenum">
              <a:rPr lang="en-US" smtClean="0"/>
              <a:pPr>
                <a:defRPr/>
              </a:pPr>
              <a:t>53</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01C20E7-86C6-4A43-9959-24F823346DD0}" type="slidenum">
              <a:rPr lang="en-US" smtClean="0"/>
              <a:pPr>
                <a:defRPr/>
              </a:pPr>
              <a:t>54</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01C20E7-86C6-4A43-9959-24F823346DD0}" type="slidenum">
              <a:rPr lang="en-US" smtClean="0"/>
              <a:pPr>
                <a:defRPr/>
              </a:pPr>
              <a:t>56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t>Most base plates are designed as square to match the foundation shape and can be more accommodating for square anchor rod patterns.</a:t>
            </a:r>
          </a:p>
          <a:p>
            <a:endParaRPr lang="en-US" dirty="0"/>
          </a:p>
        </p:txBody>
      </p:sp>
      <p:sp>
        <p:nvSpPr>
          <p:cNvPr id="4" name="Slide Number Placeholder 3"/>
          <p:cNvSpPr>
            <a:spLocks noGrp="1"/>
          </p:cNvSpPr>
          <p:nvPr>
            <p:ph type="sldNum" sz="quarter" idx="10"/>
          </p:nvPr>
        </p:nvSpPr>
        <p:spPr/>
        <p:txBody>
          <a:bodyPr/>
          <a:lstStyle/>
          <a:p>
            <a:pPr>
              <a:defRPr/>
            </a:pPr>
            <a:fld id="{A01C20E7-86C6-4A43-9959-24F823346DD0}" type="slidenum">
              <a:rPr lang="en-US" smtClean="0"/>
              <a:pPr>
                <a:defRPr/>
              </a:pPr>
              <a:t>6</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01C20E7-86C6-4A43-9959-24F823346DD0}" type="slidenum">
              <a:rPr lang="en-US" smtClean="0"/>
              <a:pPr>
                <a:defRPr/>
              </a:pPr>
              <a:t>60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01C20E7-86C6-4A43-9959-24F823346DD0}" type="slidenum">
              <a:rPr lang="en-US" smtClean="0"/>
              <a:pPr>
                <a:defRPr/>
              </a:pPr>
              <a:t>61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Circular, wide flange, hexagonal column shapes can be considered for analysis</a:t>
            </a:r>
          </a:p>
          <a:p>
            <a:endParaRPr lang="en-US" dirty="0"/>
          </a:p>
        </p:txBody>
      </p:sp>
      <p:sp>
        <p:nvSpPr>
          <p:cNvPr id="4" name="Slide Number Placeholder 3"/>
          <p:cNvSpPr>
            <a:spLocks noGrp="1"/>
          </p:cNvSpPr>
          <p:nvPr>
            <p:ph type="sldNum" sz="quarter" idx="10"/>
          </p:nvPr>
        </p:nvSpPr>
        <p:spPr/>
        <p:txBody>
          <a:bodyPr/>
          <a:lstStyle/>
          <a:p>
            <a:pPr>
              <a:defRPr/>
            </a:pPr>
            <a:fld id="{A01C20E7-86C6-4A43-9959-24F823346DD0}" type="slidenum">
              <a:rPr lang="en-US" smtClean="0"/>
              <a:pPr>
                <a:defRPr/>
              </a:pPr>
              <a:t>62</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t>Membrane stresses are generally created by the lateral loads. But they might also be created by gravity loads only because the plate is rigidly connected to the anchor nuts, which resist its movement.</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t>Anchor rods are needed to transfer the load from the base plate to the concrete foundation.</a:t>
            </a:r>
          </a:p>
          <a:p>
            <a:endParaRPr lang="en-US" dirty="0"/>
          </a:p>
        </p:txBody>
      </p:sp>
      <p:sp>
        <p:nvSpPr>
          <p:cNvPr id="4" name="Slide Number Placeholder 3"/>
          <p:cNvSpPr>
            <a:spLocks noGrp="1"/>
          </p:cNvSpPr>
          <p:nvPr>
            <p:ph type="sldNum" sz="quarter" idx="10"/>
          </p:nvPr>
        </p:nvSpPr>
        <p:spPr/>
        <p:txBody>
          <a:bodyPr/>
          <a:lstStyle/>
          <a:p>
            <a:pPr>
              <a:defRPr/>
            </a:pPr>
            <a:fld id="{A01C20E7-86C6-4A43-9959-24F823346DD0}" type="slidenum">
              <a:rPr lang="en-US" smtClean="0"/>
              <a:pPr>
                <a:defRPr/>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01C20E7-86C6-4A43-9959-24F823346DD0}" type="slidenum">
              <a:rPr lang="en-US" smtClean="0"/>
              <a:pPr>
                <a:defRPr/>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t>Section </a:t>
            </a:r>
            <a:r>
              <a:rPr lang="en-US" sz="1200" dirty="0" err="1" smtClean="0"/>
              <a:t>Modulii</a:t>
            </a:r>
            <a:r>
              <a:rPr lang="en-US" sz="1200" dirty="0" smtClean="0"/>
              <a:t> “S” or “Z” which is a function of effective plate width times the square of the plate thickness must be determined in order to calculate bending stresses in the base plate.</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dirty="0" smtClean="0">
              <a:latin typeface="+mn-lt"/>
            </a:endParaRPr>
          </a:p>
          <a:p>
            <a:endParaRPr lang="en-US" dirty="0"/>
          </a:p>
        </p:txBody>
      </p:sp>
      <p:sp>
        <p:nvSpPr>
          <p:cNvPr id="4" name="Slide Number Placeholder 3"/>
          <p:cNvSpPr>
            <a:spLocks noGrp="1"/>
          </p:cNvSpPr>
          <p:nvPr>
            <p:ph type="sldNum" sz="quarter" idx="10"/>
          </p:nvPr>
        </p:nvSpPr>
        <p:spPr/>
        <p:txBody>
          <a:bodyPr/>
          <a:lstStyle/>
          <a:p>
            <a:pPr>
              <a:defRPr/>
            </a:pPr>
            <a:fld id="{A01C20E7-86C6-4A43-9959-24F823346DD0}" type="slidenum">
              <a:rPr lang="en-US" smtClean="0"/>
              <a:pPr>
                <a:defRPr/>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latin typeface="+mn-lt"/>
              </a:rPr>
              <a:t>Due to lack of research in the area of base plates supported on leveling nuts, the current design method for calculating the thickness of such plates varies from one designer to designer.</a:t>
            </a:r>
          </a:p>
        </p:txBody>
      </p:sp>
      <p:sp>
        <p:nvSpPr>
          <p:cNvPr id="4" name="Slide Number Placeholder 3"/>
          <p:cNvSpPr>
            <a:spLocks noGrp="1"/>
          </p:cNvSpPr>
          <p:nvPr>
            <p:ph type="sldNum" sz="quarter" idx="10"/>
          </p:nvPr>
        </p:nvSpPr>
        <p:spPr/>
        <p:txBody>
          <a:bodyPr/>
          <a:lstStyle/>
          <a:p>
            <a:pPr>
              <a:defRPr/>
            </a:pPr>
            <a:fld id="{A01C20E7-86C6-4A43-9959-24F823346DD0}" type="slidenum">
              <a:rPr lang="en-US" smtClean="0"/>
              <a:pPr>
                <a:defRPr/>
              </a:pPr>
              <a:t>10</a:t>
            </a:fld>
            <a:endParaRPr lang="en-US"/>
          </a:p>
        </p:txBody>
      </p:sp>
    </p:spTree>
    <p:extLst>
      <p:ext uri="{BB962C8B-B14F-4D97-AF65-F5344CB8AC3E}">
        <p14:creationId xmlns:p14="http://schemas.microsoft.com/office/powerpoint/2010/main" val="42846894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t>Enhancing the engineering design aspect of these structures will result in optimized designs based on a rational approach.</a:t>
            </a:r>
          </a:p>
          <a:p>
            <a:pPr eaLnBrk="1" hangingPunct="1"/>
            <a:r>
              <a:rPr lang="en-US" sz="1200" dirty="0" smtClean="0"/>
              <a:t>It will help unify the design of such plates and reduce the subjective aspect.</a:t>
            </a:r>
          </a:p>
          <a:p>
            <a:pPr eaLnBrk="1" hangingPunct="1"/>
            <a:r>
              <a:rPr lang="en-US" sz="1200" dirty="0" smtClean="0"/>
              <a:t>It will reduce premature failures in </a:t>
            </a:r>
            <a:r>
              <a:rPr lang="en-US" sz="1200" baseline="0" dirty="0" smtClean="0"/>
              <a:t>base plates </a:t>
            </a:r>
            <a:r>
              <a:rPr lang="en-US" sz="1200" dirty="0" smtClean="0"/>
              <a:t>which are caused due to lack of understanding of their structural behavior.</a:t>
            </a:r>
          </a:p>
          <a:p>
            <a:endParaRPr lang="en-US" dirty="0"/>
          </a:p>
        </p:txBody>
      </p:sp>
      <p:sp>
        <p:nvSpPr>
          <p:cNvPr id="4" name="Slide Number Placeholder 3"/>
          <p:cNvSpPr>
            <a:spLocks noGrp="1"/>
          </p:cNvSpPr>
          <p:nvPr>
            <p:ph type="sldNum" sz="quarter" idx="10"/>
          </p:nvPr>
        </p:nvSpPr>
        <p:spPr/>
        <p:txBody>
          <a:bodyPr/>
          <a:lstStyle/>
          <a:p>
            <a:pPr>
              <a:defRPr/>
            </a:pPr>
            <a:fld id="{A01C20E7-86C6-4A43-9959-24F823346DD0}" type="slidenum">
              <a:rPr lang="en-US" smtClean="0"/>
              <a:pPr>
                <a:defRPr/>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4" name="Rectangle 3"/>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smtClean="0"/>
              <a:t>Click to edit Master title style</a:t>
            </a:r>
            <a:endParaRPr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7" name="Date Placeholder 27"/>
          <p:cNvSpPr>
            <a:spLocks noGrp="1"/>
          </p:cNvSpPr>
          <p:nvPr>
            <p:ph type="dt" sz="half" idx="10"/>
          </p:nvPr>
        </p:nvSpPr>
        <p:spPr>
          <a:xfrm>
            <a:off x="76200" y="6069013"/>
            <a:ext cx="2057400" cy="685800"/>
          </a:xfrm>
        </p:spPr>
        <p:txBody>
          <a:bodyPr>
            <a:noAutofit/>
          </a:bodyPr>
          <a:lstStyle>
            <a:lvl1pPr algn="ctr">
              <a:defRPr sz="2000">
                <a:solidFill>
                  <a:srgbClr val="FFFFFF"/>
                </a:solidFill>
              </a:defRPr>
            </a:lvl1pPr>
          </a:lstStyle>
          <a:p>
            <a:pPr>
              <a:defRPr/>
            </a:pPr>
            <a:fld id="{8C8F56B8-E171-412D-96F1-6ACE7A4E1EAD}" type="datetimeFigureOut">
              <a:rPr lang="en-US"/>
              <a:pPr>
                <a:defRPr/>
              </a:pPr>
              <a:t>1/17/2012</a:t>
            </a:fld>
            <a:endParaRPr lang="en-US"/>
          </a:p>
        </p:txBody>
      </p:sp>
      <p:sp>
        <p:nvSpPr>
          <p:cNvPr id="10" name="Footer Placeholder 16"/>
          <p:cNvSpPr>
            <a:spLocks noGrp="1"/>
          </p:cNvSpPr>
          <p:nvPr>
            <p:ph type="ftr" sz="quarter" idx="11"/>
          </p:nvPr>
        </p:nvSpPr>
        <p:spPr>
          <a:xfrm>
            <a:off x="2085975" y="236538"/>
            <a:ext cx="5867400" cy="365125"/>
          </a:xfrm>
        </p:spPr>
        <p:txBody>
          <a:bodyPr/>
          <a:lstStyle>
            <a:lvl1pPr algn="r">
              <a:defRPr>
                <a:solidFill>
                  <a:schemeClr val="tx2"/>
                </a:solidFill>
              </a:defRPr>
            </a:lvl1pPr>
          </a:lstStyle>
          <a:p>
            <a:pPr>
              <a:defRPr/>
            </a:pPr>
            <a:endParaRPr lang="en-US"/>
          </a:p>
        </p:txBody>
      </p:sp>
      <p:sp>
        <p:nvSpPr>
          <p:cNvPr id="11"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pPr>
              <a:defRPr/>
            </a:pPr>
            <a:fld id="{AA3A8B96-5032-439C-B39F-66DD994E41E8}"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507DF319-B534-4C10-A362-16F333D35A73}" type="datetimeFigureOut">
              <a:rPr lang="en-US"/>
              <a:pPr>
                <a:defRPr/>
              </a:pPr>
              <a:t>1/17/2012</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7917EC40-68BD-4AE4-B645-6DEB519BF49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Vertical Title 1"/>
          <p:cNvSpPr>
            <a:spLocks noGrp="1"/>
          </p:cNvSpPr>
          <p:nvPr>
            <p:ph type="title" orient="vert"/>
          </p:nvPr>
        </p:nvSpPr>
        <p:spPr>
          <a:xfrm>
            <a:off x="6553200" y="609600"/>
            <a:ext cx="2057400" cy="5516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6553200" y="6248400"/>
            <a:ext cx="2209800" cy="365125"/>
          </a:xfrm>
        </p:spPr>
        <p:txBody>
          <a:bodyPr/>
          <a:lstStyle>
            <a:lvl1pPr>
              <a:defRPr/>
            </a:lvl1pPr>
          </a:lstStyle>
          <a:p>
            <a:pPr>
              <a:defRPr/>
            </a:pPr>
            <a:fld id="{AB25D2E7-08E9-4DB8-830F-DE11B69BDDCA}" type="datetimeFigureOut">
              <a:rPr lang="en-US"/>
              <a:pPr>
                <a:defRPr/>
              </a:pPr>
              <a:t>1/17/2012</a:t>
            </a:fld>
            <a:endParaRPr lang="en-US"/>
          </a:p>
        </p:txBody>
      </p:sp>
      <p:sp>
        <p:nvSpPr>
          <p:cNvPr id="8" name="Footer Placeholder 4"/>
          <p:cNvSpPr>
            <a:spLocks noGrp="1"/>
          </p:cNvSpPr>
          <p:nvPr>
            <p:ph type="ftr" sz="quarter" idx="11"/>
          </p:nvPr>
        </p:nvSpPr>
        <p:spPr>
          <a:xfrm>
            <a:off x="457200" y="6248400"/>
            <a:ext cx="5573713" cy="365125"/>
          </a:xfrm>
        </p:spPr>
        <p:txBody>
          <a:bodyPr/>
          <a:lstStyle>
            <a:lvl1pPr>
              <a:defRPr/>
            </a:lvl1pPr>
          </a:lstStyle>
          <a:p>
            <a:pPr>
              <a:defRPr/>
            </a:pPr>
            <a:endParaRPr lang="en-US"/>
          </a:p>
        </p:txBody>
      </p:sp>
      <p:sp>
        <p:nvSpPr>
          <p:cNvPr id="9" name="Slide Number Placeholder 5"/>
          <p:cNvSpPr>
            <a:spLocks noGrp="1"/>
          </p:cNvSpPr>
          <p:nvPr>
            <p:ph type="sldNum" sz="quarter" idx="12"/>
          </p:nvPr>
        </p:nvSpPr>
        <p:spPr>
          <a:xfrm rot="5400000">
            <a:off x="5989638" y="144462"/>
            <a:ext cx="533400" cy="244475"/>
          </a:xfrm>
        </p:spPr>
        <p:txBody>
          <a:bodyPr/>
          <a:lstStyle>
            <a:lvl1pPr>
              <a:defRPr/>
            </a:lvl1pPr>
          </a:lstStyle>
          <a:p>
            <a:pPr>
              <a:defRPr/>
            </a:pPr>
            <a:fld id="{76C937FC-B3B5-4EFD-8542-41DAD014D174}"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smtClean="0"/>
              <a:t>Click to edit Master title style</a:t>
            </a:r>
            <a:endParaRPr lang="en-US"/>
          </a:p>
        </p:txBody>
      </p:sp>
      <p:sp>
        <p:nvSpPr>
          <p:cNvPr id="8" name="Content Placeholder 7"/>
          <p:cNvSpPr>
            <a:spLocks noGrp="1"/>
          </p:cNvSpPr>
          <p:nvPr>
            <p:ph sz="quarter" idx="1"/>
          </p:nvPr>
        </p:nvSpPr>
        <p:spPr>
          <a:xfrm>
            <a:off x="612648" y="1600200"/>
            <a:ext cx="81534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E356F156-A147-4B19-8477-9B424201EDE9}" type="datetimeFigureOut">
              <a:rPr lang="en-US"/>
              <a:pPr>
                <a:defRPr/>
              </a:pPr>
              <a:t>1/17/2012</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39671750-BC41-4C1A-A690-EDBA22577A5C}"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4" name="Rectangle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Text Placeholder 2"/>
          <p:cNvSpPr>
            <a:spLocks noGrp="1"/>
          </p:cNvSpPr>
          <p:nvPr>
            <p:ph type="body" idx="1"/>
          </p:nvPr>
        </p:nvSpPr>
        <p:spPr>
          <a:xfrm>
            <a:off x="1371600" y="2743200"/>
            <a:ext cx="7123113"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smtClean="0"/>
              <a:t>Click to edit Master title style</a:t>
            </a:r>
            <a:endParaRPr lang="en-US"/>
          </a:p>
        </p:txBody>
      </p:sp>
      <p:sp>
        <p:nvSpPr>
          <p:cNvPr id="7" name="Date Placeholder 11"/>
          <p:cNvSpPr>
            <a:spLocks noGrp="1"/>
          </p:cNvSpPr>
          <p:nvPr>
            <p:ph type="dt" sz="half" idx="10"/>
          </p:nvPr>
        </p:nvSpPr>
        <p:spPr/>
        <p:txBody>
          <a:bodyPr/>
          <a:lstStyle>
            <a:lvl1pPr>
              <a:defRPr/>
            </a:lvl1pPr>
          </a:lstStyle>
          <a:p>
            <a:pPr>
              <a:defRPr/>
            </a:pPr>
            <a:fld id="{FCB69DF4-18E4-4ABA-B0B8-080E60FE23BC}" type="datetimeFigureOut">
              <a:rPr lang="en-US"/>
              <a:pPr>
                <a:defRPr/>
              </a:pPr>
              <a:t>1/17/2012</a:t>
            </a:fld>
            <a:endParaRPr lang="en-US"/>
          </a:p>
        </p:txBody>
      </p:sp>
      <p:sp>
        <p:nvSpPr>
          <p:cNvPr id="8" name="Slide Number Placeholder 12"/>
          <p:cNvSpPr>
            <a:spLocks noGrp="1"/>
          </p:cNvSpPr>
          <p:nvPr>
            <p:ph type="sldNum" sz="quarter" idx="11"/>
          </p:nvPr>
        </p:nvSpPr>
        <p:spPr>
          <a:xfrm>
            <a:off x="0" y="1752600"/>
            <a:ext cx="1295400" cy="701675"/>
          </a:xfrm>
        </p:spPr>
        <p:txBody>
          <a:bodyPr>
            <a:noAutofit/>
          </a:bodyPr>
          <a:lstStyle>
            <a:lvl1pPr>
              <a:defRPr sz="2400">
                <a:solidFill>
                  <a:srgbClr val="FFFFFF"/>
                </a:solidFill>
              </a:defRPr>
            </a:lvl1pPr>
          </a:lstStyle>
          <a:p>
            <a:pPr>
              <a:defRPr/>
            </a:pPr>
            <a:fld id="{CC8FBD66-6536-4198-B675-229E22A476A4}" type="slidenum">
              <a:rPr lang="en-US"/>
              <a:pPr>
                <a:defRPr/>
              </a:pPr>
              <a:t>‹#›</a:t>
            </a:fld>
            <a:endParaRPr lang="en-US"/>
          </a:p>
        </p:txBody>
      </p:sp>
      <p:sp>
        <p:nvSpPr>
          <p:cNvPr id="9" name="Footer Placeholder 13"/>
          <p:cNvSpPr>
            <a:spLocks noGrp="1"/>
          </p:cNvSpPr>
          <p:nvPr>
            <p:ph type="ftr" sz="quarter" idx="12"/>
          </p:nvPr>
        </p:nvSpPr>
        <p:spPr/>
        <p:txBody>
          <a:bodyPr/>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609600"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844901"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7"/>
          <p:cNvSpPr>
            <a:spLocks noGrp="1"/>
          </p:cNvSpPr>
          <p:nvPr>
            <p:ph type="dt" sz="half" idx="10"/>
          </p:nvPr>
        </p:nvSpPr>
        <p:spPr/>
        <p:txBody>
          <a:bodyPr rtlCol="0"/>
          <a:lstStyle>
            <a:lvl1pPr>
              <a:defRPr/>
            </a:lvl1pPr>
          </a:lstStyle>
          <a:p>
            <a:pPr>
              <a:defRPr/>
            </a:pPr>
            <a:fld id="{D14C0711-EEC0-4339-98BD-DF513A5A6D81}" type="datetimeFigureOut">
              <a:rPr lang="en-US"/>
              <a:pPr>
                <a:defRPr/>
              </a:pPr>
              <a:t>1/17/2012</a:t>
            </a:fld>
            <a:endParaRPr lang="en-US"/>
          </a:p>
        </p:txBody>
      </p:sp>
      <p:sp>
        <p:nvSpPr>
          <p:cNvPr id="6" name="Slide Number Placeholder 9"/>
          <p:cNvSpPr>
            <a:spLocks noGrp="1"/>
          </p:cNvSpPr>
          <p:nvPr>
            <p:ph type="sldNum" sz="quarter" idx="11"/>
          </p:nvPr>
        </p:nvSpPr>
        <p:spPr/>
        <p:txBody>
          <a:bodyPr rtlCol="0"/>
          <a:lstStyle>
            <a:lvl1pPr>
              <a:defRPr/>
            </a:lvl1pPr>
          </a:lstStyle>
          <a:p>
            <a:pPr>
              <a:defRPr/>
            </a:pPr>
            <a:fld id="{B5D7A11B-9B3C-49ED-B6C4-6414ED6BD4B6}" type="slidenum">
              <a:rPr lang="en-US"/>
              <a:pPr>
                <a:defRPr/>
              </a:pPr>
              <a:t>‹#›</a:t>
            </a:fld>
            <a:endParaRPr lang="en-US"/>
          </a:p>
        </p:txBody>
      </p:sp>
      <p:sp>
        <p:nvSpPr>
          <p:cNvPr id="7" name="Footer Placeholder 11"/>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smtClean="0"/>
              <a:t>Click to edit Master title style</a:t>
            </a:r>
            <a:endParaRPr lang="en-US"/>
          </a:p>
        </p:txBody>
      </p:sp>
      <p:sp>
        <p:nvSpPr>
          <p:cNvPr id="11" name="Content Placeholder 10"/>
          <p:cNvSpPr>
            <a:spLocks noGrp="1"/>
          </p:cNvSpPr>
          <p:nvPr>
            <p:ph sz="quarter" idx="2"/>
          </p:nvPr>
        </p:nvSpPr>
        <p:spPr>
          <a:xfrm>
            <a:off x="609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800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7" name="Date Placeholder 9"/>
          <p:cNvSpPr>
            <a:spLocks noGrp="1"/>
          </p:cNvSpPr>
          <p:nvPr>
            <p:ph type="dt" sz="half" idx="10"/>
          </p:nvPr>
        </p:nvSpPr>
        <p:spPr/>
        <p:txBody>
          <a:bodyPr rtlCol="0"/>
          <a:lstStyle>
            <a:lvl1pPr>
              <a:defRPr/>
            </a:lvl1pPr>
          </a:lstStyle>
          <a:p>
            <a:pPr>
              <a:defRPr/>
            </a:pPr>
            <a:fld id="{4F9A110C-DF77-48A2-BBB6-DC45A3AFDDB7}" type="datetimeFigureOut">
              <a:rPr lang="en-US"/>
              <a:pPr>
                <a:defRPr/>
              </a:pPr>
              <a:t>1/17/2012</a:t>
            </a:fld>
            <a:endParaRPr lang="en-US"/>
          </a:p>
        </p:txBody>
      </p:sp>
      <p:sp>
        <p:nvSpPr>
          <p:cNvPr id="8" name="Slide Number Placeholder 11"/>
          <p:cNvSpPr>
            <a:spLocks noGrp="1"/>
          </p:cNvSpPr>
          <p:nvPr>
            <p:ph type="sldNum" sz="quarter" idx="11"/>
          </p:nvPr>
        </p:nvSpPr>
        <p:spPr/>
        <p:txBody>
          <a:bodyPr rtlCol="0"/>
          <a:lstStyle>
            <a:lvl1pPr>
              <a:defRPr/>
            </a:lvl1pPr>
          </a:lstStyle>
          <a:p>
            <a:pPr>
              <a:defRPr/>
            </a:pPr>
            <a:fld id="{644C1936-CA40-4720-A044-7DE6D8D3ED3F}" type="slidenum">
              <a:rPr lang="en-US"/>
              <a:pPr>
                <a:defRPr/>
              </a:pPr>
              <a:t>‹#›</a:t>
            </a:fld>
            <a:endParaRPr lang="en-US"/>
          </a:p>
        </p:txBody>
      </p:sp>
      <p:sp>
        <p:nvSpPr>
          <p:cNvPr id="9" name="Footer Placeholder 13"/>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8DC57493-A6CF-45B1-96A8-20B1068BC141}" type="datetimeFigureOut">
              <a:rPr lang="en-US"/>
              <a:pPr>
                <a:defRPr/>
              </a:pPr>
              <a:t>1/17/2012</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6379781C-0B81-4290-A3F7-3E1C2D187B0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BC2FB783-BAC0-4ED6-9424-13B58F15736D}" type="datetimeFigureOut">
              <a:rPr lang="en-US"/>
              <a:pPr>
                <a:defRPr/>
              </a:pPr>
              <a:t>1/17/2012</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pPr>
              <a:defRPr/>
            </a:pPr>
            <a:fld id="{071028D3-F813-4DC6-B2AB-2ECD4BCD4BB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lstStyle>
            <a:lvl1pPr algn="l">
              <a:buNone/>
              <a:defRPr sz="4400" b="0"/>
            </a:lvl1pPr>
          </a:lstStyle>
          <a:p>
            <a:r>
              <a:rPr lang="en-US" smtClean="0"/>
              <a:t>Click to edit Master title style</a:t>
            </a:r>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15018366-9846-4F6B-B845-6F9DC77E3A81}" type="datetimeFigureOut">
              <a:rPr lang="en-US"/>
              <a:pPr>
                <a:defRPr/>
              </a:pPr>
              <a:t>1/17/2012</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39556116-DCFF-42F8-B6FB-8D1127DE05E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5" name="Rectangle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11"/>
          <p:cNvSpPr>
            <a:spLocks noGrp="1"/>
          </p:cNvSpPr>
          <p:nvPr>
            <p:ph type="dt" sz="half" idx="10"/>
          </p:nvPr>
        </p:nvSpPr>
        <p:spPr>
          <a:xfrm>
            <a:off x="6248400" y="6248400"/>
            <a:ext cx="2667000" cy="365125"/>
          </a:xfrm>
        </p:spPr>
        <p:txBody>
          <a:bodyPr rtlCol="0"/>
          <a:lstStyle>
            <a:lvl1pPr>
              <a:defRPr/>
            </a:lvl1pPr>
          </a:lstStyle>
          <a:p>
            <a:pPr>
              <a:defRPr/>
            </a:pPr>
            <a:fld id="{6EA2BDCA-6821-400D-B538-A6B8F54A9052}" type="datetimeFigureOut">
              <a:rPr lang="en-US"/>
              <a:pPr>
                <a:defRPr/>
              </a:pPr>
              <a:t>1/17/2012</a:t>
            </a:fld>
            <a:endParaRPr lang="en-US"/>
          </a:p>
        </p:txBody>
      </p:sp>
      <p:sp>
        <p:nvSpPr>
          <p:cNvPr id="10" name="Slide Number Placeholder 12"/>
          <p:cNvSpPr>
            <a:spLocks noGrp="1"/>
          </p:cNvSpPr>
          <p:nvPr>
            <p:ph type="sldNum" sz="quarter" idx="11"/>
          </p:nvPr>
        </p:nvSpPr>
        <p:spPr>
          <a:xfrm>
            <a:off x="0" y="4667250"/>
            <a:ext cx="1447800" cy="663575"/>
          </a:xfrm>
        </p:spPr>
        <p:txBody>
          <a:bodyPr rtlCol="0"/>
          <a:lstStyle>
            <a:lvl1pPr>
              <a:defRPr sz="2800"/>
            </a:lvl1pPr>
          </a:lstStyle>
          <a:p>
            <a:pPr>
              <a:defRPr/>
            </a:pPr>
            <a:fld id="{3CFDF11A-4483-4C74-A2D1-45388FCE1A66}" type="slidenum">
              <a:rPr lang="en-US"/>
              <a:pPr>
                <a:defRPr/>
              </a:pPr>
              <a:t>‹#›</a:t>
            </a:fld>
            <a:endParaRPr lang="en-US"/>
          </a:p>
        </p:txBody>
      </p:sp>
      <p:sp>
        <p:nvSpPr>
          <p:cNvPr id="11" name="Footer Placeholder 13"/>
          <p:cNvSpPr>
            <a:spLocks noGrp="1"/>
          </p:cNvSpPr>
          <p:nvPr>
            <p:ph type="ftr" sz="quarter" idx="12"/>
          </p:nvPr>
        </p:nvSpPr>
        <p:spPr>
          <a:xfrm>
            <a:off x="1600200" y="6248400"/>
            <a:ext cx="4572000" cy="365125"/>
          </a:xfrm>
        </p:spPr>
        <p:txBody>
          <a:bodyPr rtlCol="0"/>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609600"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12"/>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fontAlgn="auto" latinLnBrk="0" hangingPunct="1">
              <a:spcBef>
                <a:spcPts val="0"/>
              </a:spcBef>
              <a:spcAft>
                <a:spcPts val="0"/>
              </a:spcAft>
              <a:defRPr kumimoji="0" sz="1400">
                <a:solidFill>
                  <a:schemeClr val="tx2"/>
                </a:solidFill>
                <a:latin typeface="+mn-lt"/>
              </a:defRPr>
            </a:lvl1pPr>
          </a:lstStyle>
          <a:p>
            <a:pPr>
              <a:defRPr/>
            </a:pPr>
            <a:fld id="{CB3036C2-5ACF-445C-AD67-19595FC516A1}" type="datetimeFigureOut">
              <a:rPr lang="en-US"/>
              <a:pPr>
                <a:defRPr/>
              </a:pPr>
              <a:t>1/17/2012</a:t>
            </a:fld>
            <a:endParaRPr lang="en-US"/>
          </a:p>
        </p:txBody>
      </p:sp>
      <p:sp>
        <p:nvSpPr>
          <p:cNvPr id="3" name="Footer Placeholder 2"/>
          <p:cNvSpPr>
            <a:spLocks noGrp="1"/>
          </p:cNvSpPr>
          <p:nvPr>
            <p:ph type="ftr" sz="quarter" idx="3"/>
          </p:nvPr>
        </p:nvSpPr>
        <p:spPr>
          <a:xfrm>
            <a:off x="609600" y="6248400"/>
            <a:ext cx="5421313" cy="365125"/>
          </a:xfrm>
          <a:prstGeom prst="rect">
            <a:avLst/>
          </a:prstGeom>
        </p:spPr>
        <p:txBody>
          <a:bodyPr vert="horz" anchor="ctr"/>
          <a:lstStyle>
            <a:lvl1pPr algn="r" eaLnBrk="1" fontAlgn="auto" latinLnBrk="0" hangingPunct="1">
              <a:spcBef>
                <a:spcPts val="0"/>
              </a:spcBef>
              <a:spcAft>
                <a:spcPts val="0"/>
              </a:spcAft>
              <a:defRPr kumimoji="0" sz="1400">
                <a:solidFill>
                  <a:schemeClr val="tx2"/>
                </a:solidFill>
                <a:latin typeface="+mn-lt"/>
              </a:defRPr>
            </a:lvl1pPr>
          </a:lstStyle>
          <a:p>
            <a:pPr>
              <a:defRPr/>
            </a:pPr>
            <a:endParaRPr lang="en-US"/>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Slide Number Placeholder 22"/>
          <p:cNvSpPr>
            <a:spLocks noGrp="1"/>
          </p:cNvSpPr>
          <p:nvPr>
            <p:ph type="sldNum" sz="quarter" idx="4"/>
          </p:nvPr>
        </p:nvSpPr>
        <p:spPr>
          <a:xfrm>
            <a:off x="0" y="1271588"/>
            <a:ext cx="533400" cy="244475"/>
          </a:xfrm>
          <a:prstGeom prst="rect">
            <a:avLst/>
          </a:prstGeom>
        </p:spPr>
        <p:txBody>
          <a:bodyPr vert="horz" anchor="ctr" anchorCtr="0">
            <a:normAutofit/>
          </a:bodyPr>
          <a:lstStyle>
            <a:lvl1pPr algn="ctr" eaLnBrk="1" fontAlgn="auto" latinLnBrk="0" hangingPunct="1">
              <a:spcBef>
                <a:spcPts val="0"/>
              </a:spcBef>
              <a:spcAft>
                <a:spcPts val="0"/>
              </a:spcAft>
              <a:defRPr kumimoji="0" sz="1400" b="1">
                <a:solidFill>
                  <a:srgbClr val="FFFFFF"/>
                </a:solidFill>
                <a:latin typeface="+mn-lt"/>
              </a:defRPr>
            </a:lvl1pPr>
          </a:lstStyle>
          <a:p>
            <a:pPr>
              <a:defRPr/>
            </a:pPr>
            <a:fld id="{32692131-64E0-490F-AF2A-2975474D8D1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929" r:id="rId1"/>
    <p:sldLayoutId id="2147483925" r:id="rId2"/>
    <p:sldLayoutId id="2147483930" r:id="rId3"/>
    <p:sldLayoutId id="2147483931" r:id="rId4"/>
    <p:sldLayoutId id="2147483932" r:id="rId5"/>
    <p:sldLayoutId id="2147483926" r:id="rId6"/>
    <p:sldLayoutId id="2147483933" r:id="rId7"/>
    <p:sldLayoutId id="2147483927" r:id="rId8"/>
    <p:sldLayoutId id="2147483934" r:id="rId9"/>
    <p:sldLayoutId id="2147483928" r:id="rId10"/>
    <p:sldLayoutId id="2147483935" r:id="rId11"/>
  </p:sldLayoutIdLst>
  <p:txStyles>
    <p:title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w Cen MT" pitchFamily="34" charset="0"/>
        </a:defRPr>
      </a:lvl2pPr>
      <a:lvl3pPr algn="l" rtl="0" eaLnBrk="0" fontAlgn="base" hangingPunct="0">
        <a:spcBef>
          <a:spcPct val="0"/>
        </a:spcBef>
        <a:spcAft>
          <a:spcPct val="0"/>
        </a:spcAft>
        <a:defRPr sz="4400">
          <a:solidFill>
            <a:schemeClr val="tx2"/>
          </a:solidFill>
          <a:latin typeface="Tw Cen MT" pitchFamily="34" charset="0"/>
        </a:defRPr>
      </a:lvl3pPr>
      <a:lvl4pPr algn="l" rtl="0" eaLnBrk="0" fontAlgn="base" hangingPunct="0">
        <a:spcBef>
          <a:spcPct val="0"/>
        </a:spcBef>
        <a:spcAft>
          <a:spcPct val="0"/>
        </a:spcAft>
        <a:defRPr sz="4400">
          <a:solidFill>
            <a:schemeClr val="tx2"/>
          </a:solidFill>
          <a:latin typeface="Tw Cen MT" pitchFamily="34" charset="0"/>
        </a:defRPr>
      </a:lvl4pPr>
      <a:lvl5pPr algn="l" rtl="0" eaLnBrk="0" fontAlgn="base" hangingPunct="0">
        <a:spcBef>
          <a:spcPct val="0"/>
        </a:spcBef>
        <a:spcAft>
          <a:spcPct val="0"/>
        </a:spcAft>
        <a:defRPr sz="4400">
          <a:solidFill>
            <a:schemeClr val="tx2"/>
          </a:solidFill>
          <a:latin typeface="Tw Cen MT" pitchFamily="34" charset="0"/>
        </a:defRPr>
      </a:lvl5pPr>
      <a:lvl6pPr marL="457200" algn="l" rtl="0" fontAlgn="base">
        <a:spcBef>
          <a:spcPct val="0"/>
        </a:spcBef>
        <a:spcAft>
          <a:spcPct val="0"/>
        </a:spcAft>
        <a:defRPr sz="4400">
          <a:solidFill>
            <a:schemeClr val="tx2"/>
          </a:solidFill>
          <a:latin typeface="Tw Cen MT" pitchFamily="34" charset="0"/>
        </a:defRPr>
      </a:lvl6pPr>
      <a:lvl7pPr marL="914400" algn="l" rtl="0" fontAlgn="base">
        <a:spcBef>
          <a:spcPct val="0"/>
        </a:spcBef>
        <a:spcAft>
          <a:spcPct val="0"/>
        </a:spcAft>
        <a:defRPr sz="4400">
          <a:solidFill>
            <a:schemeClr val="tx2"/>
          </a:solidFill>
          <a:latin typeface="Tw Cen MT" pitchFamily="34" charset="0"/>
        </a:defRPr>
      </a:lvl7pPr>
      <a:lvl8pPr marL="1371600" algn="l" rtl="0" fontAlgn="base">
        <a:spcBef>
          <a:spcPct val="0"/>
        </a:spcBef>
        <a:spcAft>
          <a:spcPct val="0"/>
        </a:spcAft>
        <a:defRPr sz="4400">
          <a:solidFill>
            <a:schemeClr val="tx2"/>
          </a:solidFill>
          <a:latin typeface="Tw Cen MT" pitchFamily="34" charset="0"/>
        </a:defRPr>
      </a:lvl8pPr>
      <a:lvl9pPr marL="1828800" algn="l" rtl="0" fontAlgn="base">
        <a:spcBef>
          <a:spcPct val="0"/>
        </a:spcBef>
        <a:spcAft>
          <a:spcPct val="0"/>
        </a:spcAft>
        <a:defRPr sz="4400">
          <a:solidFill>
            <a:schemeClr val="tx2"/>
          </a:solidFill>
          <a:latin typeface="Tw Cen MT" pitchFamily="34" charset="0"/>
        </a:defRPr>
      </a:lvl9pPr>
    </p:titleStyle>
    <p:bodyStyle>
      <a:lvl1pPr marL="319088" indent="-319088" algn="l" rtl="0" eaLnBrk="0" fontAlgn="base" hangingPunct="0">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l" rtl="0" eaLnBrk="0" fontAlgn="base" hangingPunct="0">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l" rtl="0" eaLnBrk="0" fontAlgn="base" hangingPunct="0">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l" rtl="0" eaLnBrk="0" fontAlgn="base" hangingPunct="0">
        <a:spcBef>
          <a:spcPts val="400"/>
        </a:spcBef>
        <a:spcAft>
          <a:spcPct val="0"/>
        </a:spcAft>
        <a:buClr>
          <a:srgbClr val="A5AB81"/>
        </a:buClr>
        <a:buSzPct val="75000"/>
        <a:buFont typeface="Wingdings" pitchFamily="2" charset="2"/>
        <a:buChar char=""/>
        <a:defRPr sz="2000" kern="1200">
          <a:solidFill>
            <a:schemeClr val="tx1"/>
          </a:solidFill>
          <a:latin typeface="+mn-lt"/>
          <a:ea typeface="+mn-ea"/>
          <a:cs typeface="+mn-cs"/>
        </a:defRPr>
      </a:lvl4pPr>
      <a:lvl5pPr marL="1828800" indent="-228600" algn="l" rtl="0" eaLnBrk="0" fontAlgn="base" hangingPunct="0">
        <a:spcBef>
          <a:spcPts val="400"/>
        </a:spcBef>
        <a:spcAft>
          <a:spcPct val="0"/>
        </a:spcAft>
        <a:buClr>
          <a:srgbClr val="D8B25C"/>
        </a:buClr>
        <a:buSzPct val="65000"/>
        <a:buFont typeface="Wingdings"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2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39.png"/></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30.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3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3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46.png"/><Relationship Id="rId4" Type="http://schemas.openxmlformats.org/officeDocument/2006/relationships/image" Target="../media/image45.png"/></Relationships>
</file>

<file path=ppt/slides/_rels/slide3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49.png"/><Relationship Id="rId4" Type="http://schemas.openxmlformats.org/officeDocument/2006/relationships/image" Target="../media/image48.png"/></Relationships>
</file>

<file path=ppt/slides/_rels/slide3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38.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41.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13.emf"/></Relationships>
</file>

<file path=ppt/slides/_rels/slide43.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13.emf"/></Relationships>
</file>

<file path=ppt/slides/_rels/slide44.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4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4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48.xml.rels><?xml version="1.0" encoding="UTF-8" standalone="yes"?>
<Relationships xmlns="http://schemas.openxmlformats.org/package/2006/relationships"><Relationship Id="rId3" Type="http://schemas.openxmlformats.org/officeDocument/2006/relationships/image" Target="../media/image54.png"/><Relationship Id="rId7" Type="http://schemas.openxmlformats.org/officeDocument/2006/relationships/image" Target="../media/image64.png"/><Relationship Id="rId2" Type="http://schemas.openxmlformats.org/officeDocument/2006/relationships/image" Target="../media/image62.png"/><Relationship Id="rId1" Type="http://schemas.openxmlformats.org/officeDocument/2006/relationships/slideLayout" Target="../slideLayouts/slideLayout2.xml"/><Relationship Id="rId6" Type="http://schemas.openxmlformats.org/officeDocument/2006/relationships/image" Target="../media/image56.png"/><Relationship Id="rId5" Type="http://schemas.openxmlformats.org/officeDocument/2006/relationships/image" Target="../media/image63.png"/><Relationship Id="rId4" Type="http://schemas.openxmlformats.org/officeDocument/2006/relationships/image" Target="../media/image55.png"/></Relationships>
</file>

<file path=ppt/slides/_rels/slide4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65.png"/><Relationship Id="rId1" Type="http://schemas.openxmlformats.org/officeDocument/2006/relationships/slideLayout" Target="../slideLayouts/slideLayout2.xml"/><Relationship Id="rId4" Type="http://schemas.openxmlformats.org/officeDocument/2006/relationships/image" Target="../media/image6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68.emf"/><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68.emf"/><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68.emf"/><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76.emf"/><Relationship Id="rId2" Type="http://schemas.openxmlformats.org/officeDocument/2006/relationships/image" Target="../media/image75.emf"/><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chart" Target="../charts/chart12.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2.xml"/><Relationship Id="rId4" Type="http://schemas.openxmlformats.org/officeDocument/2006/relationships/image" Target="../media/image78.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0774" y="4316616"/>
            <a:ext cx="8862646" cy="1295400"/>
          </a:xfrm>
        </p:spPr>
        <p:txBody>
          <a:bodyPr>
            <a:normAutofit/>
          </a:bodyPr>
          <a:lstStyle/>
          <a:p>
            <a:pPr algn="ctr" eaLnBrk="1" hangingPunct="1">
              <a:defRPr/>
            </a:pPr>
            <a:r>
              <a:rPr lang="en-US" sz="3200" b="1" cap="none" dirty="0" smtClean="0"/>
              <a:t>Non-linear Finite Element Analysis of Steel Base Plates on Leveling Nuts</a:t>
            </a:r>
          </a:p>
        </p:txBody>
      </p:sp>
      <p:sp>
        <p:nvSpPr>
          <p:cNvPr id="7" name="Title 1"/>
          <p:cNvSpPr txBox="1">
            <a:spLocks/>
          </p:cNvSpPr>
          <p:nvPr/>
        </p:nvSpPr>
        <p:spPr bwMode="auto">
          <a:xfrm>
            <a:off x="0" y="0"/>
            <a:ext cx="9144000" cy="10668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normAutofit fontScale="92500" lnSpcReduction="10000"/>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1200" cap="none" spc="0" normalizeH="0" baseline="0" noProof="0" dirty="0" smtClean="0">
                <a:ln>
                  <a:noFill/>
                </a:ln>
                <a:solidFill>
                  <a:schemeClr val="tx2"/>
                </a:solidFill>
                <a:effectLst/>
                <a:uLnTx/>
                <a:uFillTx/>
                <a:latin typeface="+mj-lt"/>
                <a:ea typeface="+mj-ea"/>
                <a:cs typeface="+mj-cs"/>
              </a:rPr>
              <a:t>American</a:t>
            </a:r>
            <a:r>
              <a:rPr kumimoji="0" lang="en-US" sz="2800" b="0" i="0" u="none" strike="noStrike" kern="1200" cap="none" spc="0" normalizeH="0" noProof="0" dirty="0" smtClean="0">
                <a:ln>
                  <a:noFill/>
                </a:ln>
                <a:solidFill>
                  <a:schemeClr val="tx2"/>
                </a:solidFill>
                <a:effectLst/>
                <a:uLnTx/>
                <a:uFillTx/>
                <a:latin typeface="+mj-lt"/>
                <a:ea typeface="+mj-ea"/>
                <a:cs typeface="+mj-cs"/>
              </a:rPr>
              <a:t> University of </a:t>
            </a:r>
            <a:r>
              <a:rPr kumimoji="0" lang="en-US" sz="2800" b="0" i="0" u="none" strike="noStrike" kern="1200" cap="none" spc="0" normalizeH="0" noProof="0" dirty="0" err="1" smtClean="0">
                <a:ln>
                  <a:noFill/>
                </a:ln>
                <a:solidFill>
                  <a:schemeClr val="tx2"/>
                </a:solidFill>
                <a:effectLst/>
                <a:uLnTx/>
                <a:uFillTx/>
                <a:latin typeface="+mj-lt"/>
                <a:ea typeface="+mj-ea"/>
                <a:cs typeface="+mj-cs"/>
              </a:rPr>
              <a:t>Sharjah</a:t>
            </a:r>
            <a:endParaRPr kumimoji="0" lang="en-US" sz="2800" b="0" i="0" u="none" strike="noStrike" kern="1200" cap="none" spc="0" normalizeH="0" noProof="0" dirty="0" smtClean="0">
              <a:ln>
                <a:noFill/>
              </a:ln>
              <a:solidFill>
                <a:schemeClr val="tx2"/>
              </a:solidFill>
              <a:effectLst/>
              <a:uLnTx/>
              <a:uFillTx/>
              <a:latin typeface="+mj-lt"/>
              <a:ea typeface="+mj-ea"/>
              <a:cs typeface="+mj-cs"/>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sz="2400" baseline="0" dirty="0" smtClean="0">
                <a:solidFill>
                  <a:schemeClr val="tx2"/>
                </a:solidFill>
                <a:latin typeface="+mj-lt"/>
                <a:ea typeface="+mj-ea"/>
                <a:cs typeface="+mj-cs"/>
              </a:rPr>
              <a:t>College</a:t>
            </a:r>
            <a:r>
              <a:rPr lang="en-US" sz="2400" dirty="0" smtClean="0">
                <a:solidFill>
                  <a:schemeClr val="tx2"/>
                </a:solidFill>
                <a:latin typeface="+mj-lt"/>
                <a:ea typeface="+mj-ea"/>
                <a:cs typeface="+mj-cs"/>
              </a:rPr>
              <a:t> of Engineering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smtClean="0">
                <a:ln>
                  <a:noFill/>
                </a:ln>
                <a:solidFill>
                  <a:schemeClr val="tx2"/>
                </a:solidFill>
                <a:effectLst/>
                <a:uLnTx/>
                <a:uFillTx/>
                <a:latin typeface="+mj-lt"/>
                <a:ea typeface="+mj-ea"/>
                <a:cs typeface="+mj-cs"/>
              </a:rPr>
              <a:t>Department of Civil</a:t>
            </a:r>
            <a:r>
              <a:rPr kumimoji="0" lang="en-US" sz="2400" b="0" i="0" u="none" strike="noStrike" kern="1200" cap="none" spc="0" normalizeH="0" noProof="0" dirty="0" smtClean="0">
                <a:ln>
                  <a:noFill/>
                </a:ln>
                <a:solidFill>
                  <a:schemeClr val="tx2"/>
                </a:solidFill>
                <a:effectLst/>
                <a:uLnTx/>
                <a:uFillTx/>
                <a:latin typeface="+mj-lt"/>
                <a:ea typeface="+mj-ea"/>
                <a:cs typeface="+mj-cs"/>
              </a:rPr>
              <a:t> Engineering</a:t>
            </a:r>
            <a:endParaRPr kumimoji="0" lang="en-US" sz="2400" b="0" i="0" u="none" strike="noStrike" kern="1200" cap="none" spc="0" normalizeH="0" baseline="0" noProof="0" dirty="0" smtClean="0">
              <a:ln>
                <a:noFill/>
              </a:ln>
              <a:solidFill>
                <a:schemeClr val="tx2"/>
              </a:solidFill>
              <a:effectLst/>
              <a:uLnTx/>
              <a:uFillTx/>
              <a:latin typeface="+mj-lt"/>
              <a:ea typeface="+mj-ea"/>
              <a:cs typeface="+mj-cs"/>
            </a:endParaRPr>
          </a:p>
        </p:txBody>
      </p:sp>
      <p:sp>
        <p:nvSpPr>
          <p:cNvPr id="8" name="TextBox 7"/>
          <p:cNvSpPr txBox="1"/>
          <p:nvPr/>
        </p:nvSpPr>
        <p:spPr>
          <a:xfrm>
            <a:off x="2394645" y="6059267"/>
            <a:ext cx="4240404" cy="646331"/>
          </a:xfrm>
          <a:prstGeom prst="rect">
            <a:avLst/>
          </a:prstGeom>
          <a:noFill/>
        </p:spPr>
        <p:txBody>
          <a:bodyPr wrap="square" rtlCol="0">
            <a:spAutoFit/>
          </a:bodyPr>
          <a:lstStyle/>
          <a:p>
            <a:r>
              <a:rPr lang="en-US" dirty="0" smtClean="0">
                <a:solidFill>
                  <a:schemeClr val="bg1"/>
                </a:solidFill>
              </a:rPr>
              <a:t>Abdul </a:t>
            </a:r>
            <a:r>
              <a:rPr lang="en-US" dirty="0" err="1" smtClean="0">
                <a:solidFill>
                  <a:schemeClr val="bg1"/>
                </a:solidFill>
              </a:rPr>
              <a:t>Wahab</a:t>
            </a:r>
            <a:r>
              <a:rPr lang="en-US" dirty="0" smtClean="0">
                <a:solidFill>
                  <a:schemeClr val="bg1"/>
                </a:solidFill>
              </a:rPr>
              <a:t> </a:t>
            </a:r>
            <a:r>
              <a:rPr lang="en-US" dirty="0" err="1" smtClean="0">
                <a:solidFill>
                  <a:schemeClr val="bg1"/>
                </a:solidFill>
              </a:rPr>
              <a:t>Kayani</a:t>
            </a:r>
            <a:endParaRPr lang="en-US" dirty="0" smtClean="0">
              <a:solidFill>
                <a:schemeClr val="bg1"/>
              </a:solidFill>
            </a:endParaRPr>
          </a:p>
          <a:p>
            <a:r>
              <a:rPr lang="en-US" dirty="0" smtClean="0">
                <a:solidFill>
                  <a:schemeClr val="bg1"/>
                </a:solidFill>
              </a:rPr>
              <a:t>MS </a:t>
            </a:r>
            <a:r>
              <a:rPr lang="en-US" dirty="0">
                <a:solidFill>
                  <a:schemeClr val="bg1"/>
                </a:solidFill>
              </a:rPr>
              <a:t>Thesis </a:t>
            </a:r>
            <a:r>
              <a:rPr lang="en-US" dirty="0" smtClean="0">
                <a:solidFill>
                  <a:schemeClr val="bg1"/>
                </a:solidFill>
              </a:rPr>
              <a:t>defense - January 17</a:t>
            </a:r>
            <a:r>
              <a:rPr lang="en-US" baseline="30000" dirty="0" smtClean="0">
                <a:solidFill>
                  <a:schemeClr val="bg1"/>
                </a:solidFill>
              </a:rPr>
              <a:t>th</a:t>
            </a:r>
            <a:r>
              <a:rPr lang="en-US" dirty="0" smtClean="0">
                <a:solidFill>
                  <a:schemeClr val="bg1"/>
                </a:solidFill>
              </a:rPr>
              <a:t>, 2012</a:t>
            </a:r>
            <a:endParaRPr lang="en-US" dirty="0">
              <a:solidFill>
                <a:schemeClr val="bg1"/>
              </a:solidFill>
            </a:endParaRPr>
          </a:p>
        </p:txBody>
      </p:sp>
      <p:sp>
        <p:nvSpPr>
          <p:cNvPr id="9" name="TextBox 8"/>
          <p:cNvSpPr txBox="1"/>
          <p:nvPr/>
        </p:nvSpPr>
        <p:spPr>
          <a:xfrm>
            <a:off x="0" y="6059268"/>
            <a:ext cx="2260879" cy="646331"/>
          </a:xfrm>
          <a:prstGeom prst="rect">
            <a:avLst/>
          </a:prstGeom>
          <a:noFill/>
        </p:spPr>
        <p:txBody>
          <a:bodyPr wrap="square" rtlCol="0">
            <a:spAutoFit/>
          </a:bodyPr>
          <a:lstStyle/>
          <a:p>
            <a:r>
              <a:rPr lang="en-US" dirty="0" smtClean="0"/>
              <a:t>Dr. Sami W. Tabsh </a:t>
            </a:r>
          </a:p>
          <a:p>
            <a:r>
              <a:rPr lang="en-US" dirty="0" smtClean="0"/>
              <a:t>(Supervisor)</a:t>
            </a:r>
          </a:p>
        </p:txBody>
      </p:sp>
      <p:grpSp>
        <p:nvGrpSpPr>
          <p:cNvPr id="4" name="Group 3"/>
          <p:cNvGrpSpPr/>
          <p:nvPr/>
        </p:nvGrpSpPr>
        <p:grpSpPr>
          <a:xfrm>
            <a:off x="316051" y="1684619"/>
            <a:ext cx="8556163" cy="2590800"/>
            <a:chOff x="316051" y="1684619"/>
            <a:chExt cx="8556163" cy="2590800"/>
          </a:xfrm>
        </p:grpSpPr>
        <p:pic>
          <p:nvPicPr>
            <p:cNvPr id="5" name="Picture 4"/>
            <p:cNvPicPr/>
            <p:nvPr/>
          </p:nvPicPr>
          <p:blipFill>
            <a:blip r:embed="rId2" cstate="print"/>
            <a:srcRect/>
            <a:stretch>
              <a:fillRect/>
            </a:stretch>
          </p:blipFill>
          <p:spPr bwMode="auto">
            <a:xfrm>
              <a:off x="2800347" y="1684619"/>
              <a:ext cx="3429000" cy="2590800"/>
            </a:xfrm>
            <a:prstGeom prst="rect">
              <a:avLst/>
            </a:prstGeom>
            <a:noFill/>
            <a:ln w="9525">
              <a:noFill/>
              <a:miter lim="800000"/>
              <a:headEnd/>
              <a:tailEnd/>
            </a:ln>
            <a:effectLst/>
          </p:spPr>
        </p:pic>
        <p:pic>
          <p:nvPicPr>
            <p:cNvPr id="10" name="Picture 2" descr="M:\Thesis 2010 - 2011\Lab Results\Pictures\SAM_1330.JPG"/>
            <p:cNvPicPr>
              <a:picLocks noChangeAspect="1" noChangeArrowheads="1"/>
            </p:cNvPicPr>
            <p:nvPr/>
          </p:nvPicPr>
          <p:blipFill rotWithShape="1">
            <a:blip r:embed="rId3" cstate="print"/>
            <a:srcRect b="17090"/>
            <a:stretch/>
          </p:blipFill>
          <p:spPr bwMode="auto">
            <a:xfrm>
              <a:off x="316051" y="1684619"/>
              <a:ext cx="2343627" cy="2590799"/>
            </a:xfrm>
            <a:prstGeom prst="rect">
              <a:avLst/>
            </a:prstGeom>
            <a:noFill/>
          </p:spPr>
        </p:pic>
        <p:pic>
          <p:nvPicPr>
            <p:cNvPr id="1027" name="Picture 3" descr="U:\file.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8674" t="7010" r="26421" b="12666"/>
            <a:stretch/>
          </p:blipFill>
          <p:spPr bwMode="auto">
            <a:xfrm>
              <a:off x="6376416" y="1684619"/>
              <a:ext cx="2495798" cy="2590800"/>
            </a:xfrm>
            <a:prstGeom prst="rect">
              <a:avLst/>
            </a:prstGeom>
            <a:noFill/>
            <a:extLst>
              <a:ext uri="{909E8E84-426E-40DD-AFC4-6F175D3DCCD1}">
                <a14:hiddenFill xmlns:a14="http://schemas.microsoft.com/office/drawing/2010/main">
                  <a:solidFill>
                    <a:srgbClr val="FFFFFF"/>
                  </a:solidFill>
                </a14:hiddenFill>
              </a:ext>
            </a:extLst>
          </p:spPr>
        </p:pic>
      </p:grpSp>
      <p:pic>
        <p:nvPicPr>
          <p:cNvPr id="1026" name="Picture 2" descr="http://upload.wikimedia.org/wikipedia/en/thumb/f/f9/AUS_Logo.png/200px-AUS_Logo.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35690" y="110532"/>
            <a:ext cx="1180856" cy="118085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sz="quarter" idx="1"/>
          </p:nvPr>
        </p:nvSpPr>
        <p:spPr>
          <a:xfrm>
            <a:off x="208344" y="5049671"/>
            <a:ext cx="8721900" cy="1282890"/>
          </a:xfrm>
        </p:spPr>
        <p:txBody>
          <a:bodyPr/>
          <a:lstStyle/>
          <a:p>
            <a:r>
              <a:rPr lang="en-US" sz="2600" dirty="0" smtClean="0"/>
              <a:t>Determining an effective width of a base plate on leveling nuts due to moment generated by the bolts is analogous to using an effective flange width in a concrete T-beam!</a:t>
            </a:r>
            <a:endParaRPr lang="en-US" sz="2600" dirty="0"/>
          </a:p>
        </p:txBody>
      </p:sp>
      <p:grpSp>
        <p:nvGrpSpPr>
          <p:cNvPr id="4" name="Group 85"/>
          <p:cNvGrpSpPr>
            <a:grpSpLocks/>
          </p:cNvGrpSpPr>
          <p:nvPr/>
        </p:nvGrpSpPr>
        <p:grpSpPr bwMode="auto">
          <a:xfrm>
            <a:off x="297327" y="1656889"/>
            <a:ext cx="8691407" cy="3038319"/>
            <a:chOff x="152860" y="3540125"/>
            <a:chExt cx="8690851" cy="3038475"/>
          </a:xfrm>
        </p:grpSpPr>
        <p:sp>
          <p:nvSpPr>
            <p:cNvPr id="5" name="Freeform 36"/>
            <p:cNvSpPr>
              <a:spLocks/>
            </p:cNvSpPr>
            <p:nvPr/>
          </p:nvSpPr>
          <p:spPr bwMode="auto">
            <a:xfrm>
              <a:off x="1149215" y="3562350"/>
              <a:ext cx="2700337" cy="1663700"/>
            </a:xfrm>
            <a:custGeom>
              <a:avLst/>
              <a:gdLst>
                <a:gd name="T0" fmla="*/ 2147483647 w 1736"/>
                <a:gd name="T1" fmla="*/ 2147483647 h 1048"/>
                <a:gd name="T2" fmla="*/ 2147483647 w 1736"/>
                <a:gd name="T3" fmla="*/ 2147483647 h 1048"/>
                <a:gd name="T4" fmla="*/ 0 w 1736"/>
                <a:gd name="T5" fmla="*/ 2147483647 h 1048"/>
                <a:gd name="T6" fmla="*/ 2147483647 w 1736"/>
                <a:gd name="T7" fmla="*/ 0 h 1048"/>
                <a:gd name="T8" fmla="*/ 2147483647 w 1736"/>
                <a:gd name="T9" fmla="*/ 2147483647 h 1048"/>
                <a:gd name="T10" fmla="*/ 2147483647 w 1736"/>
                <a:gd name="T11" fmla="*/ 2147483647 h 1048"/>
                <a:gd name="T12" fmla="*/ 2147483647 w 1736"/>
                <a:gd name="T13" fmla="*/ 2147483647 h 1048"/>
                <a:gd name="T14" fmla="*/ 2147483647 w 1736"/>
                <a:gd name="T15" fmla="*/ 2147483647 h 1048"/>
                <a:gd name="T16" fmla="*/ 2147483647 w 1736"/>
                <a:gd name="T17" fmla="*/ 2147483647 h 1048"/>
                <a:gd name="T18" fmla="*/ 2147483647 w 1736"/>
                <a:gd name="T19" fmla="*/ 2147483647 h 1048"/>
                <a:gd name="T20" fmla="*/ 2147483647 w 1736"/>
                <a:gd name="T21" fmla="*/ 2147483647 h 1048"/>
                <a:gd name="T22" fmla="*/ 2147483647 w 1736"/>
                <a:gd name="T23" fmla="*/ 2147483647 h 1048"/>
                <a:gd name="T24" fmla="*/ 2147483647 w 1736"/>
                <a:gd name="T25" fmla="*/ 2147483647 h 1048"/>
                <a:gd name="T26" fmla="*/ 2147483647 w 1736"/>
                <a:gd name="T27" fmla="*/ 2147483647 h 1048"/>
                <a:gd name="T28" fmla="*/ 2147483647 w 1736"/>
                <a:gd name="T29" fmla="*/ 2147483647 h 1048"/>
                <a:gd name="T30" fmla="*/ 2147483647 w 1736"/>
                <a:gd name="T31" fmla="*/ 2147483647 h 1048"/>
                <a:gd name="T32" fmla="*/ 2147483647 w 1736"/>
                <a:gd name="T33" fmla="*/ 2147483647 h 1048"/>
                <a:gd name="T34" fmla="*/ 2147483647 w 1736"/>
                <a:gd name="T35" fmla="*/ 2147483647 h 1048"/>
                <a:gd name="T36" fmla="*/ 2147483647 w 1736"/>
                <a:gd name="T37" fmla="*/ 2147483647 h 1048"/>
                <a:gd name="T38" fmla="*/ 2147483647 w 1736"/>
                <a:gd name="T39" fmla="*/ 2147483647 h 1048"/>
                <a:gd name="T40" fmla="*/ 2147483647 w 1736"/>
                <a:gd name="T41" fmla="*/ 2147483647 h 1048"/>
                <a:gd name="T42" fmla="*/ 2147483647 w 1736"/>
                <a:gd name="T43" fmla="*/ 2147483647 h 1048"/>
                <a:gd name="T44" fmla="*/ 2147483647 w 1736"/>
                <a:gd name="T45" fmla="*/ 2147483647 h 1048"/>
                <a:gd name="T46" fmla="*/ 2147483647 w 1736"/>
                <a:gd name="T47" fmla="*/ 2147483647 h 104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736"/>
                <a:gd name="T73" fmla="*/ 0 h 1048"/>
                <a:gd name="T74" fmla="*/ 1736 w 1736"/>
                <a:gd name="T75" fmla="*/ 1048 h 104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736" h="1048">
                  <a:moveTo>
                    <a:pt x="1536" y="1048"/>
                  </a:moveTo>
                  <a:lnTo>
                    <a:pt x="1536" y="904"/>
                  </a:lnTo>
                  <a:lnTo>
                    <a:pt x="0" y="136"/>
                  </a:lnTo>
                  <a:lnTo>
                    <a:pt x="207" y="0"/>
                  </a:lnTo>
                  <a:lnTo>
                    <a:pt x="378" y="55"/>
                  </a:lnTo>
                  <a:lnTo>
                    <a:pt x="446" y="66"/>
                  </a:lnTo>
                  <a:lnTo>
                    <a:pt x="513" y="73"/>
                  </a:lnTo>
                  <a:lnTo>
                    <a:pt x="591" y="73"/>
                  </a:lnTo>
                  <a:lnTo>
                    <a:pt x="717" y="76"/>
                  </a:lnTo>
                  <a:lnTo>
                    <a:pt x="810" y="91"/>
                  </a:lnTo>
                  <a:lnTo>
                    <a:pt x="917" y="124"/>
                  </a:lnTo>
                  <a:lnTo>
                    <a:pt x="1098" y="186"/>
                  </a:lnTo>
                  <a:lnTo>
                    <a:pt x="1197" y="229"/>
                  </a:lnTo>
                  <a:lnTo>
                    <a:pt x="1280" y="277"/>
                  </a:lnTo>
                  <a:lnTo>
                    <a:pt x="1403" y="366"/>
                  </a:lnTo>
                  <a:lnTo>
                    <a:pt x="1469" y="411"/>
                  </a:lnTo>
                  <a:lnTo>
                    <a:pt x="1511" y="457"/>
                  </a:lnTo>
                  <a:lnTo>
                    <a:pt x="1544" y="507"/>
                  </a:lnTo>
                  <a:lnTo>
                    <a:pt x="1574" y="612"/>
                  </a:lnTo>
                  <a:lnTo>
                    <a:pt x="1605" y="661"/>
                  </a:lnTo>
                  <a:lnTo>
                    <a:pt x="1662" y="712"/>
                  </a:lnTo>
                  <a:lnTo>
                    <a:pt x="1736" y="766"/>
                  </a:lnTo>
                  <a:lnTo>
                    <a:pt x="1736" y="915"/>
                  </a:lnTo>
                  <a:lnTo>
                    <a:pt x="1536" y="1048"/>
                  </a:lnTo>
                  <a:close/>
                </a:path>
              </a:pathLst>
            </a:custGeom>
            <a:solidFill>
              <a:schemeClr val="accent1"/>
            </a:solidFill>
            <a:ln w="9525">
              <a:solidFill>
                <a:schemeClr val="tx1"/>
              </a:solidFill>
              <a:round/>
              <a:headEnd/>
              <a:tailEnd/>
            </a:ln>
          </p:spPr>
          <p:txBody>
            <a:bodyPr wrap="none" anchor="ctr"/>
            <a:lstStyle/>
            <a:p>
              <a:endParaRPr lang="en-US"/>
            </a:p>
          </p:txBody>
        </p:sp>
        <p:sp>
          <p:nvSpPr>
            <p:cNvPr id="6" name="Line 37"/>
            <p:cNvSpPr>
              <a:spLocks noChangeShapeType="1"/>
            </p:cNvSpPr>
            <p:nvPr/>
          </p:nvSpPr>
          <p:spPr bwMode="auto">
            <a:xfrm>
              <a:off x="476115" y="4235450"/>
              <a:ext cx="2390775" cy="1219200"/>
            </a:xfrm>
            <a:prstGeom prst="line">
              <a:avLst/>
            </a:prstGeom>
            <a:noFill/>
            <a:ln w="9525">
              <a:solidFill>
                <a:schemeClr val="tx1"/>
              </a:solidFill>
              <a:round/>
              <a:headEnd/>
              <a:tailEnd/>
            </a:ln>
          </p:spPr>
          <p:txBody>
            <a:bodyPr wrap="none" anchor="ctr"/>
            <a:lstStyle/>
            <a:p>
              <a:endParaRPr lang="en-US"/>
            </a:p>
          </p:txBody>
        </p:sp>
        <p:sp>
          <p:nvSpPr>
            <p:cNvPr id="7" name="Line 38"/>
            <p:cNvSpPr>
              <a:spLocks noChangeShapeType="1"/>
            </p:cNvSpPr>
            <p:nvPr/>
          </p:nvSpPr>
          <p:spPr bwMode="auto">
            <a:xfrm>
              <a:off x="476115" y="4464050"/>
              <a:ext cx="2390775" cy="1219200"/>
            </a:xfrm>
            <a:prstGeom prst="line">
              <a:avLst/>
            </a:prstGeom>
            <a:noFill/>
            <a:ln w="9525">
              <a:solidFill>
                <a:schemeClr val="tx1"/>
              </a:solidFill>
              <a:round/>
              <a:headEnd/>
              <a:tailEnd/>
            </a:ln>
          </p:spPr>
          <p:txBody>
            <a:bodyPr wrap="none" anchor="ctr"/>
            <a:lstStyle/>
            <a:p>
              <a:endParaRPr lang="en-US"/>
            </a:p>
          </p:txBody>
        </p:sp>
        <p:sp>
          <p:nvSpPr>
            <p:cNvPr id="8" name="Line 39"/>
            <p:cNvSpPr>
              <a:spLocks noChangeShapeType="1"/>
            </p:cNvSpPr>
            <p:nvPr/>
          </p:nvSpPr>
          <p:spPr bwMode="auto">
            <a:xfrm>
              <a:off x="1373053" y="5683250"/>
              <a:ext cx="596900" cy="304800"/>
            </a:xfrm>
            <a:prstGeom prst="line">
              <a:avLst/>
            </a:prstGeom>
            <a:noFill/>
            <a:ln w="9525">
              <a:solidFill>
                <a:schemeClr val="tx1"/>
              </a:solidFill>
              <a:round/>
              <a:headEnd/>
              <a:tailEnd/>
            </a:ln>
          </p:spPr>
          <p:txBody>
            <a:bodyPr wrap="none" anchor="ctr"/>
            <a:lstStyle/>
            <a:p>
              <a:endParaRPr lang="en-US"/>
            </a:p>
          </p:txBody>
        </p:sp>
        <p:sp>
          <p:nvSpPr>
            <p:cNvPr id="9" name="Line 40"/>
            <p:cNvSpPr>
              <a:spLocks noChangeShapeType="1"/>
            </p:cNvSpPr>
            <p:nvPr/>
          </p:nvSpPr>
          <p:spPr bwMode="auto">
            <a:xfrm flipV="1">
              <a:off x="1373053" y="4921250"/>
              <a:ext cx="0" cy="762000"/>
            </a:xfrm>
            <a:prstGeom prst="line">
              <a:avLst/>
            </a:prstGeom>
            <a:noFill/>
            <a:ln w="9525">
              <a:solidFill>
                <a:schemeClr val="tx1"/>
              </a:solidFill>
              <a:round/>
              <a:headEnd/>
              <a:tailEnd/>
            </a:ln>
          </p:spPr>
          <p:txBody>
            <a:bodyPr wrap="none" anchor="ctr"/>
            <a:lstStyle/>
            <a:p>
              <a:endParaRPr lang="en-US"/>
            </a:p>
          </p:txBody>
        </p:sp>
        <p:sp>
          <p:nvSpPr>
            <p:cNvPr id="10" name="Line 41"/>
            <p:cNvSpPr>
              <a:spLocks noChangeShapeType="1"/>
            </p:cNvSpPr>
            <p:nvPr/>
          </p:nvSpPr>
          <p:spPr bwMode="auto">
            <a:xfrm flipV="1">
              <a:off x="1969953" y="5226050"/>
              <a:ext cx="0" cy="762000"/>
            </a:xfrm>
            <a:prstGeom prst="line">
              <a:avLst/>
            </a:prstGeom>
            <a:noFill/>
            <a:ln w="9525">
              <a:solidFill>
                <a:schemeClr val="tx1"/>
              </a:solidFill>
              <a:round/>
              <a:headEnd/>
              <a:tailEnd/>
            </a:ln>
          </p:spPr>
          <p:txBody>
            <a:bodyPr wrap="none" anchor="ctr"/>
            <a:lstStyle/>
            <a:p>
              <a:endParaRPr lang="en-US"/>
            </a:p>
          </p:txBody>
        </p:sp>
        <p:sp>
          <p:nvSpPr>
            <p:cNvPr id="11" name="Line 42"/>
            <p:cNvSpPr>
              <a:spLocks noChangeShapeType="1"/>
            </p:cNvSpPr>
            <p:nvPr/>
          </p:nvSpPr>
          <p:spPr bwMode="auto">
            <a:xfrm flipV="1">
              <a:off x="776153" y="4387850"/>
              <a:ext cx="0" cy="228600"/>
            </a:xfrm>
            <a:prstGeom prst="line">
              <a:avLst/>
            </a:prstGeom>
            <a:noFill/>
            <a:ln w="9525">
              <a:solidFill>
                <a:schemeClr val="tx1"/>
              </a:solidFill>
              <a:round/>
              <a:headEnd/>
              <a:tailEnd/>
            </a:ln>
          </p:spPr>
          <p:txBody>
            <a:bodyPr wrap="none" anchor="ctr"/>
            <a:lstStyle/>
            <a:p>
              <a:endParaRPr lang="en-US"/>
            </a:p>
          </p:txBody>
        </p:sp>
        <p:sp>
          <p:nvSpPr>
            <p:cNvPr id="12" name="Line 43"/>
            <p:cNvSpPr>
              <a:spLocks noChangeShapeType="1"/>
            </p:cNvSpPr>
            <p:nvPr/>
          </p:nvSpPr>
          <p:spPr bwMode="auto">
            <a:xfrm flipV="1">
              <a:off x="2566853" y="5302250"/>
              <a:ext cx="0" cy="228600"/>
            </a:xfrm>
            <a:prstGeom prst="line">
              <a:avLst/>
            </a:prstGeom>
            <a:noFill/>
            <a:ln w="9525">
              <a:solidFill>
                <a:schemeClr val="tx1"/>
              </a:solidFill>
              <a:round/>
              <a:headEnd/>
              <a:tailEnd/>
            </a:ln>
          </p:spPr>
          <p:txBody>
            <a:bodyPr wrap="none" anchor="ctr"/>
            <a:lstStyle/>
            <a:p>
              <a:endParaRPr lang="en-US"/>
            </a:p>
          </p:txBody>
        </p:sp>
        <p:sp>
          <p:nvSpPr>
            <p:cNvPr id="13" name="Freeform 44" descr="5%"/>
            <p:cNvSpPr>
              <a:spLocks/>
            </p:cNvSpPr>
            <p:nvPr/>
          </p:nvSpPr>
          <p:spPr bwMode="auto">
            <a:xfrm>
              <a:off x="476115" y="4235450"/>
              <a:ext cx="2390775" cy="1752600"/>
            </a:xfrm>
            <a:custGeom>
              <a:avLst/>
              <a:gdLst>
                <a:gd name="T0" fmla="*/ 0 w 1536"/>
                <a:gd name="T1" fmla="*/ 0 h 1104"/>
                <a:gd name="T2" fmla="*/ 2147483647 w 1536"/>
                <a:gd name="T3" fmla="*/ 2147483647 h 1104"/>
                <a:gd name="T4" fmla="*/ 2147483647 w 1536"/>
                <a:gd name="T5" fmla="*/ 2147483647 h 1104"/>
                <a:gd name="T6" fmla="*/ 2147483647 w 1536"/>
                <a:gd name="T7" fmla="*/ 2147483647 h 1104"/>
                <a:gd name="T8" fmla="*/ 2147483647 w 1536"/>
                <a:gd name="T9" fmla="*/ 2147483647 h 1104"/>
                <a:gd name="T10" fmla="*/ 2147483647 w 1536"/>
                <a:gd name="T11" fmla="*/ 2147483647 h 1104"/>
                <a:gd name="T12" fmla="*/ 2147483647 w 1536"/>
                <a:gd name="T13" fmla="*/ 2147483647 h 1104"/>
                <a:gd name="T14" fmla="*/ 0 w 1536"/>
                <a:gd name="T15" fmla="*/ 2147483647 h 1104"/>
                <a:gd name="T16" fmla="*/ 0 w 1536"/>
                <a:gd name="T17" fmla="*/ 0 h 11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36"/>
                <a:gd name="T28" fmla="*/ 0 h 1104"/>
                <a:gd name="T29" fmla="*/ 1536 w 1536"/>
                <a:gd name="T30" fmla="*/ 1104 h 11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36" h="1104">
                  <a:moveTo>
                    <a:pt x="0" y="0"/>
                  </a:moveTo>
                  <a:lnTo>
                    <a:pt x="1536" y="768"/>
                  </a:lnTo>
                  <a:lnTo>
                    <a:pt x="1536" y="912"/>
                  </a:lnTo>
                  <a:lnTo>
                    <a:pt x="960" y="624"/>
                  </a:lnTo>
                  <a:lnTo>
                    <a:pt x="960" y="1104"/>
                  </a:lnTo>
                  <a:lnTo>
                    <a:pt x="576" y="912"/>
                  </a:lnTo>
                  <a:lnTo>
                    <a:pt x="576" y="432"/>
                  </a:lnTo>
                  <a:lnTo>
                    <a:pt x="0" y="144"/>
                  </a:lnTo>
                  <a:lnTo>
                    <a:pt x="0" y="0"/>
                  </a:lnTo>
                  <a:close/>
                </a:path>
              </a:pathLst>
            </a:custGeom>
            <a:pattFill prst="pct5">
              <a:fgClr>
                <a:srgbClr val="000000"/>
              </a:fgClr>
              <a:bgClr>
                <a:schemeClr val="bg1"/>
              </a:bgClr>
            </a:pattFill>
            <a:ln w="9525">
              <a:solidFill>
                <a:schemeClr val="tx1"/>
              </a:solidFill>
              <a:round/>
              <a:headEnd/>
              <a:tailEnd/>
            </a:ln>
          </p:spPr>
          <p:txBody>
            <a:bodyPr wrap="none" anchor="ctr"/>
            <a:lstStyle/>
            <a:p>
              <a:endParaRPr lang="en-US"/>
            </a:p>
          </p:txBody>
        </p:sp>
        <p:sp>
          <p:nvSpPr>
            <p:cNvPr id="14" name="Line 46"/>
            <p:cNvSpPr>
              <a:spLocks noChangeShapeType="1"/>
            </p:cNvSpPr>
            <p:nvPr/>
          </p:nvSpPr>
          <p:spPr bwMode="auto">
            <a:xfrm flipV="1">
              <a:off x="1969953" y="5554663"/>
              <a:ext cx="635000" cy="433387"/>
            </a:xfrm>
            <a:prstGeom prst="line">
              <a:avLst/>
            </a:prstGeom>
            <a:noFill/>
            <a:ln w="9525">
              <a:solidFill>
                <a:schemeClr val="tx1"/>
              </a:solidFill>
              <a:round/>
              <a:headEnd/>
              <a:tailEnd/>
            </a:ln>
          </p:spPr>
          <p:txBody>
            <a:bodyPr wrap="none" anchor="ctr"/>
            <a:lstStyle/>
            <a:p>
              <a:endParaRPr lang="en-US"/>
            </a:p>
          </p:txBody>
        </p:sp>
        <p:sp>
          <p:nvSpPr>
            <p:cNvPr id="15" name="Line 47"/>
            <p:cNvSpPr>
              <a:spLocks noChangeShapeType="1"/>
            </p:cNvSpPr>
            <p:nvPr/>
          </p:nvSpPr>
          <p:spPr bwMode="auto">
            <a:xfrm flipV="1">
              <a:off x="2866890" y="4997450"/>
              <a:ext cx="671512" cy="457200"/>
            </a:xfrm>
            <a:prstGeom prst="line">
              <a:avLst/>
            </a:prstGeom>
            <a:noFill/>
            <a:ln w="9525">
              <a:solidFill>
                <a:schemeClr val="tx1"/>
              </a:solidFill>
              <a:round/>
              <a:headEnd/>
              <a:tailEnd/>
            </a:ln>
          </p:spPr>
          <p:txBody>
            <a:bodyPr wrap="none" anchor="ctr"/>
            <a:lstStyle/>
            <a:p>
              <a:endParaRPr lang="en-US"/>
            </a:p>
          </p:txBody>
        </p:sp>
        <p:sp>
          <p:nvSpPr>
            <p:cNvPr id="16" name="Line 48"/>
            <p:cNvSpPr>
              <a:spLocks noChangeShapeType="1"/>
            </p:cNvSpPr>
            <p:nvPr/>
          </p:nvSpPr>
          <p:spPr bwMode="auto">
            <a:xfrm flipV="1">
              <a:off x="2866890" y="5226050"/>
              <a:ext cx="671512" cy="457200"/>
            </a:xfrm>
            <a:prstGeom prst="line">
              <a:avLst/>
            </a:prstGeom>
            <a:noFill/>
            <a:ln w="9525">
              <a:solidFill>
                <a:schemeClr val="tx1"/>
              </a:solidFill>
              <a:round/>
              <a:headEnd/>
              <a:tailEnd/>
            </a:ln>
          </p:spPr>
          <p:txBody>
            <a:bodyPr wrap="none" anchor="ctr"/>
            <a:lstStyle/>
            <a:p>
              <a:endParaRPr lang="en-US"/>
            </a:p>
          </p:txBody>
        </p:sp>
        <p:sp>
          <p:nvSpPr>
            <p:cNvPr id="17" name="Line 49"/>
            <p:cNvSpPr>
              <a:spLocks noChangeShapeType="1"/>
            </p:cNvSpPr>
            <p:nvPr/>
          </p:nvSpPr>
          <p:spPr bwMode="auto">
            <a:xfrm flipV="1">
              <a:off x="476115" y="3778250"/>
              <a:ext cx="673100" cy="457200"/>
            </a:xfrm>
            <a:prstGeom prst="line">
              <a:avLst/>
            </a:prstGeom>
            <a:noFill/>
            <a:ln w="9525">
              <a:solidFill>
                <a:schemeClr val="tx1"/>
              </a:solidFill>
              <a:round/>
              <a:headEnd/>
              <a:tailEnd/>
            </a:ln>
          </p:spPr>
          <p:txBody>
            <a:bodyPr wrap="none" anchor="ctr"/>
            <a:lstStyle/>
            <a:p>
              <a:endParaRPr lang="en-US"/>
            </a:p>
          </p:txBody>
        </p:sp>
        <p:sp>
          <p:nvSpPr>
            <p:cNvPr id="18" name="Line 50"/>
            <p:cNvSpPr>
              <a:spLocks noChangeShapeType="1"/>
            </p:cNvSpPr>
            <p:nvPr/>
          </p:nvSpPr>
          <p:spPr bwMode="auto">
            <a:xfrm>
              <a:off x="1149215" y="3778250"/>
              <a:ext cx="2389187" cy="1219200"/>
            </a:xfrm>
            <a:prstGeom prst="line">
              <a:avLst/>
            </a:prstGeom>
            <a:noFill/>
            <a:ln w="9525">
              <a:solidFill>
                <a:schemeClr val="tx1"/>
              </a:solidFill>
              <a:round/>
              <a:headEnd/>
              <a:tailEnd/>
            </a:ln>
          </p:spPr>
          <p:txBody>
            <a:bodyPr wrap="none" anchor="ctr"/>
            <a:lstStyle/>
            <a:p>
              <a:endParaRPr lang="en-US"/>
            </a:p>
          </p:txBody>
        </p:sp>
        <p:sp>
          <p:nvSpPr>
            <p:cNvPr id="19" name="Line 51"/>
            <p:cNvSpPr>
              <a:spLocks noChangeShapeType="1"/>
            </p:cNvSpPr>
            <p:nvPr/>
          </p:nvSpPr>
          <p:spPr bwMode="auto">
            <a:xfrm>
              <a:off x="3538403" y="4997450"/>
              <a:ext cx="0" cy="228600"/>
            </a:xfrm>
            <a:prstGeom prst="line">
              <a:avLst/>
            </a:prstGeom>
            <a:noFill/>
            <a:ln w="9525">
              <a:solidFill>
                <a:schemeClr val="tx1"/>
              </a:solidFill>
              <a:round/>
              <a:headEnd/>
              <a:tailEnd/>
            </a:ln>
          </p:spPr>
          <p:txBody>
            <a:bodyPr wrap="none" anchor="ctr"/>
            <a:lstStyle/>
            <a:p>
              <a:endParaRPr lang="en-US"/>
            </a:p>
          </p:txBody>
        </p:sp>
        <p:sp>
          <p:nvSpPr>
            <p:cNvPr id="20" name="Line 52"/>
            <p:cNvSpPr>
              <a:spLocks noChangeShapeType="1"/>
            </p:cNvSpPr>
            <p:nvPr/>
          </p:nvSpPr>
          <p:spPr bwMode="auto">
            <a:xfrm flipV="1">
              <a:off x="3538403" y="4783138"/>
              <a:ext cx="314325" cy="214312"/>
            </a:xfrm>
            <a:prstGeom prst="line">
              <a:avLst/>
            </a:prstGeom>
            <a:noFill/>
            <a:ln w="28575">
              <a:solidFill>
                <a:schemeClr val="tx1"/>
              </a:solidFill>
              <a:round/>
              <a:headEnd type="triangle" w="med" len="med"/>
              <a:tailEnd/>
            </a:ln>
          </p:spPr>
          <p:txBody>
            <a:bodyPr wrap="none" anchor="ctr"/>
            <a:lstStyle/>
            <a:p>
              <a:endParaRPr lang="en-US"/>
            </a:p>
          </p:txBody>
        </p:sp>
        <p:sp>
          <p:nvSpPr>
            <p:cNvPr id="21" name="Line 53"/>
            <p:cNvSpPr>
              <a:spLocks noChangeShapeType="1"/>
            </p:cNvSpPr>
            <p:nvPr/>
          </p:nvSpPr>
          <p:spPr bwMode="auto">
            <a:xfrm flipV="1">
              <a:off x="3239953" y="4583113"/>
              <a:ext cx="382587" cy="261937"/>
            </a:xfrm>
            <a:prstGeom prst="line">
              <a:avLst/>
            </a:prstGeom>
            <a:noFill/>
            <a:ln w="28575">
              <a:solidFill>
                <a:schemeClr val="tx1"/>
              </a:solidFill>
              <a:round/>
              <a:headEnd type="triangle" w="med" len="med"/>
              <a:tailEnd/>
            </a:ln>
          </p:spPr>
          <p:txBody>
            <a:bodyPr wrap="none" anchor="ctr"/>
            <a:lstStyle/>
            <a:p>
              <a:endParaRPr lang="en-US"/>
            </a:p>
          </p:txBody>
        </p:sp>
        <p:sp>
          <p:nvSpPr>
            <p:cNvPr id="22" name="Line 54"/>
            <p:cNvSpPr>
              <a:spLocks noChangeShapeType="1"/>
            </p:cNvSpPr>
            <p:nvPr/>
          </p:nvSpPr>
          <p:spPr bwMode="auto">
            <a:xfrm flipV="1">
              <a:off x="2941503" y="4303713"/>
              <a:ext cx="568325" cy="388937"/>
            </a:xfrm>
            <a:prstGeom prst="line">
              <a:avLst/>
            </a:prstGeom>
            <a:noFill/>
            <a:ln w="28575">
              <a:solidFill>
                <a:schemeClr val="tx1"/>
              </a:solidFill>
              <a:round/>
              <a:headEnd type="triangle" w="med" len="med"/>
              <a:tailEnd/>
            </a:ln>
          </p:spPr>
          <p:txBody>
            <a:bodyPr wrap="none" anchor="ctr"/>
            <a:lstStyle/>
            <a:p>
              <a:endParaRPr lang="en-US"/>
            </a:p>
          </p:txBody>
        </p:sp>
        <p:sp>
          <p:nvSpPr>
            <p:cNvPr id="23" name="Line 55"/>
            <p:cNvSpPr>
              <a:spLocks noChangeShapeType="1"/>
            </p:cNvSpPr>
            <p:nvPr/>
          </p:nvSpPr>
          <p:spPr bwMode="auto">
            <a:xfrm flipV="1">
              <a:off x="2641465" y="4106863"/>
              <a:ext cx="635000" cy="433387"/>
            </a:xfrm>
            <a:prstGeom prst="line">
              <a:avLst/>
            </a:prstGeom>
            <a:noFill/>
            <a:ln w="28575">
              <a:solidFill>
                <a:schemeClr val="tx1"/>
              </a:solidFill>
              <a:round/>
              <a:headEnd type="triangle" w="med" len="med"/>
              <a:tailEnd/>
            </a:ln>
          </p:spPr>
          <p:txBody>
            <a:bodyPr wrap="none" anchor="ctr"/>
            <a:lstStyle/>
            <a:p>
              <a:endParaRPr lang="en-US"/>
            </a:p>
          </p:txBody>
        </p:sp>
        <p:sp>
          <p:nvSpPr>
            <p:cNvPr id="24" name="Line 56"/>
            <p:cNvSpPr>
              <a:spLocks noChangeShapeType="1"/>
            </p:cNvSpPr>
            <p:nvPr/>
          </p:nvSpPr>
          <p:spPr bwMode="auto">
            <a:xfrm flipV="1">
              <a:off x="2343015" y="3930650"/>
              <a:ext cx="673100" cy="457200"/>
            </a:xfrm>
            <a:prstGeom prst="line">
              <a:avLst/>
            </a:prstGeom>
            <a:noFill/>
            <a:ln w="28575">
              <a:solidFill>
                <a:schemeClr val="tx1"/>
              </a:solidFill>
              <a:round/>
              <a:headEnd type="triangle" w="med" len="med"/>
              <a:tailEnd/>
            </a:ln>
          </p:spPr>
          <p:txBody>
            <a:bodyPr wrap="none" anchor="ctr"/>
            <a:lstStyle/>
            <a:p>
              <a:endParaRPr lang="en-US"/>
            </a:p>
          </p:txBody>
        </p:sp>
        <p:sp>
          <p:nvSpPr>
            <p:cNvPr id="25" name="Line 57"/>
            <p:cNvSpPr>
              <a:spLocks noChangeShapeType="1"/>
            </p:cNvSpPr>
            <p:nvPr/>
          </p:nvSpPr>
          <p:spPr bwMode="auto">
            <a:xfrm flipV="1">
              <a:off x="2044565" y="3800475"/>
              <a:ext cx="638175" cy="434975"/>
            </a:xfrm>
            <a:prstGeom prst="line">
              <a:avLst/>
            </a:prstGeom>
            <a:noFill/>
            <a:ln w="28575">
              <a:solidFill>
                <a:schemeClr val="tx1"/>
              </a:solidFill>
              <a:round/>
              <a:headEnd type="triangle" w="med" len="med"/>
              <a:tailEnd/>
            </a:ln>
          </p:spPr>
          <p:txBody>
            <a:bodyPr wrap="none" anchor="ctr"/>
            <a:lstStyle/>
            <a:p>
              <a:endParaRPr lang="en-US"/>
            </a:p>
          </p:txBody>
        </p:sp>
        <p:sp>
          <p:nvSpPr>
            <p:cNvPr id="26" name="Line 58"/>
            <p:cNvSpPr>
              <a:spLocks noChangeShapeType="1"/>
            </p:cNvSpPr>
            <p:nvPr/>
          </p:nvSpPr>
          <p:spPr bwMode="auto">
            <a:xfrm flipV="1">
              <a:off x="1746115" y="3692525"/>
              <a:ext cx="568325" cy="390525"/>
            </a:xfrm>
            <a:prstGeom prst="line">
              <a:avLst/>
            </a:prstGeom>
            <a:noFill/>
            <a:ln w="28575">
              <a:solidFill>
                <a:schemeClr val="tx1"/>
              </a:solidFill>
              <a:round/>
              <a:headEnd type="triangle" w="med" len="med"/>
              <a:tailEnd/>
            </a:ln>
          </p:spPr>
          <p:txBody>
            <a:bodyPr wrap="none" anchor="ctr"/>
            <a:lstStyle/>
            <a:p>
              <a:endParaRPr lang="en-US"/>
            </a:p>
          </p:txBody>
        </p:sp>
        <p:sp>
          <p:nvSpPr>
            <p:cNvPr id="27" name="Line 59"/>
            <p:cNvSpPr>
              <a:spLocks noChangeShapeType="1"/>
            </p:cNvSpPr>
            <p:nvPr/>
          </p:nvSpPr>
          <p:spPr bwMode="auto">
            <a:xfrm flipV="1">
              <a:off x="1447665" y="3668713"/>
              <a:ext cx="382587" cy="261937"/>
            </a:xfrm>
            <a:prstGeom prst="line">
              <a:avLst/>
            </a:prstGeom>
            <a:noFill/>
            <a:ln w="28575">
              <a:solidFill>
                <a:schemeClr val="tx1"/>
              </a:solidFill>
              <a:round/>
              <a:headEnd type="triangle" w="med" len="med"/>
              <a:tailEnd/>
            </a:ln>
          </p:spPr>
          <p:txBody>
            <a:bodyPr wrap="none" anchor="ctr"/>
            <a:lstStyle/>
            <a:p>
              <a:endParaRPr lang="en-US"/>
            </a:p>
          </p:txBody>
        </p:sp>
        <p:sp>
          <p:nvSpPr>
            <p:cNvPr id="28" name="Line 60"/>
            <p:cNvSpPr>
              <a:spLocks noChangeShapeType="1"/>
            </p:cNvSpPr>
            <p:nvPr/>
          </p:nvSpPr>
          <p:spPr bwMode="auto">
            <a:xfrm flipV="1">
              <a:off x="1149215" y="3560763"/>
              <a:ext cx="317500" cy="217487"/>
            </a:xfrm>
            <a:prstGeom prst="line">
              <a:avLst/>
            </a:prstGeom>
            <a:noFill/>
            <a:ln w="28575">
              <a:solidFill>
                <a:schemeClr val="tx1"/>
              </a:solidFill>
              <a:round/>
              <a:headEnd type="triangle" w="med" len="med"/>
              <a:tailEnd/>
            </a:ln>
          </p:spPr>
          <p:txBody>
            <a:bodyPr wrap="none" anchor="ctr"/>
            <a:lstStyle/>
            <a:p>
              <a:endParaRPr lang="en-US"/>
            </a:p>
          </p:txBody>
        </p:sp>
        <p:sp>
          <p:nvSpPr>
            <p:cNvPr id="29" name="Line 61"/>
            <p:cNvSpPr>
              <a:spLocks noChangeShapeType="1"/>
            </p:cNvSpPr>
            <p:nvPr/>
          </p:nvSpPr>
          <p:spPr bwMode="auto">
            <a:xfrm flipV="1">
              <a:off x="3538403" y="5013325"/>
              <a:ext cx="309562" cy="212725"/>
            </a:xfrm>
            <a:prstGeom prst="line">
              <a:avLst/>
            </a:prstGeom>
            <a:noFill/>
            <a:ln w="28575">
              <a:solidFill>
                <a:schemeClr val="tx1"/>
              </a:solidFill>
              <a:round/>
              <a:headEnd/>
              <a:tailEnd/>
            </a:ln>
          </p:spPr>
          <p:txBody>
            <a:bodyPr wrap="none" anchor="ctr"/>
            <a:lstStyle/>
            <a:p>
              <a:endParaRPr lang="en-US"/>
            </a:p>
          </p:txBody>
        </p:sp>
        <p:sp>
          <p:nvSpPr>
            <p:cNvPr id="30" name="Line 62"/>
            <p:cNvSpPr>
              <a:spLocks noChangeShapeType="1"/>
            </p:cNvSpPr>
            <p:nvPr/>
          </p:nvSpPr>
          <p:spPr bwMode="auto">
            <a:xfrm>
              <a:off x="3851140" y="4787900"/>
              <a:ext cx="0" cy="228600"/>
            </a:xfrm>
            <a:prstGeom prst="line">
              <a:avLst/>
            </a:prstGeom>
            <a:noFill/>
            <a:ln w="9525">
              <a:solidFill>
                <a:schemeClr val="tx1"/>
              </a:solidFill>
              <a:round/>
              <a:headEnd/>
              <a:tailEnd/>
            </a:ln>
          </p:spPr>
          <p:txBody>
            <a:bodyPr wrap="none" anchor="ctr"/>
            <a:lstStyle/>
            <a:p>
              <a:endParaRPr lang="en-US"/>
            </a:p>
          </p:txBody>
        </p:sp>
        <p:sp>
          <p:nvSpPr>
            <p:cNvPr id="31" name="Freeform 64"/>
            <p:cNvSpPr>
              <a:spLocks/>
            </p:cNvSpPr>
            <p:nvPr/>
          </p:nvSpPr>
          <p:spPr bwMode="auto">
            <a:xfrm>
              <a:off x="1469890" y="3559175"/>
              <a:ext cx="2384425" cy="1222375"/>
            </a:xfrm>
            <a:custGeom>
              <a:avLst/>
              <a:gdLst>
                <a:gd name="T0" fmla="*/ 0 w 1533"/>
                <a:gd name="T1" fmla="*/ 0 h 770"/>
                <a:gd name="T2" fmla="*/ 2147483647 w 1533"/>
                <a:gd name="T3" fmla="*/ 2147483647 h 770"/>
                <a:gd name="T4" fmla="*/ 2147483647 w 1533"/>
                <a:gd name="T5" fmla="*/ 2147483647 h 770"/>
                <a:gd name="T6" fmla="*/ 2147483647 w 1533"/>
                <a:gd name="T7" fmla="*/ 2147483647 h 770"/>
                <a:gd name="T8" fmla="*/ 2147483647 w 1533"/>
                <a:gd name="T9" fmla="*/ 2147483647 h 770"/>
                <a:gd name="T10" fmla="*/ 2147483647 w 1533"/>
                <a:gd name="T11" fmla="*/ 2147483647 h 770"/>
                <a:gd name="T12" fmla="*/ 2147483647 w 1533"/>
                <a:gd name="T13" fmla="*/ 2147483647 h 770"/>
                <a:gd name="T14" fmla="*/ 2147483647 w 1533"/>
                <a:gd name="T15" fmla="*/ 2147483647 h 770"/>
                <a:gd name="T16" fmla="*/ 2147483647 w 1533"/>
                <a:gd name="T17" fmla="*/ 2147483647 h 7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33"/>
                <a:gd name="T28" fmla="*/ 0 h 770"/>
                <a:gd name="T29" fmla="*/ 1533 w 1533"/>
                <a:gd name="T30" fmla="*/ 770 h 7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33" h="770">
                  <a:moveTo>
                    <a:pt x="0" y="0"/>
                  </a:moveTo>
                  <a:cubicBezTo>
                    <a:pt x="71" y="27"/>
                    <a:pt x="143" y="54"/>
                    <a:pt x="234" y="68"/>
                  </a:cubicBezTo>
                  <a:cubicBezTo>
                    <a:pt x="325" y="82"/>
                    <a:pt x="455" y="69"/>
                    <a:pt x="546" y="83"/>
                  </a:cubicBezTo>
                  <a:cubicBezTo>
                    <a:pt x="637" y="97"/>
                    <a:pt x="707" y="125"/>
                    <a:pt x="781" y="150"/>
                  </a:cubicBezTo>
                  <a:cubicBezTo>
                    <a:pt x="855" y="175"/>
                    <a:pt x="927" y="199"/>
                    <a:pt x="991" y="231"/>
                  </a:cubicBezTo>
                  <a:cubicBezTo>
                    <a:pt x="1055" y="263"/>
                    <a:pt x="1110" y="305"/>
                    <a:pt x="1164" y="344"/>
                  </a:cubicBezTo>
                  <a:cubicBezTo>
                    <a:pt x="1218" y="383"/>
                    <a:pt x="1277" y="418"/>
                    <a:pt x="1314" y="468"/>
                  </a:cubicBezTo>
                  <a:cubicBezTo>
                    <a:pt x="1351" y="518"/>
                    <a:pt x="1350" y="594"/>
                    <a:pt x="1386" y="644"/>
                  </a:cubicBezTo>
                  <a:cubicBezTo>
                    <a:pt x="1422" y="694"/>
                    <a:pt x="1503" y="744"/>
                    <a:pt x="1533" y="770"/>
                  </a:cubicBezTo>
                </a:path>
              </a:pathLst>
            </a:custGeom>
            <a:noFill/>
            <a:ln w="9525">
              <a:solidFill>
                <a:schemeClr val="tx1"/>
              </a:solidFill>
              <a:round/>
              <a:headEnd/>
              <a:tailEnd/>
            </a:ln>
          </p:spPr>
          <p:txBody>
            <a:bodyPr wrap="none" anchor="ctr"/>
            <a:lstStyle/>
            <a:p>
              <a:endParaRPr lang="en-US"/>
            </a:p>
          </p:txBody>
        </p:sp>
        <p:sp>
          <p:nvSpPr>
            <p:cNvPr id="32" name="Line 65"/>
            <p:cNvSpPr>
              <a:spLocks noChangeShapeType="1"/>
            </p:cNvSpPr>
            <p:nvPr/>
          </p:nvSpPr>
          <p:spPr bwMode="auto">
            <a:xfrm>
              <a:off x="925378" y="3930650"/>
              <a:ext cx="2389187" cy="1219200"/>
            </a:xfrm>
            <a:prstGeom prst="line">
              <a:avLst/>
            </a:prstGeom>
            <a:noFill/>
            <a:ln w="9525">
              <a:solidFill>
                <a:schemeClr val="tx1"/>
              </a:solidFill>
              <a:round/>
              <a:headEnd type="triangle" w="med" len="med"/>
              <a:tailEnd type="triangle" w="med" len="med"/>
            </a:ln>
          </p:spPr>
          <p:txBody>
            <a:bodyPr wrap="none" anchor="ctr"/>
            <a:lstStyle/>
            <a:p>
              <a:endParaRPr lang="en-US"/>
            </a:p>
          </p:txBody>
        </p:sp>
        <p:sp>
          <p:nvSpPr>
            <p:cNvPr id="33" name="Text Box 66"/>
            <p:cNvSpPr txBox="1">
              <a:spLocks noChangeArrowheads="1"/>
            </p:cNvSpPr>
            <p:nvPr/>
          </p:nvSpPr>
          <p:spPr bwMode="auto">
            <a:xfrm>
              <a:off x="1714365" y="4418014"/>
              <a:ext cx="338532" cy="461689"/>
            </a:xfrm>
            <a:prstGeom prst="rect">
              <a:avLst/>
            </a:prstGeom>
            <a:noFill/>
            <a:ln w="9525">
              <a:noFill/>
              <a:miter lim="800000"/>
              <a:headEnd/>
              <a:tailEnd/>
            </a:ln>
          </p:spPr>
          <p:txBody>
            <a:bodyPr wrap="none">
              <a:spAutoFit/>
            </a:bodyPr>
            <a:lstStyle/>
            <a:p>
              <a:pPr eaLnBrk="0" hangingPunct="0"/>
              <a:r>
                <a:rPr lang="en-US" sz="2400" b="1" i="1" dirty="0" smtClean="0">
                  <a:latin typeface="Times New Roman" pitchFamily="18" charset="0"/>
                </a:rPr>
                <a:t>b</a:t>
              </a:r>
              <a:endParaRPr lang="en-US" sz="2400" b="1" i="1" dirty="0">
                <a:latin typeface="Times New Roman" pitchFamily="18" charset="0"/>
              </a:endParaRPr>
            </a:p>
          </p:txBody>
        </p:sp>
        <p:sp>
          <p:nvSpPr>
            <p:cNvPr id="34" name="Text Box 67"/>
            <p:cNvSpPr txBox="1">
              <a:spLocks noChangeArrowheads="1"/>
            </p:cNvSpPr>
            <p:nvPr/>
          </p:nvSpPr>
          <p:spPr bwMode="auto">
            <a:xfrm>
              <a:off x="152860" y="6181725"/>
              <a:ext cx="3486150" cy="396875"/>
            </a:xfrm>
            <a:prstGeom prst="rect">
              <a:avLst/>
            </a:prstGeom>
            <a:noFill/>
            <a:ln w="9525">
              <a:noFill/>
              <a:miter lim="800000"/>
              <a:headEnd/>
              <a:tailEnd/>
            </a:ln>
          </p:spPr>
          <p:txBody>
            <a:bodyPr wrap="none">
              <a:spAutoFit/>
            </a:bodyPr>
            <a:lstStyle/>
            <a:p>
              <a:pPr eaLnBrk="0" hangingPunct="0"/>
              <a:r>
                <a:rPr lang="en-US" sz="2000" dirty="0"/>
                <a:t>Theoretical stress distribution</a:t>
              </a:r>
            </a:p>
          </p:txBody>
        </p:sp>
        <p:sp>
          <p:nvSpPr>
            <p:cNvPr id="35" name="Freeform 69"/>
            <p:cNvSpPr>
              <a:spLocks/>
            </p:cNvSpPr>
            <p:nvPr/>
          </p:nvSpPr>
          <p:spPr bwMode="auto">
            <a:xfrm>
              <a:off x="5246553" y="3540125"/>
              <a:ext cx="2463800" cy="1470025"/>
            </a:xfrm>
            <a:custGeom>
              <a:avLst/>
              <a:gdLst>
                <a:gd name="T0" fmla="*/ 0 w 1584"/>
                <a:gd name="T1" fmla="*/ 2147483647 h 926"/>
                <a:gd name="T2" fmla="*/ 2147483647 w 1584"/>
                <a:gd name="T3" fmla="*/ 0 h 926"/>
                <a:gd name="T4" fmla="*/ 2147483647 w 1584"/>
                <a:gd name="T5" fmla="*/ 2147483647 h 926"/>
                <a:gd name="T6" fmla="*/ 2147483647 w 1584"/>
                <a:gd name="T7" fmla="*/ 2147483647 h 926"/>
                <a:gd name="T8" fmla="*/ 2147483647 w 1584"/>
                <a:gd name="T9" fmla="*/ 2147483647 h 926"/>
                <a:gd name="T10" fmla="*/ 0 w 1584"/>
                <a:gd name="T11" fmla="*/ 2147483647 h 926"/>
                <a:gd name="T12" fmla="*/ 0 60000 65536"/>
                <a:gd name="T13" fmla="*/ 0 60000 65536"/>
                <a:gd name="T14" fmla="*/ 0 60000 65536"/>
                <a:gd name="T15" fmla="*/ 0 60000 65536"/>
                <a:gd name="T16" fmla="*/ 0 60000 65536"/>
                <a:gd name="T17" fmla="*/ 0 60000 65536"/>
                <a:gd name="T18" fmla="*/ 0 w 1584"/>
                <a:gd name="T19" fmla="*/ 0 h 926"/>
                <a:gd name="T20" fmla="*/ 1584 w 1584"/>
                <a:gd name="T21" fmla="*/ 926 h 926"/>
              </a:gdLst>
              <a:ahLst/>
              <a:cxnLst>
                <a:cxn ang="T12">
                  <a:pos x="T0" y="T1"/>
                </a:cxn>
                <a:cxn ang="T13">
                  <a:pos x="T2" y="T3"/>
                </a:cxn>
                <a:cxn ang="T14">
                  <a:pos x="T4" y="T5"/>
                </a:cxn>
                <a:cxn ang="T15">
                  <a:pos x="T6" y="T7"/>
                </a:cxn>
                <a:cxn ang="T16">
                  <a:pos x="T8" y="T9"/>
                </a:cxn>
                <a:cxn ang="T17">
                  <a:pos x="T10" y="T11"/>
                </a:cxn>
              </a:cxnLst>
              <a:rect l="T18" t="T19" r="T20" b="T21"/>
              <a:pathLst>
                <a:path w="1584" h="926">
                  <a:moveTo>
                    <a:pt x="0" y="288"/>
                  </a:moveTo>
                  <a:lnTo>
                    <a:pt x="432" y="0"/>
                  </a:lnTo>
                  <a:lnTo>
                    <a:pt x="1584" y="576"/>
                  </a:lnTo>
                  <a:lnTo>
                    <a:pt x="1584" y="720"/>
                  </a:lnTo>
                  <a:lnTo>
                    <a:pt x="1274" y="926"/>
                  </a:lnTo>
                  <a:lnTo>
                    <a:pt x="0" y="288"/>
                  </a:lnTo>
                  <a:close/>
                </a:path>
              </a:pathLst>
            </a:custGeom>
            <a:solidFill>
              <a:schemeClr val="accent1"/>
            </a:solidFill>
            <a:ln w="9525">
              <a:solidFill>
                <a:schemeClr val="tx1"/>
              </a:solidFill>
              <a:round/>
              <a:headEnd/>
              <a:tailEnd/>
            </a:ln>
          </p:spPr>
          <p:txBody>
            <a:bodyPr wrap="none" anchor="ctr"/>
            <a:lstStyle/>
            <a:p>
              <a:endParaRPr lang="en-US"/>
            </a:p>
          </p:txBody>
        </p:sp>
        <p:sp>
          <p:nvSpPr>
            <p:cNvPr id="36" name="Line 70"/>
            <p:cNvSpPr>
              <a:spLocks noChangeShapeType="1"/>
            </p:cNvSpPr>
            <p:nvPr/>
          </p:nvSpPr>
          <p:spPr bwMode="auto">
            <a:xfrm>
              <a:off x="4275003" y="4302125"/>
              <a:ext cx="2389187" cy="1219200"/>
            </a:xfrm>
            <a:prstGeom prst="line">
              <a:avLst/>
            </a:prstGeom>
            <a:noFill/>
            <a:ln w="9525">
              <a:solidFill>
                <a:schemeClr val="tx1"/>
              </a:solidFill>
              <a:round/>
              <a:headEnd/>
              <a:tailEnd/>
            </a:ln>
          </p:spPr>
          <p:txBody>
            <a:bodyPr wrap="none" anchor="ctr"/>
            <a:lstStyle/>
            <a:p>
              <a:endParaRPr lang="en-US"/>
            </a:p>
          </p:txBody>
        </p:sp>
        <p:sp>
          <p:nvSpPr>
            <p:cNvPr id="37" name="Line 71"/>
            <p:cNvSpPr>
              <a:spLocks noChangeShapeType="1"/>
            </p:cNvSpPr>
            <p:nvPr/>
          </p:nvSpPr>
          <p:spPr bwMode="auto">
            <a:xfrm>
              <a:off x="4275003" y="4530725"/>
              <a:ext cx="2389187" cy="1219200"/>
            </a:xfrm>
            <a:prstGeom prst="line">
              <a:avLst/>
            </a:prstGeom>
            <a:noFill/>
            <a:ln w="9525">
              <a:solidFill>
                <a:schemeClr val="tx1"/>
              </a:solidFill>
              <a:round/>
              <a:headEnd/>
              <a:tailEnd/>
            </a:ln>
          </p:spPr>
          <p:txBody>
            <a:bodyPr wrap="none" anchor="ctr"/>
            <a:lstStyle/>
            <a:p>
              <a:endParaRPr lang="en-US"/>
            </a:p>
          </p:txBody>
        </p:sp>
        <p:sp>
          <p:nvSpPr>
            <p:cNvPr id="38" name="Line 72"/>
            <p:cNvSpPr>
              <a:spLocks noChangeShapeType="1"/>
            </p:cNvSpPr>
            <p:nvPr/>
          </p:nvSpPr>
          <p:spPr bwMode="auto">
            <a:xfrm>
              <a:off x="5171940" y="5749925"/>
              <a:ext cx="596900" cy="304800"/>
            </a:xfrm>
            <a:prstGeom prst="line">
              <a:avLst/>
            </a:prstGeom>
            <a:noFill/>
            <a:ln w="9525">
              <a:solidFill>
                <a:schemeClr val="tx1"/>
              </a:solidFill>
              <a:round/>
              <a:headEnd/>
              <a:tailEnd/>
            </a:ln>
          </p:spPr>
          <p:txBody>
            <a:bodyPr wrap="none" anchor="ctr"/>
            <a:lstStyle/>
            <a:p>
              <a:endParaRPr lang="en-US"/>
            </a:p>
          </p:txBody>
        </p:sp>
        <p:sp>
          <p:nvSpPr>
            <p:cNvPr id="39" name="Line 73"/>
            <p:cNvSpPr>
              <a:spLocks noChangeShapeType="1"/>
            </p:cNvSpPr>
            <p:nvPr/>
          </p:nvSpPr>
          <p:spPr bwMode="auto">
            <a:xfrm flipV="1">
              <a:off x="5171940" y="4987925"/>
              <a:ext cx="0" cy="762000"/>
            </a:xfrm>
            <a:prstGeom prst="line">
              <a:avLst/>
            </a:prstGeom>
            <a:noFill/>
            <a:ln w="9525">
              <a:solidFill>
                <a:schemeClr val="tx1"/>
              </a:solidFill>
              <a:round/>
              <a:headEnd/>
              <a:tailEnd/>
            </a:ln>
          </p:spPr>
          <p:txBody>
            <a:bodyPr wrap="none" anchor="ctr"/>
            <a:lstStyle/>
            <a:p>
              <a:endParaRPr lang="en-US"/>
            </a:p>
          </p:txBody>
        </p:sp>
        <p:sp>
          <p:nvSpPr>
            <p:cNvPr id="40" name="Line 74"/>
            <p:cNvSpPr>
              <a:spLocks noChangeShapeType="1"/>
            </p:cNvSpPr>
            <p:nvPr/>
          </p:nvSpPr>
          <p:spPr bwMode="auto">
            <a:xfrm flipV="1">
              <a:off x="5768840" y="5292725"/>
              <a:ext cx="0" cy="762000"/>
            </a:xfrm>
            <a:prstGeom prst="line">
              <a:avLst/>
            </a:prstGeom>
            <a:noFill/>
            <a:ln w="9525">
              <a:solidFill>
                <a:schemeClr val="tx1"/>
              </a:solidFill>
              <a:round/>
              <a:headEnd/>
              <a:tailEnd/>
            </a:ln>
          </p:spPr>
          <p:txBody>
            <a:bodyPr wrap="none" anchor="ctr"/>
            <a:lstStyle/>
            <a:p>
              <a:endParaRPr lang="en-US"/>
            </a:p>
          </p:txBody>
        </p:sp>
        <p:sp>
          <p:nvSpPr>
            <p:cNvPr id="41" name="Line 75"/>
            <p:cNvSpPr>
              <a:spLocks noChangeShapeType="1"/>
            </p:cNvSpPr>
            <p:nvPr/>
          </p:nvSpPr>
          <p:spPr bwMode="auto">
            <a:xfrm flipV="1">
              <a:off x="4573453" y="4454525"/>
              <a:ext cx="0" cy="228600"/>
            </a:xfrm>
            <a:prstGeom prst="line">
              <a:avLst/>
            </a:prstGeom>
            <a:noFill/>
            <a:ln w="9525">
              <a:solidFill>
                <a:schemeClr val="tx1"/>
              </a:solidFill>
              <a:round/>
              <a:headEnd/>
              <a:tailEnd/>
            </a:ln>
          </p:spPr>
          <p:txBody>
            <a:bodyPr wrap="none" anchor="ctr"/>
            <a:lstStyle/>
            <a:p>
              <a:endParaRPr lang="en-US"/>
            </a:p>
          </p:txBody>
        </p:sp>
        <p:sp>
          <p:nvSpPr>
            <p:cNvPr id="42" name="Line 76"/>
            <p:cNvSpPr>
              <a:spLocks noChangeShapeType="1"/>
            </p:cNvSpPr>
            <p:nvPr/>
          </p:nvSpPr>
          <p:spPr bwMode="auto">
            <a:xfrm flipV="1">
              <a:off x="6365740" y="5368925"/>
              <a:ext cx="0" cy="228600"/>
            </a:xfrm>
            <a:prstGeom prst="line">
              <a:avLst/>
            </a:prstGeom>
            <a:noFill/>
            <a:ln w="9525">
              <a:solidFill>
                <a:schemeClr val="tx1"/>
              </a:solidFill>
              <a:round/>
              <a:headEnd/>
              <a:tailEnd/>
            </a:ln>
          </p:spPr>
          <p:txBody>
            <a:bodyPr wrap="none" anchor="ctr"/>
            <a:lstStyle/>
            <a:p>
              <a:endParaRPr lang="en-US"/>
            </a:p>
          </p:txBody>
        </p:sp>
        <p:sp>
          <p:nvSpPr>
            <p:cNvPr id="43" name="Freeform 77" descr="5%"/>
            <p:cNvSpPr>
              <a:spLocks/>
            </p:cNvSpPr>
            <p:nvPr/>
          </p:nvSpPr>
          <p:spPr bwMode="auto">
            <a:xfrm>
              <a:off x="4275003" y="4302125"/>
              <a:ext cx="2389187" cy="1752600"/>
            </a:xfrm>
            <a:custGeom>
              <a:avLst/>
              <a:gdLst>
                <a:gd name="T0" fmla="*/ 0 w 1536"/>
                <a:gd name="T1" fmla="*/ 0 h 1104"/>
                <a:gd name="T2" fmla="*/ 2147483647 w 1536"/>
                <a:gd name="T3" fmla="*/ 2147483647 h 1104"/>
                <a:gd name="T4" fmla="*/ 2147483647 w 1536"/>
                <a:gd name="T5" fmla="*/ 2147483647 h 1104"/>
                <a:gd name="T6" fmla="*/ 2147483647 w 1536"/>
                <a:gd name="T7" fmla="*/ 2147483647 h 1104"/>
                <a:gd name="T8" fmla="*/ 2147483647 w 1536"/>
                <a:gd name="T9" fmla="*/ 2147483647 h 1104"/>
                <a:gd name="T10" fmla="*/ 2147483647 w 1536"/>
                <a:gd name="T11" fmla="*/ 2147483647 h 1104"/>
                <a:gd name="T12" fmla="*/ 2147483647 w 1536"/>
                <a:gd name="T13" fmla="*/ 2147483647 h 1104"/>
                <a:gd name="T14" fmla="*/ 0 w 1536"/>
                <a:gd name="T15" fmla="*/ 2147483647 h 1104"/>
                <a:gd name="T16" fmla="*/ 0 w 1536"/>
                <a:gd name="T17" fmla="*/ 0 h 11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36"/>
                <a:gd name="T28" fmla="*/ 0 h 1104"/>
                <a:gd name="T29" fmla="*/ 1536 w 1536"/>
                <a:gd name="T30" fmla="*/ 1104 h 11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36" h="1104">
                  <a:moveTo>
                    <a:pt x="0" y="0"/>
                  </a:moveTo>
                  <a:lnTo>
                    <a:pt x="1536" y="768"/>
                  </a:lnTo>
                  <a:lnTo>
                    <a:pt x="1536" y="912"/>
                  </a:lnTo>
                  <a:lnTo>
                    <a:pt x="960" y="624"/>
                  </a:lnTo>
                  <a:lnTo>
                    <a:pt x="960" y="1104"/>
                  </a:lnTo>
                  <a:lnTo>
                    <a:pt x="576" y="912"/>
                  </a:lnTo>
                  <a:lnTo>
                    <a:pt x="576" y="432"/>
                  </a:lnTo>
                  <a:lnTo>
                    <a:pt x="0" y="144"/>
                  </a:lnTo>
                  <a:lnTo>
                    <a:pt x="0" y="0"/>
                  </a:lnTo>
                  <a:close/>
                </a:path>
              </a:pathLst>
            </a:custGeom>
            <a:pattFill prst="pct5">
              <a:fgClr>
                <a:srgbClr val="000000"/>
              </a:fgClr>
              <a:bgClr>
                <a:schemeClr val="bg1"/>
              </a:bgClr>
            </a:pattFill>
            <a:ln w="9525">
              <a:solidFill>
                <a:schemeClr val="tx1"/>
              </a:solidFill>
              <a:round/>
              <a:headEnd/>
              <a:tailEnd/>
            </a:ln>
          </p:spPr>
          <p:txBody>
            <a:bodyPr wrap="none" anchor="ctr"/>
            <a:lstStyle/>
            <a:p>
              <a:endParaRPr lang="en-US"/>
            </a:p>
          </p:txBody>
        </p:sp>
        <p:sp>
          <p:nvSpPr>
            <p:cNvPr id="44" name="Line 79"/>
            <p:cNvSpPr>
              <a:spLocks noChangeShapeType="1"/>
            </p:cNvSpPr>
            <p:nvPr/>
          </p:nvSpPr>
          <p:spPr bwMode="auto">
            <a:xfrm flipV="1">
              <a:off x="5768840" y="5621338"/>
              <a:ext cx="635000" cy="433387"/>
            </a:xfrm>
            <a:prstGeom prst="line">
              <a:avLst/>
            </a:prstGeom>
            <a:noFill/>
            <a:ln w="9525">
              <a:solidFill>
                <a:schemeClr val="tx1"/>
              </a:solidFill>
              <a:round/>
              <a:headEnd/>
              <a:tailEnd/>
            </a:ln>
          </p:spPr>
          <p:txBody>
            <a:bodyPr wrap="none" anchor="ctr"/>
            <a:lstStyle/>
            <a:p>
              <a:endParaRPr lang="en-US"/>
            </a:p>
          </p:txBody>
        </p:sp>
        <p:sp>
          <p:nvSpPr>
            <p:cNvPr id="45" name="Line 80"/>
            <p:cNvSpPr>
              <a:spLocks noChangeShapeType="1"/>
            </p:cNvSpPr>
            <p:nvPr/>
          </p:nvSpPr>
          <p:spPr bwMode="auto">
            <a:xfrm flipV="1">
              <a:off x="6664190" y="5064125"/>
              <a:ext cx="673100" cy="457200"/>
            </a:xfrm>
            <a:prstGeom prst="line">
              <a:avLst/>
            </a:prstGeom>
            <a:noFill/>
            <a:ln w="9525">
              <a:solidFill>
                <a:schemeClr val="tx1"/>
              </a:solidFill>
              <a:round/>
              <a:headEnd/>
              <a:tailEnd/>
            </a:ln>
          </p:spPr>
          <p:txBody>
            <a:bodyPr wrap="none" anchor="ctr"/>
            <a:lstStyle/>
            <a:p>
              <a:endParaRPr lang="en-US"/>
            </a:p>
          </p:txBody>
        </p:sp>
        <p:sp>
          <p:nvSpPr>
            <p:cNvPr id="46" name="Line 81"/>
            <p:cNvSpPr>
              <a:spLocks noChangeShapeType="1"/>
            </p:cNvSpPr>
            <p:nvPr/>
          </p:nvSpPr>
          <p:spPr bwMode="auto">
            <a:xfrm flipV="1">
              <a:off x="6664190" y="5292725"/>
              <a:ext cx="673100" cy="457200"/>
            </a:xfrm>
            <a:prstGeom prst="line">
              <a:avLst/>
            </a:prstGeom>
            <a:noFill/>
            <a:ln w="9525">
              <a:solidFill>
                <a:schemeClr val="tx1"/>
              </a:solidFill>
              <a:round/>
              <a:headEnd/>
              <a:tailEnd/>
            </a:ln>
          </p:spPr>
          <p:txBody>
            <a:bodyPr wrap="none" anchor="ctr"/>
            <a:lstStyle/>
            <a:p>
              <a:endParaRPr lang="en-US"/>
            </a:p>
          </p:txBody>
        </p:sp>
        <p:sp>
          <p:nvSpPr>
            <p:cNvPr id="47" name="Line 82"/>
            <p:cNvSpPr>
              <a:spLocks noChangeShapeType="1"/>
            </p:cNvSpPr>
            <p:nvPr/>
          </p:nvSpPr>
          <p:spPr bwMode="auto">
            <a:xfrm flipV="1">
              <a:off x="4275003" y="3844925"/>
              <a:ext cx="673100" cy="457200"/>
            </a:xfrm>
            <a:prstGeom prst="line">
              <a:avLst/>
            </a:prstGeom>
            <a:noFill/>
            <a:ln w="9525">
              <a:solidFill>
                <a:schemeClr val="tx1"/>
              </a:solidFill>
              <a:round/>
              <a:headEnd/>
              <a:tailEnd/>
            </a:ln>
          </p:spPr>
          <p:txBody>
            <a:bodyPr wrap="none" anchor="ctr"/>
            <a:lstStyle/>
            <a:p>
              <a:endParaRPr lang="en-US"/>
            </a:p>
          </p:txBody>
        </p:sp>
        <p:sp>
          <p:nvSpPr>
            <p:cNvPr id="48" name="Line 83"/>
            <p:cNvSpPr>
              <a:spLocks noChangeShapeType="1"/>
            </p:cNvSpPr>
            <p:nvPr/>
          </p:nvSpPr>
          <p:spPr bwMode="auto">
            <a:xfrm>
              <a:off x="4948103" y="3844925"/>
              <a:ext cx="2389187" cy="1219200"/>
            </a:xfrm>
            <a:prstGeom prst="line">
              <a:avLst/>
            </a:prstGeom>
            <a:noFill/>
            <a:ln w="9525">
              <a:solidFill>
                <a:schemeClr val="tx1"/>
              </a:solidFill>
              <a:round/>
              <a:headEnd/>
              <a:tailEnd/>
            </a:ln>
          </p:spPr>
          <p:txBody>
            <a:bodyPr wrap="none" anchor="ctr"/>
            <a:lstStyle/>
            <a:p>
              <a:endParaRPr lang="en-US"/>
            </a:p>
          </p:txBody>
        </p:sp>
        <p:sp>
          <p:nvSpPr>
            <p:cNvPr id="49" name="Line 84"/>
            <p:cNvSpPr>
              <a:spLocks noChangeShapeType="1"/>
            </p:cNvSpPr>
            <p:nvPr/>
          </p:nvSpPr>
          <p:spPr bwMode="auto">
            <a:xfrm>
              <a:off x="7337290" y="5064125"/>
              <a:ext cx="0" cy="228600"/>
            </a:xfrm>
            <a:prstGeom prst="line">
              <a:avLst/>
            </a:prstGeom>
            <a:noFill/>
            <a:ln w="9525">
              <a:solidFill>
                <a:schemeClr val="tx1"/>
              </a:solidFill>
              <a:round/>
              <a:headEnd/>
              <a:tailEnd/>
            </a:ln>
          </p:spPr>
          <p:txBody>
            <a:bodyPr wrap="none" anchor="ctr"/>
            <a:lstStyle/>
            <a:p>
              <a:endParaRPr lang="en-US"/>
            </a:p>
          </p:txBody>
        </p:sp>
        <p:sp>
          <p:nvSpPr>
            <p:cNvPr id="50" name="Line 85"/>
            <p:cNvSpPr>
              <a:spLocks noChangeShapeType="1"/>
            </p:cNvSpPr>
            <p:nvPr/>
          </p:nvSpPr>
          <p:spPr bwMode="auto">
            <a:xfrm flipV="1">
              <a:off x="7038840" y="4454525"/>
              <a:ext cx="671512" cy="457200"/>
            </a:xfrm>
            <a:prstGeom prst="line">
              <a:avLst/>
            </a:prstGeom>
            <a:noFill/>
            <a:ln w="28575">
              <a:solidFill>
                <a:schemeClr val="tx1"/>
              </a:solidFill>
              <a:round/>
              <a:headEnd type="triangle" w="med" len="med"/>
              <a:tailEnd/>
            </a:ln>
          </p:spPr>
          <p:txBody>
            <a:bodyPr wrap="none" anchor="ctr"/>
            <a:lstStyle/>
            <a:p>
              <a:endParaRPr lang="en-US"/>
            </a:p>
          </p:txBody>
        </p:sp>
        <p:sp>
          <p:nvSpPr>
            <p:cNvPr id="51" name="Line 86"/>
            <p:cNvSpPr>
              <a:spLocks noChangeShapeType="1"/>
            </p:cNvSpPr>
            <p:nvPr/>
          </p:nvSpPr>
          <p:spPr bwMode="auto">
            <a:xfrm flipV="1">
              <a:off x="6738803" y="4302125"/>
              <a:ext cx="673100" cy="457200"/>
            </a:xfrm>
            <a:prstGeom prst="line">
              <a:avLst/>
            </a:prstGeom>
            <a:noFill/>
            <a:ln w="28575">
              <a:solidFill>
                <a:schemeClr val="tx1"/>
              </a:solidFill>
              <a:round/>
              <a:headEnd type="triangle" w="med" len="med"/>
              <a:tailEnd/>
            </a:ln>
          </p:spPr>
          <p:txBody>
            <a:bodyPr wrap="none" anchor="ctr"/>
            <a:lstStyle/>
            <a:p>
              <a:endParaRPr lang="en-US"/>
            </a:p>
          </p:txBody>
        </p:sp>
        <p:sp>
          <p:nvSpPr>
            <p:cNvPr id="52" name="Line 87"/>
            <p:cNvSpPr>
              <a:spLocks noChangeShapeType="1"/>
            </p:cNvSpPr>
            <p:nvPr/>
          </p:nvSpPr>
          <p:spPr bwMode="auto">
            <a:xfrm flipV="1">
              <a:off x="6440353" y="4149725"/>
              <a:ext cx="673100" cy="457200"/>
            </a:xfrm>
            <a:prstGeom prst="line">
              <a:avLst/>
            </a:prstGeom>
            <a:noFill/>
            <a:ln w="28575">
              <a:solidFill>
                <a:schemeClr val="tx1"/>
              </a:solidFill>
              <a:round/>
              <a:headEnd type="triangle" w="med" len="med"/>
              <a:tailEnd/>
            </a:ln>
          </p:spPr>
          <p:txBody>
            <a:bodyPr wrap="none" anchor="ctr"/>
            <a:lstStyle/>
            <a:p>
              <a:endParaRPr lang="en-US"/>
            </a:p>
          </p:txBody>
        </p:sp>
        <p:sp>
          <p:nvSpPr>
            <p:cNvPr id="53" name="Line 88"/>
            <p:cNvSpPr>
              <a:spLocks noChangeShapeType="1"/>
            </p:cNvSpPr>
            <p:nvPr/>
          </p:nvSpPr>
          <p:spPr bwMode="auto">
            <a:xfrm flipV="1">
              <a:off x="6141903" y="3997325"/>
              <a:ext cx="671512" cy="457200"/>
            </a:xfrm>
            <a:prstGeom prst="line">
              <a:avLst/>
            </a:prstGeom>
            <a:noFill/>
            <a:ln w="28575">
              <a:solidFill>
                <a:schemeClr val="tx1"/>
              </a:solidFill>
              <a:round/>
              <a:headEnd type="triangle" w="med" len="med"/>
              <a:tailEnd/>
            </a:ln>
          </p:spPr>
          <p:txBody>
            <a:bodyPr wrap="none" anchor="ctr"/>
            <a:lstStyle/>
            <a:p>
              <a:endParaRPr lang="en-US"/>
            </a:p>
          </p:txBody>
        </p:sp>
        <p:sp>
          <p:nvSpPr>
            <p:cNvPr id="54" name="Line 89"/>
            <p:cNvSpPr>
              <a:spLocks noChangeShapeType="1"/>
            </p:cNvSpPr>
            <p:nvPr/>
          </p:nvSpPr>
          <p:spPr bwMode="auto">
            <a:xfrm flipV="1">
              <a:off x="5843453" y="3844925"/>
              <a:ext cx="671512" cy="457200"/>
            </a:xfrm>
            <a:prstGeom prst="line">
              <a:avLst/>
            </a:prstGeom>
            <a:noFill/>
            <a:ln w="28575">
              <a:solidFill>
                <a:schemeClr val="tx1"/>
              </a:solidFill>
              <a:round/>
              <a:headEnd type="triangle" w="med" len="med"/>
              <a:tailEnd/>
            </a:ln>
          </p:spPr>
          <p:txBody>
            <a:bodyPr wrap="none" anchor="ctr"/>
            <a:lstStyle/>
            <a:p>
              <a:endParaRPr lang="en-US"/>
            </a:p>
          </p:txBody>
        </p:sp>
        <p:sp>
          <p:nvSpPr>
            <p:cNvPr id="55" name="Line 90"/>
            <p:cNvSpPr>
              <a:spLocks noChangeShapeType="1"/>
            </p:cNvSpPr>
            <p:nvPr/>
          </p:nvSpPr>
          <p:spPr bwMode="auto">
            <a:xfrm flipV="1">
              <a:off x="5545003" y="3692525"/>
              <a:ext cx="671512" cy="457200"/>
            </a:xfrm>
            <a:prstGeom prst="line">
              <a:avLst/>
            </a:prstGeom>
            <a:noFill/>
            <a:ln w="28575">
              <a:solidFill>
                <a:schemeClr val="tx1"/>
              </a:solidFill>
              <a:round/>
              <a:headEnd type="triangle" w="med" len="med"/>
              <a:tailEnd/>
            </a:ln>
          </p:spPr>
          <p:txBody>
            <a:bodyPr wrap="none" anchor="ctr"/>
            <a:lstStyle/>
            <a:p>
              <a:endParaRPr lang="en-US"/>
            </a:p>
          </p:txBody>
        </p:sp>
        <p:sp>
          <p:nvSpPr>
            <p:cNvPr id="56" name="Line 91"/>
            <p:cNvSpPr>
              <a:spLocks noChangeShapeType="1"/>
            </p:cNvSpPr>
            <p:nvPr/>
          </p:nvSpPr>
          <p:spPr bwMode="auto">
            <a:xfrm flipV="1">
              <a:off x="5246553" y="3540125"/>
              <a:ext cx="671512" cy="457200"/>
            </a:xfrm>
            <a:prstGeom prst="line">
              <a:avLst/>
            </a:prstGeom>
            <a:noFill/>
            <a:ln w="28575">
              <a:solidFill>
                <a:schemeClr val="tx1"/>
              </a:solidFill>
              <a:round/>
              <a:headEnd type="triangle" w="med" len="med"/>
              <a:tailEnd/>
            </a:ln>
          </p:spPr>
          <p:txBody>
            <a:bodyPr wrap="none" anchor="ctr"/>
            <a:lstStyle/>
            <a:p>
              <a:endParaRPr lang="en-US"/>
            </a:p>
          </p:txBody>
        </p:sp>
        <p:sp>
          <p:nvSpPr>
            <p:cNvPr id="57" name="Line 92"/>
            <p:cNvSpPr>
              <a:spLocks noChangeShapeType="1"/>
            </p:cNvSpPr>
            <p:nvPr/>
          </p:nvSpPr>
          <p:spPr bwMode="auto">
            <a:xfrm>
              <a:off x="5918065" y="3540125"/>
              <a:ext cx="1792287" cy="914400"/>
            </a:xfrm>
            <a:prstGeom prst="line">
              <a:avLst/>
            </a:prstGeom>
            <a:noFill/>
            <a:ln w="9525">
              <a:solidFill>
                <a:schemeClr val="tx1"/>
              </a:solidFill>
              <a:round/>
              <a:headEnd/>
              <a:tailEnd/>
            </a:ln>
          </p:spPr>
          <p:txBody>
            <a:bodyPr wrap="none" anchor="ctr"/>
            <a:lstStyle/>
            <a:p>
              <a:endParaRPr lang="en-US"/>
            </a:p>
          </p:txBody>
        </p:sp>
        <p:sp>
          <p:nvSpPr>
            <p:cNvPr id="58" name="Line 93"/>
            <p:cNvSpPr>
              <a:spLocks noChangeShapeType="1"/>
            </p:cNvSpPr>
            <p:nvPr/>
          </p:nvSpPr>
          <p:spPr bwMode="auto">
            <a:xfrm flipV="1">
              <a:off x="7229340" y="4683125"/>
              <a:ext cx="481012" cy="323850"/>
            </a:xfrm>
            <a:prstGeom prst="line">
              <a:avLst/>
            </a:prstGeom>
            <a:noFill/>
            <a:ln w="28575">
              <a:solidFill>
                <a:schemeClr val="tx1"/>
              </a:solidFill>
              <a:round/>
              <a:headEnd/>
              <a:tailEnd/>
            </a:ln>
          </p:spPr>
          <p:txBody>
            <a:bodyPr wrap="none" anchor="ctr"/>
            <a:lstStyle/>
            <a:p>
              <a:endParaRPr lang="en-US"/>
            </a:p>
          </p:txBody>
        </p:sp>
        <p:sp>
          <p:nvSpPr>
            <p:cNvPr id="59" name="Line 94"/>
            <p:cNvSpPr>
              <a:spLocks noChangeShapeType="1"/>
            </p:cNvSpPr>
            <p:nvPr/>
          </p:nvSpPr>
          <p:spPr bwMode="auto">
            <a:xfrm>
              <a:off x="7710353" y="4454525"/>
              <a:ext cx="0" cy="228600"/>
            </a:xfrm>
            <a:prstGeom prst="line">
              <a:avLst/>
            </a:prstGeom>
            <a:noFill/>
            <a:ln w="9525">
              <a:solidFill>
                <a:schemeClr val="tx1"/>
              </a:solidFill>
              <a:round/>
              <a:headEnd/>
              <a:tailEnd/>
            </a:ln>
          </p:spPr>
          <p:txBody>
            <a:bodyPr wrap="none" anchor="ctr"/>
            <a:lstStyle/>
            <a:p>
              <a:endParaRPr lang="en-US"/>
            </a:p>
          </p:txBody>
        </p:sp>
        <p:sp>
          <p:nvSpPr>
            <p:cNvPr id="63" name="Line 99"/>
            <p:cNvSpPr>
              <a:spLocks noChangeShapeType="1"/>
            </p:cNvSpPr>
            <p:nvPr/>
          </p:nvSpPr>
          <p:spPr bwMode="auto">
            <a:xfrm flipH="1">
              <a:off x="4948103" y="4073525"/>
              <a:ext cx="223837" cy="152400"/>
            </a:xfrm>
            <a:prstGeom prst="line">
              <a:avLst/>
            </a:prstGeom>
            <a:noFill/>
            <a:ln w="9525">
              <a:solidFill>
                <a:schemeClr val="tx1"/>
              </a:solidFill>
              <a:round/>
              <a:headEnd/>
              <a:tailEnd/>
            </a:ln>
          </p:spPr>
          <p:txBody>
            <a:bodyPr wrap="none" anchor="ctr"/>
            <a:lstStyle/>
            <a:p>
              <a:endParaRPr lang="en-US"/>
            </a:p>
          </p:txBody>
        </p:sp>
        <p:sp>
          <p:nvSpPr>
            <p:cNvPr id="64" name="Line 100"/>
            <p:cNvSpPr>
              <a:spLocks noChangeShapeType="1"/>
            </p:cNvSpPr>
            <p:nvPr/>
          </p:nvSpPr>
          <p:spPr bwMode="auto">
            <a:xfrm flipH="1">
              <a:off x="6738803" y="4987925"/>
              <a:ext cx="223837" cy="152400"/>
            </a:xfrm>
            <a:prstGeom prst="line">
              <a:avLst/>
            </a:prstGeom>
            <a:noFill/>
            <a:ln w="9525">
              <a:solidFill>
                <a:schemeClr val="tx1"/>
              </a:solidFill>
              <a:round/>
              <a:headEnd/>
              <a:tailEnd/>
            </a:ln>
          </p:spPr>
          <p:txBody>
            <a:bodyPr wrap="none" anchor="ctr"/>
            <a:lstStyle/>
            <a:p>
              <a:endParaRPr lang="en-US"/>
            </a:p>
          </p:txBody>
        </p:sp>
        <p:sp>
          <p:nvSpPr>
            <p:cNvPr id="65" name="Line 101"/>
            <p:cNvSpPr>
              <a:spLocks noChangeShapeType="1"/>
            </p:cNvSpPr>
            <p:nvPr/>
          </p:nvSpPr>
          <p:spPr bwMode="auto">
            <a:xfrm>
              <a:off x="5063990" y="4149725"/>
              <a:ext cx="1792287" cy="914400"/>
            </a:xfrm>
            <a:prstGeom prst="line">
              <a:avLst/>
            </a:prstGeom>
            <a:noFill/>
            <a:ln w="9525">
              <a:solidFill>
                <a:schemeClr val="tx1"/>
              </a:solidFill>
              <a:round/>
              <a:headEnd type="triangle" w="med" len="med"/>
              <a:tailEnd type="triangle" w="med" len="med"/>
            </a:ln>
          </p:spPr>
          <p:txBody>
            <a:bodyPr wrap="none" anchor="ctr"/>
            <a:lstStyle/>
            <a:p>
              <a:endParaRPr lang="en-US"/>
            </a:p>
          </p:txBody>
        </p:sp>
        <p:sp>
          <p:nvSpPr>
            <p:cNvPr id="66" name="Text Box 102"/>
            <p:cNvSpPr txBox="1">
              <a:spLocks noChangeArrowheads="1"/>
            </p:cNvSpPr>
            <p:nvPr/>
          </p:nvSpPr>
          <p:spPr bwMode="auto">
            <a:xfrm>
              <a:off x="5571990" y="4492626"/>
              <a:ext cx="564029" cy="461689"/>
            </a:xfrm>
            <a:prstGeom prst="rect">
              <a:avLst/>
            </a:prstGeom>
            <a:noFill/>
            <a:ln w="9525">
              <a:noFill/>
              <a:miter lim="800000"/>
              <a:headEnd/>
              <a:tailEnd/>
            </a:ln>
          </p:spPr>
          <p:txBody>
            <a:bodyPr wrap="none">
              <a:spAutoFit/>
            </a:bodyPr>
            <a:lstStyle/>
            <a:p>
              <a:pPr eaLnBrk="0" hangingPunct="0"/>
              <a:r>
                <a:rPr lang="en-US" sz="2400" b="1" i="1" dirty="0" err="1" smtClean="0">
                  <a:latin typeface="Times New Roman" pitchFamily="18" charset="0"/>
                </a:rPr>
                <a:t>b</a:t>
              </a:r>
              <a:r>
                <a:rPr lang="en-US" sz="2400" b="1" i="1" baseline="-25000" dirty="0" err="1" smtClean="0">
                  <a:latin typeface="Times New Roman" pitchFamily="18" charset="0"/>
                </a:rPr>
                <a:t>eff</a:t>
              </a:r>
              <a:endParaRPr lang="en-US" sz="2400" b="1" i="1" baseline="-25000" dirty="0">
                <a:latin typeface="Times New Roman" pitchFamily="18" charset="0"/>
              </a:endParaRPr>
            </a:p>
          </p:txBody>
        </p:sp>
        <p:sp>
          <p:nvSpPr>
            <p:cNvPr id="67" name="Text Box 103"/>
            <p:cNvSpPr txBox="1">
              <a:spLocks noChangeArrowheads="1"/>
            </p:cNvSpPr>
            <p:nvPr/>
          </p:nvSpPr>
          <p:spPr bwMode="auto">
            <a:xfrm>
              <a:off x="4171699" y="6180138"/>
              <a:ext cx="4672012" cy="396875"/>
            </a:xfrm>
            <a:prstGeom prst="rect">
              <a:avLst/>
            </a:prstGeom>
            <a:noFill/>
            <a:ln w="9525">
              <a:noFill/>
              <a:miter lim="800000"/>
              <a:headEnd/>
              <a:tailEnd/>
            </a:ln>
          </p:spPr>
          <p:txBody>
            <a:bodyPr wrap="none">
              <a:spAutoFit/>
            </a:bodyPr>
            <a:lstStyle/>
            <a:p>
              <a:pPr eaLnBrk="0" hangingPunct="0"/>
              <a:r>
                <a:rPr lang="en-US" sz="2000" dirty="0"/>
                <a:t>Simplified rectangular stress distribution</a:t>
              </a:r>
            </a:p>
          </p:txBody>
        </p:sp>
        <p:sp>
          <p:nvSpPr>
            <p:cNvPr id="70" name="Line 107"/>
            <p:cNvSpPr>
              <a:spLocks noChangeShapeType="1"/>
            </p:cNvSpPr>
            <p:nvPr/>
          </p:nvSpPr>
          <p:spPr bwMode="auto">
            <a:xfrm>
              <a:off x="1055553" y="5111750"/>
              <a:ext cx="1624012" cy="781050"/>
            </a:xfrm>
            <a:prstGeom prst="line">
              <a:avLst/>
            </a:prstGeom>
            <a:noFill/>
            <a:ln w="28575">
              <a:solidFill>
                <a:srgbClr val="CC3300"/>
              </a:solidFill>
              <a:prstDash val="dashDot"/>
              <a:round/>
              <a:headEnd/>
              <a:tailEnd/>
            </a:ln>
          </p:spPr>
          <p:txBody>
            <a:bodyPr/>
            <a:lstStyle/>
            <a:p>
              <a:endParaRPr lang="en-US"/>
            </a:p>
          </p:txBody>
        </p:sp>
        <p:sp>
          <p:nvSpPr>
            <p:cNvPr id="71" name="Line 108"/>
            <p:cNvSpPr>
              <a:spLocks noChangeShapeType="1"/>
            </p:cNvSpPr>
            <p:nvPr/>
          </p:nvSpPr>
          <p:spPr bwMode="auto">
            <a:xfrm>
              <a:off x="4697278" y="5056188"/>
              <a:ext cx="1624012" cy="781050"/>
            </a:xfrm>
            <a:prstGeom prst="line">
              <a:avLst/>
            </a:prstGeom>
            <a:noFill/>
            <a:ln w="28575">
              <a:solidFill>
                <a:srgbClr val="CC3300"/>
              </a:solidFill>
              <a:prstDash val="dashDot"/>
              <a:round/>
              <a:headEnd/>
              <a:tailEnd/>
            </a:ln>
          </p:spPr>
          <p:txBody>
            <a:bodyPr/>
            <a:lstStyle/>
            <a:p>
              <a:endParaRPr lang="en-US"/>
            </a:p>
          </p:txBody>
        </p:sp>
        <p:sp>
          <p:nvSpPr>
            <p:cNvPr id="72" name="Freeform 109"/>
            <p:cNvSpPr>
              <a:spLocks/>
            </p:cNvSpPr>
            <p:nvPr/>
          </p:nvSpPr>
          <p:spPr bwMode="auto">
            <a:xfrm>
              <a:off x="1388928" y="4954588"/>
              <a:ext cx="349250" cy="684212"/>
            </a:xfrm>
            <a:custGeom>
              <a:avLst/>
              <a:gdLst>
                <a:gd name="T0" fmla="*/ 2147483647 w 224"/>
                <a:gd name="T1" fmla="*/ 2147483647 h 456"/>
                <a:gd name="T2" fmla="*/ 2147483647 w 224"/>
                <a:gd name="T3" fmla="*/ 2147483647 h 456"/>
                <a:gd name="T4" fmla="*/ 2147483647 w 224"/>
                <a:gd name="T5" fmla="*/ 0 h 456"/>
                <a:gd name="T6" fmla="*/ 0 60000 65536"/>
                <a:gd name="T7" fmla="*/ 0 60000 65536"/>
                <a:gd name="T8" fmla="*/ 0 60000 65536"/>
                <a:gd name="T9" fmla="*/ 0 w 224"/>
                <a:gd name="T10" fmla="*/ 0 h 456"/>
                <a:gd name="T11" fmla="*/ 224 w 224"/>
                <a:gd name="T12" fmla="*/ 456 h 456"/>
              </a:gdLst>
              <a:ahLst/>
              <a:cxnLst>
                <a:cxn ang="T6">
                  <a:pos x="T0" y="T1"/>
                </a:cxn>
                <a:cxn ang="T7">
                  <a:pos x="T2" y="T3"/>
                </a:cxn>
                <a:cxn ang="T8">
                  <a:pos x="T4" y="T5"/>
                </a:cxn>
              </a:cxnLst>
              <a:rect l="T9" t="T10" r="T11" b="T12"/>
              <a:pathLst>
                <a:path w="224" h="456">
                  <a:moveTo>
                    <a:pt x="176" y="456"/>
                  </a:moveTo>
                  <a:cubicBezTo>
                    <a:pt x="148" y="410"/>
                    <a:pt x="0" y="268"/>
                    <a:pt x="8" y="192"/>
                  </a:cubicBezTo>
                  <a:cubicBezTo>
                    <a:pt x="16" y="116"/>
                    <a:pt x="114" y="52"/>
                    <a:pt x="224" y="0"/>
                  </a:cubicBezTo>
                </a:path>
              </a:pathLst>
            </a:custGeom>
            <a:noFill/>
            <a:ln w="57150">
              <a:solidFill>
                <a:srgbClr val="000000"/>
              </a:solidFill>
              <a:round/>
              <a:headEnd/>
              <a:tailEnd type="triangle" w="med" len="med"/>
            </a:ln>
          </p:spPr>
          <p:txBody>
            <a:bodyPr/>
            <a:lstStyle/>
            <a:p>
              <a:endParaRPr lang="en-US"/>
            </a:p>
          </p:txBody>
        </p:sp>
        <p:sp>
          <p:nvSpPr>
            <p:cNvPr id="73" name="Freeform 110"/>
            <p:cNvSpPr>
              <a:spLocks/>
            </p:cNvSpPr>
            <p:nvPr/>
          </p:nvSpPr>
          <p:spPr bwMode="auto">
            <a:xfrm>
              <a:off x="5173528" y="5037138"/>
              <a:ext cx="344487" cy="722312"/>
            </a:xfrm>
            <a:custGeom>
              <a:avLst/>
              <a:gdLst>
                <a:gd name="T0" fmla="*/ 2147483647 w 222"/>
                <a:gd name="T1" fmla="*/ 2147483647 h 455"/>
                <a:gd name="T2" fmla="*/ 2147483647 w 222"/>
                <a:gd name="T3" fmla="*/ 2147483647 h 455"/>
                <a:gd name="T4" fmla="*/ 2147483647 w 222"/>
                <a:gd name="T5" fmla="*/ 0 h 455"/>
                <a:gd name="T6" fmla="*/ 0 60000 65536"/>
                <a:gd name="T7" fmla="*/ 0 60000 65536"/>
                <a:gd name="T8" fmla="*/ 0 60000 65536"/>
                <a:gd name="T9" fmla="*/ 0 w 222"/>
                <a:gd name="T10" fmla="*/ 0 h 455"/>
                <a:gd name="T11" fmla="*/ 222 w 222"/>
                <a:gd name="T12" fmla="*/ 455 h 455"/>
              </a:gdLst>
              <a:ahLst/>
              <a:cxnLst>
                <a:cxn ang="T6">
                  <a:pos x="T0" y="T1"/>
                </a:cxn>
                <a:cxn ang="T7">
                  <a:pos x="T2" y="T3"/>
                </a:cxn>
                <a:cxn ang="T8">
                  <a:pos x="T4" y="T5"/>
                </a:cxn>
              </a:cxnLst>
              <a:rect l="T9" t="T10" r="T11" b="T12"/>
              <a:pathLst>
                <a:path w="222" h="455">
                  <a:moveTo>
                    <a:pt x="185" y="455"/>
                  </a:moveTo>
                  <a:cubicBezTo>
                    <a:pt x="155" y="409"/>
                    <a:pt x="0" y="268"/>
                    <a:pt x="6" y="192"/>
                  </a:cubicBezTo>
                  <a:cubicBezTo>
                    <a:pt x="12" y="116"/>
                    <a:pt x="112" y="52"/>
                    <a:pt x="222" y="0"/>
                  </a:cubicBezTo>
                </a:path>
              </a:pathLst>
            </a:custGeom>
            <a:noFill/>
            <a:ln w="57150">
              <a:solidFill>
                <a:srgbClr val="000000"/>
              </a:solidFill>
              <a:round/>
              <a:headEnd/>
              <a:tailEnd type="triangle" w="med" len="med"/>
            </a:ln>
          </p:spPr>
          <p:txBody>
            <a:bodyPr/>
            <a:lstStyle/>
            <a:p>
              <a:endParaRPr lang="en-US"/>
            </a:p>
          </p:txBody>
        </p:sp>
        <p:sp>
          <p:nvSpPr>
            <p:cNvPr id="74" name="Text Box 111"/>
            <p:cNvSpPr txBox="1">
              <a:spLocks noChangeArrowheads="1"/>
            </p:cNvSpPr>
            <p:nvPr/>
          </p:nvSpPr>
          <p:spPr bwMode="auto">
            <a:xfrm>
              <a:off x="4679815" y="5189538"/>
              <a:ext cx="438150" cy="457200"/>
            </a:xfrm>
            <a:prstGeom prst="rect">
              <a:avLst/>
            </a:prstGeom>
            <a:noFill/>
            <a:ln w="9525">
              <a:noFill/>
              <a:miter lim="800000"/>
              <a:headEnd/>
              <a:tailEnd/>
            </a:ln>
          </p:spPr>
          <p:txBody>
            <a:bodyPr wrap="none">
              <a:spAutoFit/>
            </a:bodyPr>
            <a:lstStyle/>
            <a:p>
              <a:r>
                <a:rPr lang="en-US" sz="2400"/>
                <a:t>M</a:t>
              </a:r>
            </a:p>
          </p:txBody>
        </p:sp>
        <p:sp>
          <p:nvSpPr>
            <p:cNvPr id="75" name="Text Box 112"/>
            <p:cNvSpPr txBox="1">
              <a:spLocks noChangeArrowheads="1"/>
            </p:cNvSpPr>
            <p:nvPr/>
          </p:nvSpPr>
          <p:spPr bwMode="auto">
            <a:xfrm>
              <a:off x="892040" y="5267325"/>
              <a:ext cx="438150" cy="457200"/>
            </a:xfrm>
            <a:prstGeom prst="rect">
              <a:avLst/>
            </a:prstGeom>
            <a:noFill/>
            <a:ln w="9525">
              <a:noFill/>
              <a:miter lim="800000"/>
              <a:headEnd/>
              <a:tailEnd/>
            </a:ln>
          </p:spPr>
          <p:txBody>
            <a:bodyPr wrap="none">
              <a:spAutoFit/>
            </a:bodyPr>
            <a:lstStyle/>
            <a:p>
              <a:r>
                <a:rPr lang="en-US" sz="2400"/>
                <a:t>M</a:t>
              </a:r>
            </a:p>
          </p:txBody>
        </p:sp>
        <p:grpSp>
          <p:nvGrpSpPr>
            <p:cNvPr id="76" name="Group 118"/>
            <p:cNvGrpSpPr>
              <a:grpSpLocks/>
            </p:cNvGrpSpPr>
            <p:nvPr/>
          </p:nvGrpSpPr>
          <p:grpSpPr bwMode="auto">
            <a:xfrm>
              <a:off x="1471496" y="5553077"/>
              <a:ext cx="411163" cy="255588"/>
              <a:chOff x="4703" y="309"/>
              <a:chExt cx="259" cy="161"/>
            </a:xfrm>
          </p:grpSpPr>
          <p:sp>
            <p:nvSpPr>
              <p:cNvPr id="82" name="Oval 114"/>
              <p:cNvSpPr>
                <a:spLocks noChangeArrowheads="1"/>
              </p:cNvSpPr>
              <p:nvPr/>
            </p:nvSpPr>
            <p:spPr bwMode="auto">
              <a:xfrm>
                <a:off x="4703" y="309"/>
                <a:ext cx="60" cy="56"/>
              </a:xfrm>
              <a:prstGeom prst="ellipse">
                <a:avLst/>
              </a:prstGeom>
              <a:solidFill>
                <a:schemeClr val="folHlink"/>
              </a:solidFill>
              <a:ln w="9525">
                <a:solidFill>
                  <a:schemeClr val="tx1"/>
                </a:solidFill>
                <a:round/>
                <a:headEnd/>
                <a:tailEnd/>
              </a:ln>
            </p:spPr>
            <p:txBody>
              <a:bodyPr wrap="none" anchor="ctr"/>
              <a:lstStyle/>
              <a:p>
                <a:endParaRPr lang="en-US"/>
              </a:p>
            </p:txBody>
          </p:sp>
          <p:sp>
            <p:nvSpPr>
              <p:cNvPr id="83" name="Oval 116"/>
              <p:cNvSpPr>
                <a:spLocks noChangeArrowheads="1"/>
              </p:cNvSpPr>
              <p:nvPr/>
            </p:nvSpPr>
            <p:spPr bwMode="auto">
              <a:xfrm>
                <a:off x="4799" y="364"/>
                <a:ext cx="60" cy="56"/>
              </a:xfrm>
              <a:prstGeom prst="ellipse">
                <a:avLst/>
              </a:prstGeom>
              <a:solidFill>
                <a:schemeClr val="folHlink"/>
              </a:solidFill>
              <a:ln w="9525">
                <a:solidFill>
                  <a:schemeClr val="tx1"/>
                </a:solidFill>
                <a:round/>
                <a:headEnd/>
                <a:tailEnd/>
              </a:ln>
            </p:spPr>
            <p:txBody>
              <a:bodyPr wrap="none" anchor="ctr"/>
              <a:lstStyle/>
              <a:p>
                <a:endParaRPr lang="en-US"/>
              </a:p>
            </p:txBody>
          </p:sp>
          <p:sp>
            <p:nvSpPr>
              <p:cNvPr id="84" name="Oval 117"/>
              <p:cNvSpPr>
                <a:spLocks noChangeArrowheads="1"/>
              </p:cNvSpPr>
              <p:nvPr/>
            </p:nvSpPr>
            <p:spPr bwMode="auto">
              <a:xfrm>
                <a:off x="4902" y="414"/>
                <a:ext cx="60" cy="56"/>
              </a:xfrm>
              <a:prstGeom prst="ellipse">
                <a:avLst/>
              </a:prstGeom>
              <a:solidFill>
                <a:schemeClr val="folHlink"/>
              </a:solidFill>
              <a:ln w="9525">
                <a:solidFill>
                  <a:schemeClr val="tx1"/>
                </a:solidFill>
                <a:round/>
                <a:headEnd/>
                <a:tailEnd/>
              </a:ln>
            </p:spPr>
            <p:txBody>
              <a:bodyPr wrap="none" anchor="ctr"/>
              <a:lstStyle/>
              <a:p>
                <a:endParaRPr lang="en-US"/>
              </a:p>
            </p:txBody>
          </p:sp>
        </p:grpSp>
        <p:grpSp>
          <p:nvGrpSpPr>
            <p:cNvPr id="77" name="Group 120"/>
            <p:cNvGrpSpPr>
              <a:grpSpLocks/>
            </p:cNvGrpSpPr>
            <p:nvPr/>
          </p:nvGrpSpPr>
          <p:grpSpPr bwMode="auto">
            <a:xfrm>
              <a:off x="5241808" y="5611815"/>
              <a:ext cx="411163" cy="255588"/>
              <a:chOff x="4703" y="309"/>
              <a:chExt cx="259" cy="161"/>
            </a:xfrm>
          </p:grpSpPr>
          <p:sp>
            <p:nvSpPr>
              <p:cNvPr id="79" name="Oval 121"/>
              <p:cNvSpPr>
                <a:spLocks noChangeArrowheads="1"/>
              </p:cNvSpPr>
              <p:nvPr/>
            </p:nvSpPr>
            <p:spPr bwMode="auto">
              <a:xfrm>
                <a:off x="4703" y="309"/>
                <a:ext cx="60" cy="56"/>
              </a:xfrm>
              <a:prstGeom prst="ellipse">
                <a:avLst/>
              </a:prstGeom>
              <a:solidFill>
                <a:schemeClr val="folHlink"/>
              </a:solidFill>
              <a:ln w="9525">
                <a:solidFill>
                  <a:schemeClr val="tx1"/>
                </a:solidFill>
                <a:round/>
                <a:headEnd/>
                <a:tailEnd/>
              </a:ln>
            </p:spPr>
            <p:txBody>
              <a:bodyPr wrap="none" anchor="ctr"/>
              <a:lstStyle/>
              <a:p>
                <a:endParaRPr lang="en-US"/>
              </a:p>
            </p:txBody>
          </p:sp>
          <p:sp>
            <p:nvSpPr>
              <p:cNvPr id="80" name="Oval 122"/>
              <p:cNvSpPr>
                <a:spLocks noChangeArrowheads="1"/>
              </p:cNvSpPr>
              <p:nvPr/>
            </p:nvSpPr>
            <p:spPr bwMode="auto">
              <a:xfrm>
                <a:off x="4799" y="364"/>
                <a:ext cx="60" cy="56"/>
              </a:xfrm>
              <a:prstGeom prst="ellipse">
                <a:avLst/>
              </a:prstGeom>
              <a:solidFill>
                <a:schemeClr val="folHlink"/>
              </a:solidFill>
              <a:ln w="9525">
                <a:solidFill>
                  <a:schemeClr val="tx1"/>
                </a:solidFill>
                <a:round/>
                <a:headEnd/>
                <a:tailEnd/>
              </a:ln>
            </p:spPr>
            <p:txBody>
              <a:bodyPr wrap="none" anchor="ctr"/>
              <a:lstStyle/>
              <a:p>
                <a:endParaRPr lang="en-US"/>
              </a:p>
            </p:txBody>
          </p:sp>
          <p:sp>
            <p:nvSpPr>
              <p:cNvPr id="81" name="Oval 123"/>
              <p:cNvSpPr>
                <a:spLocks noChangeArrowheads="1"/>
              </p:cNvSpPr>
              <p:nvPr/>
            </p:nvSpPr>
            <p:spPr bwMode="auto">
              <a:xfrm>
                <a:off x="4902" y="414"/>
                <a:ext cx="60" cy="56"/>
              </a:xfrm>
              <a:prstGeom prst="ellipse">
                <a:avLst/>
              </a:prstGeom>
              <a:solidFill>
                <a:schemeClr val="folHlink"/>
              </a:solidFill>
              <a:ln w="9525">
                <a:solidFill>
                  <a:schemeClr val="tx1"/>
                </a:solidFill>
                <a:round/>
                <a:headEnd/>
                <a:tailEnd/>
              </a:ln>
            </p:spPr>
            <p:txBody>
              <a:bodyPr wrap="none" anchor="ctr"/>
              <a:lstStyle/>
              <a:p>
                <a:endParaRPr lang="en-US"/>
              </a:p>
            </p:txBody>
          </p:sp>
        </p:gr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p:cNvSpPr>
          <p:nvPr>
            <p:ph type="title"/>
          </p:nvPr>
        </p:nvSpPr>
        <p:spPr>
          <a:xfrm>
            <a:off x="609600" y="228600"/>
            <a:ext cx="8153400" cy="990600"/>
          </a:xfrm>
        </p:spPr>
        <p:txBody>
          <a:bodyPr/>
          <a:lstStyle/>
          <a:p>
            <a:pPr eaLnBrk="1" hangingPunct="1"/>
            <a:r>
              <a:rPr lang="en-US" dirty="0" smtClean="0"/>
              <a:t>Objectives</a:t>
            </a:r>
          </a:p>
        </p:txBody>
      </p:sp>
      <p:sp>
        <p:nvSpPr>
          <p:cNvPr id="21507" name="Rectangle 3"/>
          <p:cNvSpPr>
            <a:spLocks noGrp="1"/>
          </p:cNvSpPr>
          <p:nvPr>
            <p:ph sz="quarter" idx="1"/>
          </p:nvPr>
        </p:nvSpPr>
        <p:spPr>
          <a:xfrm>
            <a:off x="238737" y="1828799"/>
            <a:ext cx="5794288" cy="4780345"/>
          </a:xfrm>
        </p:spPr>
        <p:txBody>
          <a:bodyPr/>
          <a:lstStyle/>
          <a:p>
            <a:pPr algn="just" eaLnBrk="1" hangingPunct="1">
              <a:spcBef>
                <a:spcPts val="0"/>
              </a:spcBef>
            </a:pPr>
            <a:r>
              <a:rPr lang="en-US" sz="2700" dirty="0" smtClean="0"/>
              <a:t>The main objective of this study is to develop a procedure, based on the </a:t>
            </a:r>
            <a:r>
              <a:rPr lang="en-US" sz="2700" i="1" dirty="0" smtClean="0"/>
              <a:t>Load and Resistance Factor Design</a:t>
            </a:r>
            <a:r>
              <a:rPr lang="en-US" sz="2700" dirty="0" smtClean="0"/>
              <a:t> format, that can help structural engineers in the utility industry proportion and size base plates on leveling nuts.</a:t>
            </a:r>
          </a:p>
          <a:p>
            <a:pPr algn="just" eaLnBrk="1" hangingPunct="1">
              <a:spcBef>
                <a:spcPts val="0"/>
              </a:spcBef>
            </a:pPr>
            <a:r>
              <a:rPr lang="en-US" sz="2700" dirty="0" smtClean="0"/>
              <a:t>Nonlinear finite element structural analysis will be used as the basis behind the development of the procedure.</a:t>
            </a:r>
          </a:p>
        </p:txBody>
      </p:sp>
      <p:pic>
        <p:nvPicPr>
          <p:cNvPr id="4" name="Picture 3"/>
          <p:cNvPicPr/>
          <p:nvPr/>
        </p:nvPicPr>
        <p:blipFill>
          <a:blip r:embed="rId3" cstate="print"/>
          <a:srcRect l="22418" r="7836" b="31846"/>
          <a:stretch>
            <a:fillRect/>
          </a:stretch>
        </p:blipFill>
        <p:spPr bwMode="auto">
          <a:xfrm>
            <a:off x="6150741" y="2312375"/>
            <a:ext cx="2814638" cy="2857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p:cNvSpPr>
          <p:nvPr>
            <p:ph type="title"/>
          </p:nvPr>
        </p:nvSpPr>
        <p:spPr>
          <a:xfrm>
            <a:off x="609600" y="228600"/>
            <a:ext cx="8153400" cy="990600"/>
          </a:xfrm>
        </p:spPr>
        <p:txBody>
          <a:bodyPr/>
          <a:lstStyle/>
          <a:p>
            <a:pPr eaLnBrk="1" hangingPunct="1"/>
            <a:r>
              <a:rPr lang="en-US" dirty="0" smtClean="0"/>
              <a:t>Objectives</a:t>
            </a:r>
          </a:p>
        </p:txBody>
      </p:sp>
      <p:sp>
        <p:nvSpPr>
          <p:cNvPr id="21507" name="Rectangle 3"/>
          <p:cNvSpPr>
            <a:spLocks noGrp="1"/>
          </p:cNvSpPr>
          <p:nvPr>
            <p:ph sz="quarter" idx="1"/>
          </p:nvPr>
        </p:nvSpPr>
        <p:spPr>
          <a:xfrm>
            <a:off x="57872" y="1542063"/>
            <a:ext cx="6400799" cy="5067082"/>
          </a:xfrm>
        </p:spPr>
        <p:txBody>
          <a:bodyPr/>
          <a:lstStyle/>
          <a:p>
            <a:pPr marL="0" indent="0" algn="just" eaLnBrk="1" hangingPunct="1">
              <a:spcBef>
                <a:spcPts val="0"/>
              </a:spcBef>
              <a:buNone/>
            </a:pPr>
            <a:r>
              <a:rPr lang="en-US" sz="2600" dirty="0" smtClean="0"/>
              <a:t>To accomplish the stated objective, we will:</a:t>
            </a:r>
          </a:p>
          <a:p>
            <a:pPr marL="514350" indent="-514350" algn="just" eaLnBrk="1" hangingPunct="1">
              <a:spcBef>
                <a:spcPts val="0"/>
              </a:spcBef>
            </a:pPr>
            <a:r>
              <a:rPr lang="en-US" sz="2600" dirty="0" smtClean="0"/>
              <a:t>Research the published literature on steel base plates on leveling nuts. </a:t>
            </a:r>
          </a:p>
          <a:p>
            <a:pPr marL="514350" indent="-514350" algn="just" eaLnBrk="1" hangingPunct="1">
              <a:spcBef>
                <a:spcPts val="0"/>
              </a:spcBef>
            </a:pPr>
            <a:r>
              <a:rPr lang="en-US" sz="2600" dirty="0" smtClean="0"/>
              <a:t>Carry out laboratory testing of steel base plates on leveling nuts.</a:t>
            </a:r>
          </a:p>
          <a:p>
            <a:pPr marL="514350" indent="-514350" algn="just" eaLnBrk="1" hangingPunct="1">
              <a:spcBef>
                <a:spcPts val="0"/>
              </a:spcBef>
            </a:pPr>
            <a:r>
              <a:rPr lang="en-US" sz="2600" dirty="0" smtClean="0"/>
              <a:t>Conduct a parametric analysis on base plates to better understand the structural behavior.</a:t>
            </a:r>
          </a:p>
          <a:p>
            <a:pPr marL="514350" indent="-514350" algn="just" eaLnBrk="1" hangingPunct="1">
              <a:spcBef>
                <a:spcPts val="0"/>
              </a:spcBef>
            </a:pPr>
            <a:r>
              <a:rPr lang="en-US" sz="2600" dirty="0" smtClean="0"/>
              <a:t>Develop simple expressions of the influence angle that help in computing an effective width of the base plate when the connection is subjected to concentric or eccentric loads. </a:t>
            </a:r>
          </a:p>
        </p:txBody>
      </p:sp>
      <p:pic>
        <p:nvPicPr>
          <p:cNvPr id="4" name="Picture 3"/>
          <p:cNvPicPr/>
          <p:nvPr/>
        </p:nvPicPr>
        <p:blipFill>
          <a:blip r:embed="rId3" cstate="print"/>
          <a:srcRect l="22418" r="7836" b="31846"/>
          <a:stretch>
            <a:fillRect/>
          </a:stretch>
        </p:blipFill>
        <p:spPr bwMode="auto">
          <a:xfrm>
            <a:off x="6523273" y="2368819"/>
            <a:ext cx="2575571" cy="2756337"/>
          </a:xfrm>
          <a:prstGeom prst="rect">
            <a:avLst/>
          </a:prstGeom>
          <a:noFill/>
          <a:ln w="9525">
            <a:noFill/>
            <a:miter lim="800000"/>
            <a:headEnd/>
            <a:tailEnd/>
          </a:ln>
          <a:effectLst/>
        </p:spPr>
      </p:pic>
    </p:spTree>
    <p:extLst>
      <p:ext uri="{BB962C8B-B14F-4D97-AF65-F5344CB8AC3E}">
        <p14:creationId xmlns:p14="http://schemas.microsoft.com/office/powerpoint/2010/main" val="22029969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p:cNvSpPr>
          <p:nvPr>
            <p:ph type="title"/>
          </p:nvPr>
        </p:nvSpPr>
        <p:spPr>
          <a:xfrm>
            <a:off x="609600" y="228600"/>
            <a:ext cx="8153400" cy="990600"/>
          </a:xfrm>
        </p:spPr>
        <p:txBody>
          <a:bodyPr/>
          <a:lstStyle/>
          <a:p>
            <a:pPr eaLnBrk="1" hangingPunct="1"/>
            <a:r>
              <a:rPr lang="en-US" dirty="0" smtClean="0"/>
              <a:t>Scope</a:t>
            </a:r>
          </a:p>
        </p:txBody>
      </p:sp>
      <p:grpSp>
        <p:nvGrpSpPr>
          <p:cNvPr id="13" name="Group 12"/>
          <p:cNvGrpSpPr/>
          <p:nvPr/>
        </p:nvGrpSpPr>
        <p:grpSpPr>
          <a:xfrm>
            <a:off x="411696" y="1570616"/>
            <a:ext cx="8393386" cy="4983721"/>
            <a:chOff x="411696" y="1570616"/>
            <a:chExt cx="8393386" cy="4983721"/>
          </a:xfrm>
        </p:grpSpPr>
        <p:grpSp>
          <p:nvGrpSpPr>
            <p:cNvPr id="80" name="Group 79"/>
            <p:cNvGrpSpPr/>
            <p:nvPr/>
          </p:nvGrpSpPr>
          <p:grpSpPr>
            <a:xfrm>
              <a:off x="5033729" y="1646816"/>
              <a:ext cx="2936543" cy="3137848"/>
              <a:chOff x="4883601" y="1646816"/>
              <a:chExt cx="2936543" cy="3137848"/>
            </a:xfrm>
          </p:grpSpPr>
          <p:sp>
            <p:nvSpPr>
              <p:cNvPr id="25617" name="Rectangle 18"/>
              <p:cNvSpPr>
                <a:spLocks noChangeArrowheads="1"/>
              </p:cNvSpPr>
              <p:nvPr/>
            </p:nvSpPr>
            <p:spPr bwMode="auto">
              <a:xfrm>
                <a:off x="4883601" y="3374964"/>
                <a:ext cx="1895475" cy="1409700"/>
              </a:xfrm>
              <a:prstGeom prst="rect">
                <a:avLst/>
              </a:prstGeom>
              <a:solidFill>
                <a:srgbClr val="FFFFFF"/>
              </a:solidFill>
              <a:ln w="25400">
                <a:solidFill>
                  <a:srgbClr val="000000"/>
                </a:solidFill>
                <a:miter lim="800000"/>
                <a:headEnd/>
                <a:tailEnd/>
              </a:ln>
            </p:spPr>
            <p:txBody>
              <a:bodyPr/>
              <a:lstStyle/>
              <a:p>
                <a:endParaRPr lang="en-US"/>
              </a:p>
            </p:txBody>
          </p:sp>
          <p:sp>
            <p:nvSpPr>
              <p:cNvPr id="25619" name="Oval 19"/>
              <p:cNvSpPr>
                <a:spLocks noChangeArrowheads="1"/>
              </p:cNvSpPr>
              <p:nvPr/>
            </p:nvSpPr>
            <p:spPr bwMode="auto">
              <a:xfrm>
                <a:off x="6376892" y="3576837"/>
                <a:ext cx="161925" cy="152400"/>
              </a:xfrm>
              <a:prstGeom prst="ellipse">
                <a:avLst/>
              </a:prstGeom>
              <a:solidFill>
                <a:srgbClr val="7F7F7F"/>
              </a:solidFill>
              <a:ln w="38100">
                <a:solidFill>
                  <a:srgbClr val="F2F2F2"/>
                </a:solidFill>
                <a:round/>
                <a:headEnd/>
                <a:tailEnd/>
              </a:ln>
              <a:effectLst>
                <a:outerShdw dist="28398" dir="3806097" algn="ctr" rotWithShape="0">
                  <a:srgbClr val="205867">
                    <a:alpha val="50000"/>
                  </a:srgbClr>
                </a:outerShdw>
              </a:effectLst>
            </p:spPr>
            <p:txBody>
              <a:bodyPr/>
              <a:lstStyle/>
              <a:p>
                <a:pPr>
                  <a:defRPr/>
                </a:pPr>
                <a:endParaRPr lang="en-US"/>
              </a:p>
            </p:txBody>
          </p:sp>
          <p:sp>
            <p:nvSpPr>
              <p:cNvPr id="25620" name="Oval 20"/>
              <p:cNvSpPr>
                <a:spLocks noChangeArrowheads="1"/>
              </p:cNvSpPr>
              <p:nvPr/>
            </p:nvSpPr>
            <p:spPr bwMode="auto">
              <a:xfrm>
                <a:off x="5148594" y="4433234"/>
                <a:ext cx="161925" cy="152400"/>
              </a:xfrm>
              <a:prstGeom prst="ellipse">
                <a:avLst/>
              </a:prstGeom>
              <a:solidFill>
                <a:srgbClr val="7F7F7F"/>
              </a:solidFill>
              <a:ln w="38100">
                <a:solidFill>
                  <a:srgbClr val="F2F2F2"/>
                </a:solidFill>
                <a:round/>
                <a:headEnd/>
                <a:tailEnd/>
              </a:ln>
              <a:effectLst>
                <a:outerShdw dist="28398" dir="3806097" algn="ctr" rotWithShape="0">
                  <a:srgbClr val="205867">
                    <a:alpha val="50000"/>
                  </a:srgbClr>
                </a:outerShdw>
              </a:effectLst>
            </p:spPr>
            <p:txBody>
              <a:bodyPr/>
              <a:lstStyle/>
              <a:p>
                <a:pPr>
                  <a:defRPr/>
                </a:pPr>
                <a:endParaRPr lang="en-US"/>
              </a:p>
            </p:txBody>
          </p:sp>
          <p:sp>
            <p:nvSpPr>
              <p:cNvPr id="25621" name="Oval 21"/>
              <p:cNvSpPr>
                <a:spLocks noChangeArrowheads="1"/>
              </p:cNvSpPr>
              <p:nvPr/>
            </p:nvSpPr>
            <p:spPr bwMode="auto">
              <a:xfrm>
                <a:off x="6396227" y="4418448"/>
                <a:ext cx="161925" cy="152400"/>
              </a:xfrm>
              <a:prstGeom prst="ellipse">
                <a:avLst/>
              </a:prstGeom>
              <a:solidFill>
                <a:srgbClr val="7F7F7F"/>
              </a:solidFill>
              <a:ln w="38100">
                <a:solidFill>
                  <a:srgbClr val="F2F2F2"/>
                </a:solidFill>
                <a:round/>
                <a:headEnd/>
                <a:tailEnd/>
              </a:ln>
              <a:effectLst>
                <a:outerShdw dist="28398" dir="3806097" algn="ctr" rotWithShape="0">
                  <a:srgbClr val="205867">
                    <a:alpha val="50000"/>
                  </a:srgbClr>
                </a:outerShdw>
              </a:effectLst>
            </p:spPr>
            <p:txBody>
              <a:bodyPr/>
              <a:lstStyle/>
              <a:p>
                <a:pPr>
                  <a:defRPr/>
                </a:pPr>
                <a:endParaRPr lang="en-US"/>
              </a:p>
            </p:txBody>
          </p:sp>
          <p:sp>
            <p:nvSpPr>
              <p:cNvPr id="25622" name="Oval 22"/>
              <p:cNvSpPr>
                <a:spLocks noChangeArrowheads="1"/>
              </p:cNvSpPr>
              <p:nvPr/>
            </p:nvSpPr>
            <p:spPr bwMode="auto">
              <a:xfrm>
                <a:off x="5150870" y="3613232"/>
                <a:ext cx="161925" cy="152400"/>
              </a:xfrm>
              <a:prstGeom prst="ellipse">
                <a:avLst/>
              </a:prstGeom>
              <a:solidFill>
                <a:srgbClr val="7F7F7F"/>
              </a:solidFill>
              <a:ln w="38100">
                <a:solidFill>
                  <a:srgbClr val="F2F2F2"/>
                </a:solidFill>
                <a:round/>
                <a:headEnd/>
                <a:tailEnd/>
              </a:ln>
              <a:effectLst>
                <a:outerShdw dist="28398" dir="3806097" algn="ctr" rotWithShape="0">
                  <a:srgbClr val="205867">
                    <a:alpha val="50000"/>
                  </a:srgbClr>
                </a:outerShdw>
              </a:effectLst>
            </p:spPr>
            <p:txBody>
              <a:bodyPr/>
              <a:lstStyle/>
              <a:p>
                <a:pPr>
                  <a:defRPr/>
                </a:pPr>
                <a:endParaRPr lang="en-US"/>
              </a:p>
            </p:txBody>
          </p:sp>
          <p:sp>
            <p:nvSpPr>
              <p:cNvPr id="4" name="Rectangle 23"/>
              <p:cNvSpPr>
                <a:spLocks noChangeArrowheads="1"/>
              </p:cNvSpPr>
              <p:nvPr/>
            </p:nvSpPr>
            <p:spPr bwMode="auto">
              <a:xfrm>
                <a:off x="5562719" y="3856616"/>
                <a:ext cx="657225" cy="571500"/>
              </a:xfrm>
              <a:prstGeom prst="rect">
                <a:avLst/>
              </a:prstGeom>
              <a:solidFill>
                <a:srgbClr val="FFFFFF"/>
              </a:solidFill>
              <a:ln w="9525">
                <a:solidFill>
                  <a:srgbClr val="000000"/>
                </a:solidFill>
                <a:miter lim="800000"/>
                <a:headEnd/>
                <a:tailEnd/>
              </a:ln>
            </p:spPr>
            <p:txBody>
              <a:bodyPr/>
              <a:lstStyle/>
              <a:p>
                <a:endParaRPr lang="en-US"/>
              </a:p>
            </p:txBody>
          </p:sp>
          <p:sp>
            <p:nvSpPr>
              <p:cNvPr id="36" name="Cloud Callout 35"/>
              <p:cNvSpPr/>
              <p:nvPr/>
            </p:nvSpPr>
            <p:spPr>
              <a:xfrm>
                <a:off x="5000744" y="1646816"/>
                <a:ext cx="2819400" cy="1524000"/>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smtClean="0">
                    <a:solidFill>
                      <a:schemeClr val="tx1"/>
                    </a:solidFill>
                  </a:rPr>
                  <a:t>Bolt eccentricity and sizes</a:t>
                </a:r>
                <a:endParaRPr lang="en-US" b="1" dirty="0">
                  <a:solidFill>
                    <a:schemeClr val="tx1"/>
                  </a:solidFill>
                </a:endParaRPr>
              </a:p>
            </p:txBody>
          </p:sp>
          <p:sp>
            <p:nvSpPr>
              <p:cNvPr id="41" name="Left-Right Arrow 40"/>
              <p:cNvSpPr/>
              <p:nvPr/>
            </p:nvSpPr>
            <p:spPr>
              <a:xfrm rot="18982688" flipH="1">
                <a:off x="6181740" y="3715230"/>
                <a:ext cx="286322" cy="152201"/>
              </a:xfrm>
              <a:prstGeom prst="leftRightArrow">
                <a:avLst/>
              </a:prstGeom>
              <a:solidFill>
                <a:schemeClr val="tx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42" name="Group 41"/>
            <p:cNvGrpSpPr/>
            <p:nvPr/>
          </p:nvGrpSpPr>
          <p:grpSpPr>
            <a:xfrm>
              <a:off x="2156321" y="2662813"/>
              <a:ext cx="2693471" cy="3773259"/>
              <a:chOff x="3657600" y="1789341"/>
              <a:chExt cx="2693471" cy="3773259"/>
            </a:xfrm>
          </p:grpSpPr>
          <p:sp>
            <p:nvSpPr>
              <p:cNvPr id="25609" name="Rectangle 10"/>
              <p:cNvSpPr>
                <a:spLocks noChangeArrowheads="1"/>
              </p:cNvSpPr>
              <p:nvPr/>
            </p:nvSpPr>
            <p:spPr bwMode="auto">
              <a:xfrm>
                <a:off x="3657600" y="4181475"/>
                <a:ext cx="1971675" cy="1381125"/>
              </a:xfrm>
              <a:prstGeom prst="rect">
                <a:avLst/>
              </a:prstGeom>
              <a:solidFill>
                <a:srgbClr val="FFFFFF"/>
              </a:solidFill>
              <a:ln w="25400">
                <a:solidFill>
                  <a:srgbClr val="000000"/>
                </a:solidFill>
                <a:miter lim="800000"/>
                <a:headEnd/>
                <a:tailEnd/>
              </a:ln>
            </p:spPr>
            <p:txBody>
              <a:bodyPr/>
              <a:lstStyle/>
              <a:p>
                <a:endParaRPr lang="en-US"/>
              </a:p>
            </p:txBody>
          </p:sp>
          <p:sp>
            <p:nvSpPr>
              <p:cNvPr id="25611" name="Oval 11"/>
              <p:cNvSpPr>
                <a:spLocks noChangeArrowheads="1"/>
              </p:cNvSpPr>
              <p:nvPr/>
            </p:nvSpPr>
            <p:spPr bwMode="auto">
              <a:xfrm>
                <a:off x="3876675" y="4267200"/>
                <a:ext cx="161925" cy="152400"/>
              </a:xfrm>
              <a:prstGeom prst="ellipse">
                <a:avLst/>
              </a:prstGeom>
              <a:solidFill>
                <a:srgbClr val="7F7F7F"/>
              </a:solidFill>
              <a:ln w="38100">
                <a:solidFill>
                  <a:srgbClr val="F2F2F2"/>
                </a:solidFill>
                <a:round/>
                <a:headEnd/>
                <a:tailEnd/>
              </a:ln>
              <a:effectLst>
                <a:outerShdw dist="28398" dir="3806097" algn="ctr" rotWithShape="0">
                  <a:srgbClr val="205867">
                    <a:alpha val="50000"/>
                  </a:srgbClr>
                </a:outerShdw>
              </a:effectLst>
            </p:spPr>
            <p:txBody>
              <a:bodyPr/>
              <a:lstStyle/>
              <a:p>
                <a:pPr>
                  <a:defRPr/>
                </a:pPr>
                <a:endParaRPr lang="en-US"/>
              </a:p>
            </p:txBody>
          </p:sp>
          <p:sp>
            <p:nvSpPr>
              <p:cNvPr id="25612" name="Oval 12"/>
              <p:cNvSpPr>
                <a:spLocks noChangeArrowheads="1"/>
              </p:cNvSpPr>
              <p:nvPr/>
            </p:nvSpPr>
            <p:spPr bwMode="auto">
              <a:xfrm>
                <a:off x="3876675" y="5276850"/>
                <a:ext cx="161925" cy="152400"/>
              </a:xfrm>
              <a:prstGeom prst="ellipse">
                <a:avLst/>
              </a:prstGeom>
              <a:solidFill>
                <a:srgbClr val="7F7F7F"/>
              </a:solidFill>
              <a:ln w="38100">
                <a:solidFill>
                  <a:srgbClr val="F2F2F2"/>
                </a:solidFill>
                <a:round/>
                <a:headEnd/>
                <a:tailEnd/>
              </a:ln>
              <a:effectLst>
                <a:outerShdw dist="28398" dir="3806097" algn="ctr" rotWithShape="0">
                  <a:srgbClr val="205867">
                    <a:alpha val="50000"/>
                  </a:srgbClr>
                </a:outerShdw>
              </a:effectLst>
            </p:spPr>
            <p:txBody>
              <a:bodyPr/>
              <a:lstStyle/>
              <a:p>
                <a:pPr>
                  <a:defRPr/>
                </a:pPr>
                <a:endParaRPr lang="en-US"/>
              </a:p>
            </p:txBody>
          </p:sp>
          <p:sp>
            <p:nvSpPr>
              <p:cNvPr id="25613" name="Oval 13"/>
              <p:cNvSpPr>
                <a:spLocks noChangeArrowheads="1"/>
              </p:cNvSpPr>
              <p:nvPr/>
            </p:nvSpPr>
            <p:spPr bwMode="auto">
              <a:xfrm>
                <a:off x="5248275" y="4267200"/>
                <a:ext cx="161925" cy="152400"/>
              </a:xfrm>
              <a:prstGeom prst="ellipse">
                <a:avLst/>
              </a:prstGeom>
              <a:solidFill>
                <a:srgbClr val="7F7F7F"/>
              </a:solidFill>
              <a:ln w="38100">
                <a:solidFill>
                  <a:srgbClr val="F2F2F2"/>
                </a:solidFill>
                <a:round/>
                <a:headEnd/>
                <a:tailEnd/>
              </a:ln>
              <a:effectLst>
                <a:outerShdw dist="28398" dir="3806097" algn="ctr" rotWithShape="0">
                  <a:srgbClr val="205867">
                    <a:alpha val="50000"/>
                  </a:srgbClr>
                </a:outerShdw>
              </a:effectLst>
            </p:spPr>
            <p:txBody>
              <a:bodyPr/>
              <a:lstStyle/>
              <a:p>
                <a:pPr>
                  <a:defRPr/>
                </a:pPr>
                <a:endParaRPr lang="en-US"/>
              </a:p>
            </p:txBody>
          </p:sp>
          <p:sp>
            <p:nvSpPr>
              <p:cNvPr id="25614" name="Oval 14"/>
              <p:cNvSpPr>
                <a:spLocks noChangeArrowheads="1"/>
              </p:cNvSpPr>
              <p:nvPr/>
            </p:nvSpPr>
            <p:spPr bwMode="auto">
              <a:xfrm>
                <a:off x="5248275" y="5257800"/>
                <a:ext cx="161925" cy="152400"/>
              </a:xfrm>
              <a:prstGeom prst="ellipse">
                <a:avLst/>
              </a:prstGeom>
              <a:solidFill>
                <a:srgbClr val="7F7F7F"/>
              </a:solidFill>
              <a:ln w="38100">
                <a:solidFill>
                  <a:srgbClr val="F2F2F2"/>
                </a:solidFill>
                <a:round/>
                <a:headEnd/>
                <a:tailEnd/>
              </a:ln>
              <a:effectLst>
                <a:outerShdw dist="28398" dir="3806097" algn="ctr" rotWithShape="0">
                  <a:srgbClr val="205867">
                    <a:alpha val="50000"/>
                  </a:srgbClr>
                </a:outerShdw>
              </a:effectLst>
            </p:spPr>
            <p:txBody>
              <a:bodyPr/>
              <a:lstStyle/>
              <a:p>
                <a:pPr>
                  <a:defRPr/>
                </a:pPr>
                <a:endParaRPr lang="en-US"/>
              </a:p>
            </p:txBody>
          </p:sp>
          <p:sp>
            <p:nvSpPr>
              <p:cNvPr id="25615" name="Oval 15"/>
              <p:cNvSpPr>
                <a:spLocks noChangeArrowheads="1"/>
              </p:cNvSpPr>
              <p:nvPr/>
            </p:nvSpPr>
            <p:spPr bwMode="auto">
              <a:xfrm>
                <a:off x="4581525" y="4267200"/>
                <a:ext cx="161925" cy="152400"/>
              </a:xfrm>
              <a:prstGeom prst="ellipse">
                <a:avLst/>
              </a:prstGeom>
              <a:solidFill>
                <a:srgbClr val="7F7F7F"/>
              </a:solidFill>
              <a:ln w="38100">
                <a:solidFill>
                  <a:srgbClr val="F2F2F2"/>
                </a:solidFill>
                <a:round/>
                <a:headEnd/>
                <a:tailEnd/>
              </a:ln>
              <a:effectLst>
                <a:outerShdw dist="28398" dir="3806097" algn="ctr" rotWithShape="0">
                  <a:srgbClr val="205867">
                    <a:alpha val="50000"/>
                  </a:srgbClr>
                </a:outerShdw>
              </a:effectLst>
            </p:spPr>
            <p:txBody>
              <a:bodyPr/>
              <a:lstStyle/>
              <a:p>
                <a:pPr>
                  <a:defRPr/>
                </a:pPr>
                <a:endParaRPr lang="en-US"/>
              </a:p>
            </p:txBody>
          </p:sp>
          <p:sp>
            <p:nvSpPr>
              <p:cNvPr id="25616" name="Oval 16"/>
              <p:cNvSpPr>
                <a:spLocks noChangeArrowheads="1"/>
              </p:cNvSpPr>
              <p:nvPr/>
            </p:nvSpPr>
            <p:spPr bwMode="auto">
              <a:xfrm>
                <a:off x="4581525" y="5276850"/>
                <a:ext cx="161925" cy="152400"/>
              </a:xfrm>
              <a:prstGeom prst="ellipse">
                <a:avLst/>
              </a:prstGeom>
              <a:solidFill>
                <a:srgbClr val="7F7F7F"/>
              </a:solidFill>
              <a:ln w="38100">
                <a:solidFill>
                  <a:srgbClr val="F2F2F2"/>
                </a:solidFill>
                <a:round/>
                <a:headEnd/>
                <a:tailEnd/>
              </a:ln>
              <a:effectLst>
                <a:outerShdw dist="28398" dir="3806097" algn="ctr" rotWithShape="0">
                  <a:srgbClr val="205867">
                    <a:alpha val="50000"/>
                  </a:srgbClr>
                </a:outerShdw>
              </a:effectLst>
            </p:spPr>
            <p:txBody>
              <a:bodyPr/>
              <a:lstStyle/>
              <a:p>
                <a:pPr>
                  <a:defRPr/>
                </a:pPr>
                <a:endParaRPr lang="en-US"/>
              </a:p>
            </p:txBody>
          </p:sp>
          <p:sp>
            <p:nvSpPr>
              <p:cNvPr id="3" name="Rectangle 17"/>
              <p:cNvSpPr>
                <a:spLocks noChangeArrowheads="1"/>
              </p:cNvSpPr>
              <p:nvPr/>
            </p:nvSpPr>
            <p:spPr bwMode="auto">
              <a:xfrm>
                <a:off x="4362450" y="4610100"/>
                <a:ext cx="657225" cy="571500"/>
              </a:xfrm>
              <a:prstGeom prst="rect">
                <a:avLst/>
              </a:prstGeom>
              <a:solidFill>
                <a:srgbClr val="FFFFFF"/>
              </a:solidFill>
              <a:ln w="9525">
                <a:solidFill>
                  <a:srgbClr val="000000"/>
                </a:solidFill>
                <a:miter lim="800000"/>
                <a:headEnd/>
                <a:tailEnd/>
              </a:ln>
            </p:spPr>
            <p:txBody>
              <a:bodyPr/>
              <a:lstStyle/>
              <a:p>
                <a:endParaRPr lang="en-US"/>
              </a:p>
            </p:txBody>
          </p:sp>
          <p:sp>
            <p:nvSpPr>
              <p:cNvPr id="25" name="Cloud Callout 24"/>
              <p:cNvSpPr/>
              <p:nvPr/>
            </p:nvSpPr>
            <p:spPr>
              <a:xfrm>
                <a:off x="4013579" y="1789341"/>
                <a:ext cx="2337492" cy="1334859"/>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smtClean="0">
                    <a:solidFill>
                      <a:schemeClr val="tx1"/>
                    </a:solidFill>
                  </a:rPr>
                  <a:t>Number and spacing between  </a:t>
                </a:r>
                <a:r>
                  <a:rPr lang="en-US" b="1" dirty="0">
                    <a:solidFill>
                      <a:schemeClr val="tx1"/>
                    </a:solidFill>
                  </a:rPr>
                  <a:t>bolts</a:t>
                </a:r>
              </a:p>
            </p:txBody>
          </p:sp>
          <p:cxnSp>
            <p:nvCxnSpPr>
              <p:cNvPr id="31" name="Straight Arrow Connector 30"/>
              <p:cNvCxnSpPr>
                <a:stCxn id="25" idx="4"/>
              </p:cNvCxnSpPr>
              <p:nvPr/>
            </p:nvCxnSpPr>
            <p:spPr>
              <a:xfrm flipH="1">
                <a:off x="4114801" y="3291057"/>
                <a:ext cx="580554" cy="97614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25" idx="4"/>
                <a:endCxn id="25615" idx="0"/>
              </p:cNvCxnSpPr>
              <p:nvPr/>
            </p:nvCxnSpPr>
            <p:spPr>
              <a:xfrm flipH="1">
                <a:off x="4662488" y="3291057"/>
                <a:ext cx="32867" cy="97614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25" idx="4"/>
                <a:endCxn id="25613" idx="0"/>
              </p:cNvCxnSpPr>
              <p:nvPr/>
            </p:nvCxnSpPr>
            <p:spPr>
              <a:xfrm>
                <a:off x="4695355" y="3291057"/>
                <a:ext cx="633883" cy="97614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Oval 11"/>
              <p:cNvSpPr>
                <a:spLocks noChangeArrowheads="1"/>
              </p:cNvSpPr>
              <p:nvPr/>
            </p:nvSpPr>
            <p:spPr bwMode="auto">
              <a:xfrm>
                <a:off x="3851653" y="4801738"/>
                <a:ext cx="161925" cy="152400"/>
              </a:xfrm>
              <a:prstGeom prst="ellipse">
                <a:avLst/>
              </a:prstGeom>
              <a:solidFill>
                <a:srgbClr val="7F7F7F"/>
              </a:solidFill>
              <a:ln w="38100">
                <a:solidFill>
                  <a:srgbClr val="F2F2F2"/>
                </a:solidFill>
                <a:round/>
                <a:headEnd/>
                <a:tailEnd/>
              </a:ln>
              <a:effectLst>
                <a:outerShdw dist="28398" dir="3806097" algn="ctr" rotWithShape="0">
                  <a:srgbClr val="205867">
                    <a:alpha val="50000"/>
                  </a:srgbClr>
                </a:outerShdw>
              </a:effectLst>
            </p:spPr>
            <p:txBody>
              <a:bodyPr/>
              <a:lstStyle/>
              <a:p>
                <a:pPr>
                  <a:defRPr/>
                </a:pPr>
                <a:endParaRPr lang="en-US"/>
              </a:p>
            </p:txBody>
          </p:sp>
          <p:sp>
            <p:nvSpPr>
              <p:cNvPr id="34" name="Oval 11"/>
              <p:cNvSpPr>
                <a:spLocks noChangeArrowheads="1"/>
              </p:cNvSpPr>
              <p:nvPr/>
            </p:nvSpPr>
            <p:spPr bwMode="auto">
              <a:xfrm>
                <a:off x="5243725" y="4801737"/>
                <a:ext cx="161925" cy="152400"/>
              </a:xfrm>
              <a:prstGeom prst="ellipse">
                <a:avLst/>
              </a:prstGeom>
              <a:solidFill>
                <a:srgbClr val="7F7F7F"/>
              </a:solidFill>
              <a:ln w="38100">
                <a:solidFill>
                  <a:srgbClr val="F2F2F2"/>
                </a:solidFill>
                <a:round/>
                <a:headEnd/>
                <a:tailEnd/>
              </a:ln>
              <a:effectLst>
                <a:outerShdw dist="28398" dir="3806097" algn="ctr" rotWithShape="0">
                  <a:srgbClr val="205867">
                    <a:alpha val="50000"/>
                  </a:srgbClr>
                </a:outerShdw>
              </a:effectLst>
            </p:spPr>
            <p:txBody>
              <a:bodyPr/>
              <a:lstStyle/>
              <a:p>
                <a:pPr>
                  <a:defRPr/>
                </a:pPr>
                <a:endParaRPr lang="en-US"/>
              </a:p>
            </p:txBody>
          </p:sp>
        </p:grpSp>
        <p:grpSp>
          <p:nvGrpSpPr>
            <p:cNvPr id="40" name="Group 39"/>
            <p:cNvGrpSpPr/>
            <p:nvPr/>
          </p:nvGrpSpPr>
          <p:grpSpPr>
            <a:xfrm>
              <a:off x="411696" y="1570616"/>
              <a:ext cx="2514600" cy="3209925"/>
              <a:chOff x="1066800" y="2362200"/>
              <a:chExt cx="2514600" cy="3209925"/>
            </a:xfrm>
          </p:grpSpPr>
          <p:sp>
            <p:nvSpPr>
              <p:cNvPr id="25603" name="Rectangle 4"/>
              <p:cNvSpPr>
                <a:spLocks noChangeArrowheads="1"/>
              </p:cNvSpPr>
              <p:nvPr/>
            </p:nvSpPr>
            <p:spPr bwMode="auto">
              <a:xfrm>
                <a:off x="1066800" y="4191000"/>
                <a:ext cx="1971675" cy="1381125"/>
              </a:xfrm>
              <a:prstGeom prst="rect">
                <a:avLst/>
              </a:prstGeom>
              <a:solidFill>
                <a:srgbClr val="FFFFFF"/>
              </a:solidFill>
              <a:ln w="25400">
                <a:solidFill>
                  <a:srgbClr val="000000"/>
                </a:solidFill>
                <a:miter lim="800000"/>
                <a:headEnd/>
                <a:tailEnd/>
              </a:ln>
            </p:spPr>
            <p:txBody>
              <a:bodyPr/>
              <a:lstStyle/>
              <a:p>
                <a:endParaRPr lang="en-US"/>
              </a:p>
            </p:txBody>
          </p:sp>
          <p:sp>
            <p:nvSpPr>
              <p:cNvPr id="25605" name="Oval 5"/>
              <p:cNvSpPr>
                <a:spLocks noChangeArrowheads="1"/>
              </p:cNvSpPr>
              <p:nvPr/>
            </p:nvSpPr>
            <p:spPr bwMode="auto">
              <a:xfrm>
                <a:off x="1285875" y="4391025"/>
                <a:ext cx="161925" cy="152400"/>
              </a:xfrm>
              <a:prstGeom prst="ellipse">
                <a:avLst/>
              </a:prstGeom>
              <a:solidFill>
                <a:srgbClr val="7F7F7F"/>
              </a:solidFill>
              <a:ln w="38100">
                <a:solidFill>
                  <a:srgbClr val="F2F2F2"/>
                </a:solidFill>
                <a:round/>
                <a:headEnd/>
                <a:tailEnd/>
              </a:ln>
              <a:effectLst>
                <a:outerShdw dist="28398" dir="3806097" algn="ctr" rotWithShape="0">
                  <a:srgbClr val="205867">
                    <a:alpha val="50000"/>
                  </a:srgbClr>
                </a:outerShdw>
              </a:effectLst>
            </p:spPr>
            <p:txBody>
              <a:bodyPr/>
              <a:lstStyle/>
              <a:p>
                <a:pPr>
                  <a:defRPr/>
                </a:pPr>
                <a:endParaRPr lang="en-US"/>
              </a:p>
            </p:txBody>
          </p:sp>
          <p:sp>
            <p:nvSpPr>
              <p:cNvPr id="25606" name="Oval 6"/>
              <p:cNvSpPr>
                <a:spLocks noChangeArrowheads="1"/>
              </p:cNvSpPr>
              <p:nvPr/>
            </p:nvSpPr>
            <p:spPr bwMode="auto">
              <a:xfrm>
                <a:off x="1285875" y="5238750"/>
                <a:ext cx="161925" cy="152400"/>
              </a:xfrm>
              <a:prstGeom prst="ellipse">
                <a:avLst/>
              </a:prstGeom>
              <a:solidFill>
                <a:srgbClr val="7F7F7F"/>
              </a:solidFill>
              <a:ln w="38100">
                <a:solidFill>
                  <a:srgbClr val="F2F2F2"/>
                </a:solidFill>
                <a:round/>
                <a:headEnd/>
                <a:tailEnd/>
              </a:ln>
              <a:effectLst>
                <a:outerShdw dist="28398" dir="3806097" algn="ctr" rotWithShape="0">
                  <a:srgbClr val="205867">
                    <a:alpha val="50000"/>
                  </a:srgbClr>
                </a:outerShdw>
              </a:effectLst>
            </p:spPr>
            <p:txBody>
              <a:bodyPr/>
              <a:lstStyle/>
              <a:p>
                <a:pPr>
                  <a:defRPr/>
                </a:pPr>
                <a:endParaRPr lang="en-US"/>
              </a:p>
            </p:txBody>
          </p:sp>
          <p:sp>
            <p:nvSpPr>
              <p:cNvPr id="25607" name="Oval 7"/>
              <p:cNvSpPr>
                <a:spLocks noChangeArrowheads="1"/>
              </p:cNvSpPr>
              <p:nvPr/>
            </p:nvSpPr>
            <p:spPr bwMode="auto">
              <a:xfrm>
                <a:off x="2686050" y="4391025"/>
                <a:ext cx="161925" cy="152400"/>
              </a:xfrm>
              <a:prstGeom prst="ellipse">
                <a:avLst/>
              </a:prstGeom>
              <a:solidFill>
                <a:srgbClr val="7F7F7F"/>
              </a:solidFill>
              <a:ln w="38100">
                <a:solidFill>
                  <a:srgbClr val="F2F2F2"/>
                </a:solidFill>
                <a:round/>
                <a:headEnd/>
                <a:tailEnd/>
              </a:ln>
              <a:effectLst>
                <a:outerShdw dist="28398" dir="3806097" algn="ctr" rotWithShape="0">
                  <a:srgbClr val="205867">
                    <a:alpha val="50000"/>
                  </a:srgbClr>
                </a:outerShdw>
              </a:effectLst>
            </p:spPr>
            <p:txBody>
              <a:bodyPr/>
              <a:lstStyle/>
              <a:p>
                <a:pPr>
                  <a:defRPr/>
                </a:pPr>
                <a:endParaRPr lang="en-US"/>
              </a:p>
            </p:txBody>
          </p:sp>
          <p:sp>
            <p:nvSpPr>
              <p:cNvPr id="25608" name="Oval 8"/>
              <p:cNvSpPr>
                <a:spLocks noChangeArrowheads="1"/>
              </p:cNvSpPr>
              <p:nvPr/>
            </p:nvSpPr>
            <p:spPr bwMode="auto">
              <a:xfrm>
                <a:off x="2695575" y="5229225"/>
                <a:ext cx="161925" cy="152400"/>
              </a:xfrm>
              <a:prstGeom prst="ellipse">
                <a:avLst/>
              </a:prstGeom>
              <a:solidFill>
                <a:srgbClr val="7F7F7F"/>
              </a:solidFill>
              <a:ln w="38100">
                <a:solidFill>
                  <a:srgbClr val="F2F2F2"/>
                </a:solidFill>
                <a:round/>
                <a:headEnd/>
                <a:tailEnd/>
              </a:ln>
              <a:effectLst>
                <a:outerShdw dist="28398" dir="3806097" algn="ctr" rotWithShape="0">
                  <a:srgbClr val="205867">
                    <a:alpha val="50000"/>
                  </a:srgbClr>
                </a:outerShdw>
              </a:effectLst>
            </p:spPr>
            <p:txBody>
              <a:bodyPr/>
              <a:lstStyle/>
              <a:p>
                <a:pPr>
                  <a:defRPr/>
                </a:pPr>
                <a:endParaRPr lang="en-US"/>
              </a:p>
            </p:txBody>
          </p:sp>
          <p:sp>
            <p:nvSpPr>
              <p:cNvPr id="2" name="Rectangle 9"/>
              <p:cNvSpPr>
                <a:spLocks noChangeArrowheads="1"/>
              </p:cNvSpPr>
              <p:nvPr/>
            </p:nvSpPr>
            <p:spPr bwMode="auto">
              <a:xfrm>
                <a:off x="1743075" y="4610100"/>
                <a:ext cx="657225" cy="571500"/>
              </a:xfrm>
              <a:prstGeom prst="rect">
                <a:avLst/>
              </a:prstGeom>
              <a:solidFill>
                <a:srgbClr val="FFFFFF"/>
              </a:solidFill>
              <a:ln w="9525">
                <a:solidFill>
                  <a:srgbClr val="000000"/>
                </a:solidFill>
                <a:prstDash val="dashDot"/>
                <a:miter lim="800000"/>
                <a:headEnd/>
                <a:tailEnd/>
              </a:ln>
            </p:spPr>
            <p:txBody>
              <a:bodyPr/>
              <a:lstStyle/>
              <a:p>
                <a:endParaRPr lang="en-US"/>
              </a:p>
            </p:txBody>
          </p:sp>
          <p:sp>
            <p:nvSpPr>
              <p:cNvPr id="26" name="Cloud Callout 25"/>
              <p:cNvSpPr/>
              <p:nvPr/>
            </p:nvSpPr>
            <p:spPr>
              <a:xfrm>
                <a:off x="1143000" y="2362200"/>
                <a:ext cx="2438400" cy="1371600"/>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smtClean="0">
                    <a:solidFill>
                      <a:schemeClr val="tx1"/>
                    </a:solidFill>
                  </a:rPr>
                  <a:t>Column size</a:t>
                </a:r>
                <a:endParaRPr lang="en-US" b="1" dirty="0">
                  <a:solidFill>
                    <a:schemeClr val="tx1"/>
                  </a:solidFill>
                </a:endParaRPr>
              </a:p>
            </p:txBody>
          </p:sp>
          <p:sp>
            <p:nvSpPr>
              <p:cNvPr id="29" name="Left Brace 28"/>
              <p:cNvSpPr/>
              <p:nvPr/>
            </p:nvSpPr>
            <p:spPr>
              <a:xfrm rot="5400000">
                <a:off x="1820268" y="3625191"/>
                <a:ext cx="549324" cy="968991"/>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37" name="Rectangle 36"/>
              <p:cNvSpPr/>
              <p:nvPr/>
            </p:nvSpPr>
            <p:spPr>
              <a:xfrm>
                <a:off x="1610436" y="4476466"/>
                <a:ext cx="941696" cy="873456"/>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a:off x="1912963" y="4722125"/>
                <a:ext cx="352568" cy="370762"/>
              </a:xfrm>
              <a:prstGeom prst="rect">
                <a:avLst/>
              </a:pr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9" name="Group 78"/>
            <p:cNvGrpSpPr/>
            <p:nvPr/>
          </p:nvGrpSpPr>
          <p:grpSpPr>
            <a:xfrm>
              <a:off x="4217160" y="4009030"/>
              <a:ext cx="4587922" cy="2545307"/>
              <a:chOff x="4121624" y="4009030"/>
              <a:chExt cx="4587922" cy="2545307"/>
            </a:xfrm>
          </p:grpSpPr>
          <p:sp>
            <p:nvSpPr>
              <p:cNvPr id="58" name="Rectangle 57"/>
              <p:cNvSpPr/>
              <p:nvPr/>
            </p:nvSpPr>
            <p:spPr>
              <a:xfrm>
                <a:off x="8218227" y="5447732"/>
                <a:ext cx="109182" cy="58685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7028597" y="5445457"/>
                <a:ext cx="109182" cy="58685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5"/>
              <p:cNvSpPr>
                <a:spLocks noChangeArrowheads="1"/>
              </p:cNvSpPr>
              <p:nvPr/>
            </p:nvSpPr>
            <p:spPr bwMode="auto">
              <a:xfrm>
                <a:off x="6796301" y="5523505"/>
                <a:ext cx="1733550" cy="228600"/>
              </a:xfrm>
              <a:prstGeom prst="rect">
                <a:avLst/>
              </a:prstGeom>
              <a:solidFill>
                <a:srgbClr val="FFFFFF"/>
              </a:solidFill>
              <a:ln w="9525">
                <a:solidFill>
                  <a:srgbClr val="000000"/>
                </a:solidFill>
                <a:miter lim="800000"/>
                <a:headEnd/>
                <a:tailEnd/>
              </a:ln>
            </p:spPr>
            <p:txBody>
              <a:bodyPr/>
              <a:lstStyle/>
              <a:p>
                <a:endParaRPr lang="en-US"/>
              </a:p>
            </p:txBody>
          </p:sp>
          <p:sp>
            <p:nvSpPr>
              <p:cNvPr id="46" name="Rectangle 6"/>
              <p:cNvSpPr>
                <a:spLocks noChangeArrowheads="1"/>
              </p:cNvSpPr>
              <p:nvPr/>
            </p:nvSpPr>
            <p:spPr bwMode="auto">
              <a:xfrm>
                <a:off x="7301126" y="4009030"/>
                <a:ext cx="762000" cy="1514475"/>
              </a:xfrm>
              <a:prstGeom prst="rect">
                <a:avLst/>
              </a:prstGeom>
              <a:solidFill>
                <a:srgbClr val="FFFFFF"/>
              </a:solidFill>
              <a:ln w="9525">
                <a:solidFill>
                  <a:srgbClr val="000000"/>
                </a:solidFill>
                <a:miter lim="800000"/>
                <a:headEnd/>
                <a:tailEnd/>
              </a:ln>
            </p:spPr>
            <p:txBody>
              <a:bodyPr/>
              <a:lstStyle/>
              <a:p>
                <a:endParaRPr lang="en-US"/>
              </a:p>
            </p:txBody>
          </p:sp>
          <p:sp>
            <p:nvSpPr>
              <p:cNvPr id="55" name="Cloud Callout 54"/>
              <p:cNvSpPr/>
              <p:nvPr/>
            </p:nvSpPr>
            <p:spPr>
              <a:xfrm>
                <a:off x="4121624" y="5140673"/>
                <a:ext cx="2568029" cy="1413664"/>
              </a:xfrm>
              <a:prstGeom prst="cloudCallout">
                <a:avLst>
                  <a:gd name="adj1" fmla="val 59713"/>
                  <a:gd name="adj2" fmla="val -38386"/>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smtClean="0">
                    <a:solidFill>
                      <a:schemeClr val="tx1"/>
                    </a:solidFill>
                  </a:rPr>
                  <a:t>Base Plate Thickness and under plate clearance</a:t>
                </a:r>
                <a:endParaRPr lang="en-US" b="1" dirty="0">
                  <a:solidFill>
                    <a:schemeClr val="tx1"/>
                  </a:solidFill>
                </a:endParaRPr>
              </a:p>
            </p:txBody>
          </p:sp>
          <p:cxnSp>
            <p:nvCxnSpPr>
              <p:cNvPr id="60" name="Straight Connector 59"/>
              <p:cNvCxnSpPr/>
              <p:nvPr/>
            </p:nvCxnSpPr>
            <p:spPr>
              <a:xfrm flipV="1">
                <a:off x="6782937" y="6032310"/>
                <a:ext cx="1869744" cy="1364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flipH="1">
                <a:off x="6864823" y="6059606"/>
                <a:ext cx="232012" cy="2047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H="1">
                <a:off x="7017223" y="6048233"/>
                <a:ext cx="232012" cy="2047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H="1">
                <a:off x="7142328" y="6064155"/>
                <a:ext cx="232012" cy="2047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H="1">
                <a:off x="7865659" y="6050507"/>
                <a:ext cx="232012" cy="2047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H="1">
                <a:off x="8165910" y="6064156"/>
                <a:ext cx="232012" cy="2047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flipH="1">
                <a:off x="8018059" y="6052783"/>
                <a:ext cx="232012" cy="2047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a:off x="7369790" y="6032309"/>
                <a:ext cx="286604" cy="17742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7194644" y="6198357"/>
                <a:ext cx="286604" cy="17742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a:off x="7292453" y="6118744"/>
                <a:ext cx="282054" cy="18652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8422942" y="6061880"/>
                <a:ext cx="286604" cy="17742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8247796" y="6227928"/>
                <a:ext cx="286604" cy="17742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8345605" y="6148315"/>
                <a:ext cx="282054" cy="18652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8" name="Left-Right Arrow 67"/>
            <p:cNvSpPr/>
            <p:nvPr/>
          </p:nvSpPr>
          <p:spPr>
            <a:xfrm flipH="1">
              <a:off x="5420147" y="3605578"/>
              <a:ext cx="286322" cy="152201"/>
            </a:xfrm>
            <a:prstGeom prst="leftRightArrow">
              <a:avLst/>
            </a:prstGeom>
            <a:solidFill>
              <a:schemeClr val="tx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2" name="Straight Connector 11"/>
            <p:cNvCxnSpPr/>
            <p:nvPr/>
          </p:nvCxnSpPr>
          <p:spPr>
            <a:xfrm flipV="1">
              <a:off x="5706469" y="3524250"/>
              <a:ext cx="0" cy="294266"/>
            </a:xfrm>
            <a:prstGeom prst="line">
              <a:avLst/>
            </a:prstGeom>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p:cNvSpPr>
          <p:nvPr>
            <p:ph type="title"/>
          </p:nvPr>
        </p:nvSpPr>
        <p:spPr>
          <a:xfrm>
            <a:off x="609600" y="228600"/>
            <a:ext cx="8153400" cy="990600"/>
          </a:xfrm>
        </p:spPr>
        <p:txBody>
          <a:bodyPr/>
          <a:lstStyle/>
          <a:p>
            <a:pPr eaLnBrk="1" hangingPunct="1"/>
            <a:r>
              <a:rPr lang="en-US" dirty="0" smtClean="0"/>
              <a:t>Scope</a:t>
            </a:r>
          </a:p>
        </p:txBody>
      </p:sp>
      <p:pic>
        <p:nvPicPr>
          <p:cNvPr id="16" name="Picture 4"/>
          <p:cNvPicPr>
            <a:picLocks noChangeAspect="1" noChangeArrowheads="1"/>
          </p:cNvPicPr>
          <p:nvPr/>
        </p:nvPicPr>
        <p:blipFill>
          <a:blip r:embed="rId3" cstate="print"/>
          <a:srcRect/>
          <a:stretch>
            <a:fillRect/>
          </a:stretch>
        </p:blipFill>
        <p:spPr bwMode="auto">
          <a:xfrm>
            <a:off x="68603" y="2129035"/>
            <a:ext cx="3171825" cy="3638550"/>
          </a:xfrm>
          <a:prstGeom prst="rect">
            <a:avLst/>
          </a:prstGeom>
          <a:noFill/>
          <a:ln w="9525">
            <a:noFill/>
            <a:miter lim="800000"/>
            <a:headEnd/>
            <a:tailEnd/>
          </a:ln>
        </p:spPr>
      </p:pic>
      <p:pic>
        <p:nvPicPr>
          <p:cNvPr id="17" name="Picture 4"/>
          <p:cNvPicPr>
            <a:picLocks noChangeAspect="1" noChangeArrowheads="1"/>
          </p:cNvPicPr>
          <p:nvPr/>
        </p:nvPicPr>
        <p:blipFill>
          <a:blip r:embed="rId4" cstate="print"/>
          <a:srcRect/>
          <a:stretch>
            <a:fillRect/>
          </a:stretch>
        </p:blipFill>
        <p:spPr bwMode="auto">
          <a:xfrm>
            <a:off x="6137083" y="2238233"/>
            <a:ext cx="2903020" cy="3512594"/>
          </a:xfrm>
          <a:prstGeom prst="rect">
            <a:avLst/>
          </a:prstGeom>
          <a:noFill/>
          <a:ln w="9525">
            <a:noFill/>
            <a:miter lim="800000"/>
            <a:headEnd/>
            <a:tailEnd/>
          </a:ln>
        </p:spPr>
      </p:pic>
      <p:grpSp>
        <p:nvGrpSpPr>
          <p:cNvPr id="18" name="Group 17"/>
          <p:cNvGrpSpPr/>
          <p:nvPr/>
        </p:nvGrpSpPr>
        <p:grpSpPr>
          <a:xfrm>
            <a:off x="3331191" y="2251884"/>
            <a:ext cx="2605585" cy="3291250"/>
            <a:chOff x="5823216" y="2832340"/>
            <a:chExt cx="2590800" cy="3436684"/>
          </a:xfrm>
        </p:grpSpPr>
        <p:sp>
          <p:nvSpPr>
            <p:cNvPr id="19" name="Rectangle 18"/>
            <p:cNvSpPr/>
            <p:nvPr/>
          </p:nvSpPr>
          <p:spPr>
            <a:xfrm>
              <a:off x="6765073" y="5477812"/>
              <a:ext cx="81419" cy="9519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0" name="Rectangle 19"/>
            <p:cNvSpPr/>
            <p:nvPr/>
          </p:nvSpPr>
          <p:spPr>
            <a:xfrm>
              <a:off x="7226451" y="5478858"/>
              <a:ext cx="81419" cy="9519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1" name="Rectangle 20"/>
            <p:cNvSpPr>
              <a:spLocks noChangeArrowheads="1"/>
            </p:cNvSpPr>
            <p:nvPr/>
          </p:nvSpPr>
          <p:spPr bwMode="auto">
            <a:xfrm>
              <a:off x="6023241" y="2840024"/>
              <a:ext cx="252413" cy="3162300"/>
            </a:xfrm>
            <a:prstGeom prst="rect">
              <a:avLst/>
            </a:prstGeom>
            <a:solidFill>
              <a:schemeClr val="accent1"/>
            </a:solidFill>
            <a:ln w="12700">
              <a:solidFill>
                <a:schemeClr val="tx1"/>
              </a:solidFill>
              <a:miter lim="800000"/>
              <a:headEnd/>
              <a:tailEnd/>
            </a:ln>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2" name="Rectangle 21"/>
            <p:cNvSpPr>
              <a:spLocks noChangeArrowheads="1"/>
            </p:cNvSpPr>
            <p:nvPr/>
          </p:nvSpPr>
          <p:spPr bwMode="auto">
            <a:xfrm>
              <a:off x="7986979" y="2840024"/>
              <a:ext cx="250825" cy="3162300"/>
            </a:xfrm>
            <a:prstGeom prst="rect">
              <a:avLst/>
            </a:prstGeom>
            <a:solidFill>
              <a:schemeClr val="accent1"/>
            </a:solidFill>
            <a:ln w="12700">
              <a:solidFill>
                <a:schemeClr val="tx1"/>
              </a:solidFill>
              <a:miter lim="800000"/>
              <a:headEnd/>
              <a:tailEnd/>
            </a:ln>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3" name="Rectangle 22"/>
            <p:cNvSpPr>
              <a:spLocks noChangeArrowheads="1"/>
            </p:cNvSpPr>
            <p:nvPr/>
          </p:nvSpPr>
          <p:spPr bwMode="auto">
            <a:xfrm>
              <a:off x="5969266" y="2832340"/>
              <a:ext cx="2298700" cy="52387"/>
            </a:xfrm>
            <a:prstGeom prst="rect">
              <a:avLst/>
            </a:prstGeom>
            <a:solidFill>
              <a:schemeClr val="bg2"/>
            </a:solidFill>
            <a:ln w="9525">
              <a:solidFill>
                <a:schemeClr val="tx1"/>
              </a:solidFill>
              <a:miter lim="800000"/>
              <a:headEnd/>
              <a:tailEnd/>
            </a:ln>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4" name="Rectangle 23"/>
            <p:cNvSpPr>
              <a:spLocks noChangeArrowheads="1"/>
            </p:cNvSpPr>
            <p:nvPr/>
          </p:nvSpPr>
          <p:spPr bwMode="auto">
            <a:xfrm>
              <a:off x="6730550" y="5604115"/>
              <a:ext cx="609600" cy="304800"/>
            </a:xfrm>
            <a:prstGeom prst="rect">
              <a:avLst/>
            </a:prstGeom>
            <a:solidFill>
              <a:schemeClr val="bg1">
                <a:lumMod val="50000"/>
              </a:schemeClr>
            </a:solidFill>
            <a:ln w="9525">
              <a:solidFill>
                <a:schemeClr val="tx1"/>
              </a:solidFill>
              <a:miter lim="800000"/>
              <a:headEnd/>
              <a:tailEnd/>
            </a:ln>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5" name="Rectangle 24"/>
            <p:cNvSpPr>
              <a:spLocks noChangeArrowheads="1"/>
            </p:cNvSpPr>
            <p:nvPr/>
          </p:nvSpPr>
          <p:spPr bwMode="auto">
            <a:xfrm>
              <a:off x="5823216" y="5846749"/>
              <a:ext cx="2590800" cy="422275"/>
            </a:xfrm>
            <a:prstGeom prst="rect">
              <a:avLst/>
            </a:prstGeom>
            <a:gradFill rotWithShape="1">
              <a:gsLst>
                <a:gs pos="0">
                  <a:srgbClr val="008000"/>
                </a:gs>
                <a:gs pos="100000">
                  <a:srgbClr val="003B00"/>
                </a:gs>
              </a:gsLst>
              <a:lin ang="0" scaled="1"/>
            </a:gradFill>
            <a:ln w="19050">
              <a:solidFill>
                <a:schemeClr val="tx1"/>
              </a:solidFill>
              <a:miter lim="800000"/>
              <a:headEnd/>
              <a:tailEnd/>
            </a:ln>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a:solidFill>
                  <a:schemeClr val="bg1"/>
                </a:solidFill>
                <a:latin typeface="Arial" charset="0"/>
                <a:cs typeface="Arial" charset="0"/>
              </a:endParaRPr>
            </a:p>
          </p:txBody>
        </p:sp>
        <p:grpSp>
          <p:nvGrpSpPr>
            <p:cNvPr id="26" name="Group 25"/>
            <p:cNvGrpSpPr/>
            <p:nvPr/>
          </p:nvGrpSpPr>
          <p:grpSpPr>
            <a:xfrm>
              <a:off x="5921641" y="3360724"/>
              <a:ext cx="2393950" cy="1267619"/>
              <a:chOff x="5921641" y="3170224"/>
              <a:chExt cx="2393950" cy="1267619"/>
            </a:xfrm>
          </p:grpSpPr>
          <p:sp>
            <p:nvSpPr>
              <p:cNvPr id="35" name="Rectangle 34"/>
              <p:cNvSpPr>
                <a:spLocks noChangeArrowheads="1"/>
              </p:cNvSpPr>
              <p:nvPr/>
            </p:nvSpPr>
            <p:spPr bwMode="auto">
              <a:xfrm>
                <a:off x="7220302" y="4097669"/>
                <a:ext cx="342900" cy="340174"/>
              </a:xfrm>
              <a:prstGeom prst="rect">
                <a:avLst/>
              </a:prstGeom>
              <a:solidFill>
                <a:schemeClr val="tx1"/>
              </a:solidFill>
              <a:ln w="12700">
                <a:solidFill>
                  <a:schemeClr val="tx1"/>
                </a:solidFill>
                <a:miter lim="800000"/>
                <a:headEnd/>
                <a:tailEnd/>
              </a:ln>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6" name="Freeform 35"/>
              <p:cNvSpPr>
                <a:spLocks/>
              </p:cNvSpPr>
              <p:nvPr/>
            </p:nvSpPr>
            <p:spPr bwMode="auto">
              <a:xfrm>
                <a:off x="5921641" y="3170224"/>
                <a:ext cx="2393950" cy="949325"/>
              </a:xfrm>
              <a:custGeom>
                <a:avLst/>
                <a:gdLst>
                  <a:gd name="T0" fmla="*/ 0 w 2352"/>
                  <a:gd name="T1" fmla="*/ 80 h 864"/>
                  <a:gd name="T2" fmla="*/ 114 w 2352"/>
                  <a:gd name="T3" fmla="*/ 80 h 864"/>
                  <a:gd name="T4" fmla="*/ 228 w 2352"/>
                  <a:gd name="T5" fmla="*/ 0 h 864"/>
                  <a:gd name="T6" fmla="*/ 392 w 2352"/>
                  <a:gd name="T7" fmla="*/ 0 h 864"/>
                  <a:gd name="T8" fmla="*/ 519 w 2352"/>
                  <a:gd name="T9" fmla="*/ 80 h 864"/>
                  <a:gd name="T10" fmla="*/ 620 w 2352"/>
                  <a:gd name="T11" fmla="*/ 80 h 864"/>
                  <a:gd name="T12" fmla="*/ 620 w 2352"/>
                  <a:gd name="T13" fmla="*/ 287 h 864"/>
                  <a:gd name="T14" fmla="*/ 0 w 2352"/>
                  <a:gd name="T15" fmla="*/ 287 h 864"/>
                  <a:gd name="T16" fmla="*/ 0 w 2352"/>
                  <a:gd name="T17" fmla="*/ 80 h 8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52"/>
                  <a:gd name="T28" fmla="*/ 0 h 864"/>
                  <a:gd name="T29" fmla="*/ 2352 w 2352"/>
                  <a:gd name="T30" fmla="*/ 864 h 86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52" h="864">
                    <a:moveTo>
                      <a:pt x="0" y="240"/>
                    </a:moveTo>
                    <a:lnTo>
                      <a:pt x="432" y="240"/>
                    </a:lnTo>
                    <a:lnTo>
                      <a:pt x="864" y="0"/>
                    </a:lnTo>
                    <a:lnTo>
                      <a:pt x="1488" y="0"/>
                    </a:lnTo>
                    <a:lnTo>
                      <a:pt x="1968" y="240"/>
                    </a:lnTo>
                    <a:lnTo>
                      <a:pt x="2352" y="240"/>
                    </a:lnTo>
                    <a:lnTo>
                      <a:pt x="2352" y="864"/>
                    </a:lnTo>
                    <a:lnTo>
                      <a:pt x="0" y="864"/>
                    </a:lnTo>
                    <a:lnTo>
                      <a:pt x="0" y="240"/>
                    </a:lnTo>
                    <a:close/>
                  </a:path>
                </a:pathLst>
              </a:custGeom>
              <a:solidFill>
                <a:srgbClr val="996633"/>
              </a:solidFill>
              <a:ln w="19050">
                <a:solidFill>
                  <a:schemeClr val="tx1"/>
                </a:solidFill>
                <a:round/>
                <a:headEnd/>
                <a:tailEnd/>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cxnSp>
          <p:nvCxnSpPr>
            <p:cNvPr id="27" name="Straight Connector 26"/>
            <p:cNvCxnSpPr/>
            <p:nvPr/>
          </p:nvCxnSpPr>
          <p:spPr>
            <a:xfrm rot="5400000">
              <a:off x="7188544" y="5527121"/>
              <a:ext cx="151606" cy="79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5400000">
              <a:off x="6731344" y="5527121"/>
              <a:ext cx="151606" cy="79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6730550" y="5502859"/>
              <a:ext cx="609600" cy="45719"/>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0" name="Rectangle 29"/>
            <p:cNvSpPr/>
            <p:nvPr/>
          </p:nvSpPr>
          <p:spPr>
            <a:xfrm>
              <a:off x="6882950" y="5076140"/>
              <a:ext cx="304800" cy="426719"/>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1" name="Oval 30"/>
            <p:cNvSpPr/>
            <p:nvPr/>
          </p:nvSpPr>
          <p:spPr>
            <a:xfrm>
              <a:off x="7352282" y="4648472"/>
              <a:ext cx="92709" cy="94211"/>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cxnSp>
          <p:nvCxnSpPr>
            <p:cNvPr id="32" name="Straight Connector 31"/>
            <p:cNvCxnSpPr/>
            <p:nvPr/>
          </p:nvCxnSpPr>
          <p:spPr>
            <a:xfrm rot="5400000">
              <a:off x="6731370" y="5307901"/>
              <a:ext cx="375727" cy="1588"/>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5400000">
              <a:off x="6967553" y="5308901"/>
              <a:ext cx="375727" cy="1588"/>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rot="5400000">
              <a:off x="7020970" y="4633321"/>
              <a:ext cx="304800" cy="569409"/>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sp>
        <p:nvSpPr>
          <p:cNvPr id="37" name="TextBox 36"/>
          <p:cNvSpPr txBox="1"/>
          <p:nvPr/>
        </p:nvSpPr>
        <p:spPr>
          <a:xfrm>
            <a:off x="376153" y="5759356"/>
            <a:ext cx="2556723" cy="369332"/>
          </a:xfrm>
          <a:prstGeom prst="rect">
            <a:avLst/>
          </a:prstGeom>
          <a:noFill/>
        </p:spPr>
        <p:txBody>
          <a:bodyPr wrap="square" rtlCol="0">
            <a:spAutoFit/>
          </a:bodyPr>
          <a:lstStyle/>
          <a:p>
            <a:r>
              <a:rPr lang="en-US" dirty="0" smtClean="0"/>
              <a:t>Concentric Axial Load</a:t>
            </a:r>
            <a:endParaRPr lang="en-US" dirty="0"/>
          </a:p>
        </p:txBody>
      </p:sp>
      <p:sp>
        <p:nvSpPr>
          <p:cNvPr id="38" name="TextBox 37"/>
          <p:cNvSpPr txBox="1"/>
          <p:nvPr/>
        </p:nvSpPr>
        <p:spPr>
          <a:xfrm>
            <a:off x="3317979" y="5771131"/>
            <a:ext cx="2689274" cy="369332"/>
          </a:xfrm>
          <a:prstGeom prst="rect">
            <a:avLst/>
          </a:prstGeom>
          <a:noFill/>
        </p:spPr>
        <p:txBody>
          <a:bodyPr wrap="square" rtlCol="0">
            <a:spAutoFit/>
          </a:bodyPr>
          <a:lstStyle/>
          <a:p>
            <a:r>
              <a:rPr lang="en-US" dirty="0" smtClean="0"/>
              <a:t>Uniaxial Bending Load</a:t>
            </a:r>
            <a:endParaRPr lang="en-US" dirty="0"/>
          </a:p>
        </p:txBody>
      </p:sp>
      <p:sp>
        <p:nvSpPr>
          <p:cNvPr id="39" name="TextBox 38"/>
          <p:cNvSpPr txBox="1"/>
          <p:nvPr/>
        </p:nvSpPr>
        <p:spPr>
          <a:xfrm>
            <a:off x="6446671" y="5759756"/>
            <a:ext cx="2520280" cy="369332"/>
          </a:xfrm>
          <a:prstGeom prst="rect">
            <a:avLst/>
          </a:prstGeom>
          <a:noFill/>
        </p:spPr>
        <p:txBody>
          <a:bodyPr wrap="square" rtlCol="0">
            <a:spAutoFit/>
          </a:bodyPr>
          <a:lstStyle/>
          <a:p>
            <a:r>
              <a:rPr lang="en-US" dirty="0" smtClean="0"/>
              <a:t>Biaxial Bending Load</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609600" y="228600"/>
            <a:ext cx="8153400" cy="990600"/>
          </a:xfrm>
        </p:spPr>
        <p:txBody>
          <a:bodyPr/>
          <a:lstStyle/>
          <a:p>
            <a:pPr eaLnBrk="1" hangingPunct="1"/>
            <a:r>
              <a:rPr lang="en-US" smtClean="0"/>
              <a:t>Laboratory Testing</a:t>
            </a:r>
          </a:p>
        </p:txBody>
      </p:sp>
      <p:pic>
        <p:nvPicPr>
          <p:cNvPr id="4" name="Picture 3"/>
          <p:cNvPicPr/>
          <p:nvPr/>
        </p:nvPicPr>
        <p:blipFill>
          <a:blip r:embed="rId3" cstate="print">
            <a:extLst>
              <a:ext uri="{28A0092B-C50C-407E-A947-70E740481C1C}">
                <a14:useLocalDpi xmlns:a14="http://schemas.microsoft.com/office/drawing/2010/main" val="0"/>
              </a:ext>
            </a:extLst>
          </a:blip>
          <a:srcRect r="54766" b="51728"/>
          <a:stretch>
            <a:fillRect/>
          </a:stretch>
        </p:blipFill>
        <p:spPr bwMode="auto">
          <a:xfrm>
            <a:off x="364287" y="2533011"/>
            <a:ext cx="2417470" cy="3692767"/>
          </a:xfrm>
          <a:prstGeom prst="rect">
            <a:avLst/>
          </a:prstGeom>
          <a:noFill/>
        </p:spPr>
      </p:pic>
      <p:pic>
        <p:nvPicPr>
          <p:cNvPr id="5" name="Picture 4"/>
          <p:cNvPicPr/>
          <p:nvPr/>
        </p:nvPicPr>
        <p:blipFill>
          <a:blip r:embed="rId3" cstate="print">
            <a:extLst>
              <a:ext uri="{28A0092B-C50C-407E-A947-70E740481C1C}">
                <a14:useLocalDpi xmlns:a14="http://schemas.microsoft.com/office/drawing/2010/main" val="0"/>
              </a:ext>
            </a:extLst>
          </a:blip>
          <a:srcRect l="21356" t="49922" r="19669"/>
          <a:stretch>
            <a:fillRect/>
          </a:stretch>
        </p:blipFill>
        <p:spPr bwMode="auto">
          <a:xfrm>
            <a:off x="5851615" y="2415653"/>
            <a:ext cx="3151810" cy="3830911"/>
          </a:xfrm>
          <a:prstGeom prst="rect">
            <a:avLst/>
          </a:prstGeom>
          <a:noFill/>
        </p:spPr>
      </p:pic>
      <p:pic>
        <p:nvPicPr>
          <p:cNvPr id="7" name="Picture 6"/>
          <p:cNvPicPr/>
          <p:nvPr/>
        </p:nvPicPr>
        <p:blipFill>
          <a:blip r:embed="rId3" cstate="print">
            <a:extLst>
              <a:ext uri="{28A0092B-C50C-407E-A947-70E740481C1C}">
                <a14:useLocalDpi xmlns:a14="http://schemas.microsoft.com/office/drawing/2010/main" val="0"/>
              </a:ext>
            </a:extLst>
          </a:blip>
          <a:srcRect l="58538" t="1694" b="50669"/>
          <a:stretch>
            <a:fillRect/>
          </a:stretch>
        </p:blipFill>
        <p:spPr bwMode="auto">
          <a:xfrm>
            <a:off x="3302758" y="2565777"/>
            <a:ext cx="2215835" cy="3644164"/>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609600" y="228600"/>
            <a:ext cx="8153400" cy="990600"/>
          </a:xfrm>
        </p:spPr>
        <p:txBody>
          <a:bodyPr/>
          <a:lstStyle/>
          <a:p>
            <a:pPr eaLnBrk="1" hangingPunct="1"/>
            <a:r>
              <a:rPr lang="en-US" smtClean="0"/>
              <a:t>Laboratory Testing</a:t>
            </a:r>
          </a:p>
        </p:txBody>
      </p:sp>
      <p:pic>
        <p:nvPicPr>
          <p:cNvPr id="6" name="Picture 5" descr="K:\Thesis 2010 - 2011\Lab Results\Pictures\SAM_1460.JPG"/>
          <p:cNvPicPr/>
          <p:nvPr/>
        </p:nvPicPr>
        <p:blipFill>
          <a:blip r:embed="rId3" cstate="print"/>
          <a:srcRect/>
          <a:stretch>
            <a:fillRect/>
          </a:stretch>
        </p:blipFill>
        <p:spPr bwMode="auto">
          <a:xfrm>
            <a:off x="627318" y="1854318"/>
            <a:ext cx="3221830" cy="4295775"/>
          </a:xfrm>
          <a:prstGeom prst="rect">
            <a:avLst/>
          </a:prstGeom>
          <a:noFill/>
          <a:ln w="9525">
            <a:noFill/>
            <a:miter lim="800000"/>
            <a:headEnd/>
            <a:tailEnd/>
          </a:ln>
        </p:spPr>
      </p:pic>
      <p:graphicFrame>
        <p:nvGraphicFramePr>
          <p:cNvPr id="10" name="Chart 9"/>
          <p:cNvGraphicFramePr/>
          <p:nvPr>
            <p:extLst>
              <p:ext uri="{D42A27DB-BD31-4B8C-83A1-F6EECF244321}">
                <p14:modId xmlns:p14="http://schemas.microsoft.com/office/powerpoint/2010/main" val="3830226455"/>
              </p:ext>
            </p:extLst>
          </p:nvPr>
        </p:nvGraphicFramePr>
        <p:xfrm>
          <a:off x="4012442" y="1869742"/>
          <a:ext cx="4558352" cy="4503761"/>
        </p:xfrm>
        <a:graphic>
          <a:graphicData uri="http://schemas.openxmlformats.org/drawingml/2006/chart">
            <c:chart xmlns:c="http://schemas.openxmlformats.org/drawingml/2006/chart" xmlns:r="http://schemas.openxmlformats.org/officeDocument/2006/relationships" r:id="rId4"/>
          </a:graphicData>
        </a:graphic>
      </p:graphicFrame>
      <p:sp>
        <p:nvSpPr>
          <p:cNvPr id="2" name="TextBox 1"/>
          <p:cNvSpPr txBox="1"/>
          <p:nvPr/>
        </p:nvSpPr>
        <p:spPr>
          <a:xfrm>
            <a:off x="1355075" y="6183083"/>
            <a:ext cx="2018501" cy="369332"/>
          </a:xfrm>
          <a:prstGeom prst="rect">
            <a:avLst/>
          </a:prstGeom>
          <a:noFill/>
        </p:spPr>
        <p:txBody>
          <a:bodyPr wrap="none" rtlCol="0">
            <a:spAutoFit/>
          </a:bodyPr>
          <a:lstStyle/>
          <a:p>
            <a:r>
              <a:rPr lang="en-US" dirty="0" smtClean="0"/>
              <a:t>Steel Coupon test</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609600" y="228600"/>
            <a:ext cx="8153400" cy="990600"/>
          </a:xfrm>
        </p:spPr>
        <p:txBody>
          <a:bodyPr/>
          <a:lstStyle/>
          <a:p>
            <a:pPr eaLnBrk="1" hangingPunct="1"/>
            <a:r>
              <a:rPr lang="en-US" smtClean="0"/>
              <a:t>Laboratory Testing</a:t>
            </a:r>
          </a:p>
        </p:txBody>
      </p:sp>
      <p:pic>
        <p:nvPicPr>
          <p:cNvPr id="6" name="Picture 5" descr="J:\Thesis 2010 - 2011\Lab Results\Pictures\SAM_0635 - Copy.JPG"/>
          <p:cNvPicPr/>
          <p:nvPr/>
        </p:nvPicPr>
        <p:blipFill>
          <a:blip r:embed="rId3" cstate="print"/>
          <a:srcRect r="8605"/>
          <a:stretch>
            <a:fillRect/>
          </a:stretch>
        </p:blipFill>
        <p:spPr bwMode="auto">
          <a:xfrm>
            <a:off x="648182" y="2152890"/>
            <a:ext cx="3183038" cy="3634452"/>
          </a:xfrm>
          <a:prstGeom prst="rect">
            <a:avLst/>
          </a:prstGeom>
          <a:noFill/>
          <a:ln w="9525">
            <a:noFill/>
            <a:miter lim="800000"/>
            <a:headEnd/>
            <a:tailEnd/>
          </a:ln>
        </p:spPr>
      </p:pic>
      <p:pic>
        <p:nvPicPr>
          <p:cNvPr id="2050" name="Picture 2" descr="M:\Thesis 2010 - 2011\Lab Results\Pictures\SAM_0645.JPG"/>
          <p:cNvPicPr>
            <a:picLocks noChangeAspect="1" noChangeArrowheads="1"/>
          </p:cNvPicPr>
          <p:nvPr/>
        </p:nvPicPr>
        <p:blipFill>
          <a:blip r:embed="rId4" cstate="print"/>
          <a:srcRect/>
          <a:stretch>
            <a:fillRect/>
          </a:stretch>
        </p:blipFill>
        <p:spPr bwMode="auto">
          <a:xfrm>
            <a:off x="3994808" y="2164466"/>
            <a:ext cx="4836676" cy="3627507"/>
          </a:xfrm>
          <a:prstGeom prst="rect">
            <a:avLst/>
          </a:prstGeom>
          <a:noFill/>
        </p:spPr>
      </p:pic>
      <p:sp>
        <p:nvSpPr>
          <p:cNvPr id="7" name="TextBox 6"/>
          <p:cNvSpPr txBox="1"/>
          <p:nvPr/>
        </p:nvSpPr>
        <p:spPr>
          <a:xfrm>
            <a:off x="1076446" y="5984111"/>
            <a:ext cx="2526069" cy="369332"/>
          </a:xfrm>
          <a:prstGeom prst="rect">
            <a:avLst/>
          </a:prstGeom>
          <a:noFill/>
        </p:spPr>
        <p:txBody>
          <a:bodyPr wrap="square" rtlCol="0">
            <a:spAutoFit/>
          </a:bodyPr>
          <a:lstStyle/>
          <a:p>
            <a:r>
              <a:rPr lang="en-US" dirty="0" smtClean="0"/>
              <a:t>Tying of Stirrups/ties</a:t>
            </a:r>
            <a:endParaRPr lang="en-US" dirty="0"/>
          </a:p>
        </p:txBody>
      </p:sp>
      <p:sp>
        <p:nvSpPr>
          <p:cNvPr id="8" name="TextBox 7"/>
          <p:cNvSpPr txBox="1"/>
          <p:nvPr/>
        </p:nvSpPr>
        <p:spPr>
          <a:xfrm>
            <a:off x="5198422" y="6018834"/>
            <a:ext cx="2592729" cy="369332"/>
          </a:xfrm>
          <a:prstGeom prst="rect">
            <a:avLst/>
          </a:prstGeom>
          <a:noFill/>
        </p:spPr>
        <p:txBody>
          <a:bodyPr wrap="square" rtlCol="0">
            <a:spAutoFit/>
          </a:bodyPr>
          <a:lstStyle/>
          <a:p>
            <a:r>
              <a:rPr lang="en-US" dirty="0" smtClean="0"/>
              <a:t>Erecting Formwork</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609600" y="228600"/>
            <a:ext cx="8153400" cy="990600"/>
          </a:xfrm>
        </p:spPr>
        <p:txBody>
          <a:bodyPr/>
          <a:lstStyle/>
          <a:p>
            <a:pPr eaLnBrk="1" hangingPunct="1"/>
            <a:r>
              <a:rPr lang="en-US" smtClean="0"/>
              <a:t>Laboratory Testing</a:t>
            </a:r>
          </a:p>
        </p:txBody>
      </p:sp>
      <p:pic>
        <p:nvPicPr>
          <p:cNvPr id="8" name="Picture 7" descr="J:\Thesis 2010 - 2011\Lab Results\Pictures\SAM_0666.JPG"/>
          <p:cNvPicPr/>
          <p:nvPr/>
        </p:nvPicPr>
        <p:blipFill>
          <a:blip r:embed="rId3" cstate="print"/>
          <a:srcRect t="4878" r="4461" b="5183"/>
          <a:stretch>
            <a:fillRect/>
          </a:stretch>
        </p:blipFill>
        <p:spPr bwMode="auto">
          <a:xfrm>
            <a:off x="833376" y="2095017"/>
            <a:ext cx="3287209" cy="3449257"/>
          </a:xfrm>
          <a:prstGeom prst="rect">
            <a:avLst/>
          </a:prstGeom>
          <a:noFill/>
          <a:ln w="9525">
            <a:noFill/>
            <a:miter lim="800000"/>
            <a:headEnd/>
            <a:tailEnd/>
          </a:ln>
        </p:spPr>
      </p:pic>
      <p:sp>
        <p:nvSpPr>
          <p:cNvPr id="10" name="TextBox 9"/>
          <p:cNvSpPr txBox="1"/>
          <p:nvPr/>
        </p:nvSpPr>
        <p:spPr>
          <a:xfrm>
            <a:off x="1297326" y="5664410"/>
            <a:ext cx="2359307" cy="369332"/>
          </a:xfrm>
          <a:prstGeom prst="rect">
            <a:avLst/>
          </a:prstGeom>
          <a:noFill/>
        </p:spPr>
        <p:txBody>
          <a:bodyPr wrap="square" rtlCol="0">
            <a:spAutoFit/>
          </a:bodyPr>
          <a:lstStyle/>
          <a:p>
            <a:r>
              <a:rPr lang="en-US" dirty="0" smtClean="0"/>
              <a:t>Vibration of Concrete</a:t>
            </a:r>
            <a:endParaRPr lang="en-US" dirty="0"/>
          </a:p>
        </p:txBody>
      </p:sp>
      <p:pic>
        <p:nvPicPr>
          <p:cNvPr id="409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1205" y="2095017"/>
            <a:ext cx="3938925" cy="34492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0"/>
          <p:cNvSpPr txBox="1"/>
          <p:nvPr/>
        </p:nvSpPr>
        <p:spPr>
          <a:xfrm>
            <a:off x="5011824" y="5710576"/>
            <a:ext cx="3275634" cy="369332"/>
          </a:xfrm>
          <a:prstGeom prst="rect">
            <a:avLst/>
          </a:prstGeom>
          <a:noFill/>
        </p:spPr>
        <p:txBody>
          <a:bodyPr wrap="square" rtlCol="0">
            <a:spAutoFit/>
          </a:bodyPr>
          <a:lstStyle/>
          <a:p>
            <a:r>
              <a:rPr lang="en-US" dirty="0" smtClean="0"/>
              <a:t>Final adjustment of base plate</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609600" y="228600"/>
            <a:ext cx="8153400" cy="990600"/>
          </a:xfrm>
        </p:spPr>
        <p:txBody>
          <a:bodyPr/>
          <a:lstStyle/>
          <a:p>
            <a:pPr eaLnBrk="1" hangingPunct="1"/>
            <a:r>
              <a:rPr lang="en-US" smtClean="0"/>
              <a:t>Laboratory Testing</a:t>
            </a:r>
          </a:p>
        </p:txBody>
      </p:sp>
      <p:pic>
        <p:nvPicPr>
          <p:cNvPr id="9" name="Picture 8" descr="J:\Thesis 2010 - 2011\Lab Results\Pictures\20110412_003.jpg"/>
          <p:cNvPicPr/>
          <p:nvPr/>
        </p:nvPicPr>
        <p:blipFill>
          <a:blip r:embed="rId3" cstate="print"/>
          <a:srcRect/>
          <a:stretch>
            <a:fillRect/>
          </a:stretch>
        </p:blipFill>
        <p:spPr bwMode="auto">
          <a:xfrm rot="10800000">
            <a:off x="5231757" y="3334776"/>
            <a:ext cx="3312651" cy="2874700"/>
          </a:xfrm>
          <a:prstGeom prst="rect">
            <a:avLst/>
          </a:prstGeom>
          <a:noFill/>
          <a:ln w="9525">
            <a:noFill/>
            <a:miter lim="800000"/>
            <a:headEnd/>
            <a:tailEnd/>
          </a:ln>
        </p:spPr>
      </p:pic>
      <p:pic>
        <p:nvPicPr>
          <p:cNvPr id="1027" name="Picture 3" descr="M:\Thesis 2010 - 2011\Lab Results\Pictures\SAM_1301.JPG"/>
          <p:cNvPicPr>
            <a:picLocks noChangeAspect="1" noChangeArrowheads="1"/>
          </p:cNvPicPr>
          <p:nvPr/>
        </p:nvPicPr>
        <p:blipFill>
          <a:blip r:embed="rId4" cstate="print"/>
          <a:srcRect/>
          <a:stretch>
            <a:fillRect/>
          </a:stretch>
        </p:blipFill>
        <p:spPr bwMode="auto">
          <a:xfrm>
            <a:off x="644328" y="1784478"/>
            <a:ext cx="4358050" cy="3212950"/>
          </a:xfrm>
          <a:prstGeom prst="rect">
            <a:avLst/>
          </a:prstGeom>
          <a:noFill/>
        </p:spPr>
      </p:pic>
      <p:sp>
        <p:nvSpPr>
          <p:cNvPr id="7" name="TextBox 6"/>
          <p:cNvSpPr txBox="1"/>
          <p:nvPr/>
        </p:nvSpPr>
        <p:spPr>
          <a:xfrm>
            <a:off x="1180618" y="5173885"/>
            <a:ext cx="3159887" cy="369332"/>
          </a:xfrm>
          <a:prstGeom prst="rect">
            <a:avLst/>
          </a:prstGeom>
          <a:noFill/>
        </p:spPr>
        <p:txBody>
          <a:bodyPr wrap="square" rtlCol="0">
            <a:spAutoFit/>
          </a:bodyPr>
          <a:lstStyle/>
          <a:p>
            <a:r>
              <a:rPr lang="en-US" dirty="0" smtClean="0"/>
              <a:t>Installation of Strain Gauges</a:t>
            </a:r>
            <a:endParaRPr lang="en-US" dirty="0"/>
          </a:p>
        </p:txBody>
      </p:sp>
      <p:graphicFrame>
        <p:nvGraphicFramePr>
          <p:cNvPr id="10" name="Table 9"/>
          <p:cNvGraphicFramePr>
            <a:graphicFrameLocks noGrp="1"/>
          </p:cNvGraphicFramePr>
          <p:nvPr/>
        </p:nvGraphicFramePr>
        <p:xfrm>
          <a:off x="5245827" y="1770928"/>
          <a:ext cx="3273140" cy="1388963"/>
        </p:xfrm>
        <a:graphic>
          <a:graphicData uri="http://schemas.openxmlformats.org/drawingml/2006/table">
            <a:tbl>
              <a:tblPr/>
              <a:tblGrid>
                <a:gridCol w="3273140"/>
              </a:tblGrid>
              <a:tr h="311707">
                <a:tc>
                  <a:txBody>
                    <a:bodyPr/>
                    <a:lstStyle/>
                    <a:p>
                      <a:pPr marL="0" marR="0" algn="just">
                        <a:lnSpc>
                          <a:spcPct val="150000"/>
                        </a:lnSpc>
                        <a:spcBef>
                          <a:spcPts val="0"/>
                        </a:spcBef>
                        <a:spcAft>
                          <a:spcPts val="0"/>
                        </a:spcAft>
                      </a:pPr>
                      <a:r>
                        <a:rPr lang="en-US" sz="1100" dirty="0">
                          <a:latin typeface="Times New Roman"/>
                          <a:ea typeface="Times New Roman"/>
                          <a:cs typeface="Arial"/>
                        </a:rPr>
                        <a:t>Type: N11-FA-5-120-11VSE3</a:t>
                      </a:r>
                      <a:endParaRPr lang="en-US" sz="1200" dirty="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314">
                <a:tc>
                  <a:txBody>
                    <a:bodyPr/>
                    <a:lstStyle/>
                    <a:p>
                      <a:pPr marL="0" marR="0" algn="just">
                        <a:lnSpc>
                          <a:spcPct val="150000"/>
                        </a:lnSpc>
                        <a:spcBef>
                          <a:spcPts val="0"/>
                        </a:spcBef>
                        <a:spcAft>
                          <a:spcPts val="0"/>
                        </a:spcAft>
                      </a:pPr>
                      <a:r>
                        <a:rPr lang="en-US" sz="1100" dirty="0">
                          <a:latin typeface="Times New Roman"/>
                          <a:ea typeface="Times New Roman"/>
                          <a:cs typeface="Arial"/>
                        </a:rPr>
                        <a:t>Gauge Length: </a:t>
                      </a:r>
                      <a:r>
                        <a:rPr lang="en-US" sz="1100" dirty="0" smtClean="0">
                          <a:latin typeface="Times New Roman"/>
                          <a:ea typeface="Times New Roman"/>
                          <a:cs typeface="Arial"/>
                        </a:rPr>
                        <a:t>5 </a:t>
                      </a:r>
                      <a:r>
                        <a:rPr lang="en-US" sz="1100" dirty="0">
                          <a:latin typeface="Times New Roman"/>
                          <a:ea typeface="Times New Roman"/>
                          <a:cs typeface="Arial"/>
                        </a:rPr>
                        <a:t>mm</a:t>
                      </a:r>
                      <a:endParaRPr lang="en-US" sz="1200" dirty="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314">
                <a:tc>
                  <a:txBody>
                    <a:bodyPr/>
                    <a:lstStyle/>
                    <a:p>
                      <a:pPr marL="0" marR="0" algn="just">
                        <a:lnSpc>
                          <a:spcPct val="150000"/>
                        </a:lnSpc>
                        <a:spcBef>
                          <a:spcPts val="0"/>
                        </a:spcBef>
                        <a:spcAft>
                          <a:spcPts val="0"/>
                        </a:spcAft>
                      </a:pPr>
                      <a:r>
                        <a:rPr lang="en-US" sz="1100">
                          <a:latin typeface="Times New Roman"/>
                          <a:ea typeface="Times New Roman"/>
                          <a:cs typeface="Arial"/>
                        </a:rPr>
                        <a:t>Resistance: 120 (+/- 0.3%)</a:t>
                      </a:r>
                      <a:endParaRPr lang="en-US" sz="120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314">
                <a:tc>
                  <a:txBody>
                    <a:bodyPr/>
                    <a:lstStyle/>
                    <a:p>
                      <a:pPr marL="0" marR="0" algn="just">
                        <a:lnSpc>
                          <a:spcPct val="150000"/>
                        </a:lnSpc>
                        <a:spcBef>
                          <a:spcPts val="0"/>
                        </a:spcBef>
                        <a:spcAft>
                          <a:spcPts val="0"/>
                        </a:spcAft>
                      </a:pPr>
                      <a:r>
                        <a:rPr lang="en-US" sz="1100">
                          <a:latin typeface="Times New Roman"/>
                          <a:ea typeface="Times New Roman"/>
                          <a:cs typeface="Arial"/>
                        </a:rPr>
                        <a:t>Gauge Factor: 2.10 (+/- 1%)</a:t>
                      </a:r>
                      <a:endParaRPr lang="en-US" sz="120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314">
                <a:tc>
                  <a:txBody>
                    <a:bodyPr/>
                    <a:lstStyle/>
                    <a:p>
                      <a:pPr marL="0" marR="0" algn="just">
                        <a:lnSpc>
                          <a:spcPct val="150000"/>
                        </a:lnSpc>
                        <a:spcBef>
                          <a:spcPts val="0"/>
                        </a:spcBef>
                        <a:spcAft>
                          <a:spcPts val="0"/>
                        </a:spcAft>
                      </a:pPr>
                      <a:r>
                        <a:rPr lang="en-US" sz="1100" dirty="0">
                          <a:latin typeface="Times New Roman"/>
                          <a:ea typeface="Times New Roman"/>
                          <a:cs typeface="Arial"/>
                        </a:rPr>
                        <a:t>Thermal Expansion: 11 PPM/</a:t>
                      </a:r>
                      <a:r>
                        <a:rPr lang="en-US" sz="1100" baseline="30000" dirty="0" err="1">
                          <a:latin typeface="Times New Roman"/>
                          <a:ea typeface="Times New Roman"/>
                          <a:cs typeface="Arial"/>
                        </a:rPr>
                        <a:t>o</a:t>
                      </a:r>
                      <a:r>
                        <a:rPr lang="en-US" sz="1100" dirty="0" err="1">
                          <a:latin typeface="Times New Roman"/>
                          <a:ea typeface="Times New Roman"/>
                          <a:cs typeface="Arial"/>
                        </a:rPr>
                        <a:t>C</a:t>
                      </a:r>
                      <a:endParaRPr lang="en-US" sz="1200" dirty="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1" name="Oval 10"/>
          <p:cNvSpPr/>
          <p:nvPr/>
        </p:nvSpPr>
        <p:spPr>
          <a:xfrm>
            <a:off x="2650603" y="3125165"/>
            <a:ext cx="532435" cy="54401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Arrow Connector 14"/>
          <p:cNvCxnSpPr>
            <a:stCxn id="11" idx="6"/>
          </p:cNvCxnSpPr>
          <p:nvPr/>
        </p:nvCxnSpPr>
        <p:spPr>
          <a:xfrm>
            <a:off x="3183038" y="3397170"/>
            <a:ext cx="3136739" cy="665544"/>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dirty="0" smtClean="0"/>
              <a:t>Outline</a:t>
            </a:r>
          </a:p>
        </p:txBody>
      </p:sp>
      <p:sp>
        <p:nvSpPr>
          <p:cNvPr id="10243" name="Content Placeholder 2"/>
          <p:cNvSpPr>
            <a:spLocks noGrp="1"/>
          </p:cNvSpPr>
          <p:nvPr>
            <p:ph sz="quarter" idx="1"/>
          </p:nvPr>
        </p:nvSpPr>
        <p:spPr>
          <a:xfrm>
            <a:off x="448999" y="1752600"/>
            <a:ext cx="5268895" cy="4800600"/>
          </a:xfrm>
        </p:spPr>
        <p:txBody>
          <a:bodyPr/>
          <a:lstStyle/>
          <a:p>
            <a:pPr eaLnBrk="1" hangingPunct="1">
              <a:lnSpc>
                <a:spcPct val="90000"/>
              </a:lnSpc>
            </a:pPr>
            <a:r>
              <a:rPr lang="en-US" sz="2700" dirty="0" smtClean="0"/>
              <a:t>Introduction</a:t>
            </a:r>
          </a:p>
          <a:p>
            <a:pPr eaLnBrk="1" hangingPunct="1">
              <a:lnSpc>
                <a:spcPct val="90000"/>
              </a:lnSpc>
            </a:pPr>
            <a:r>
              <a:rPr lang="en-US" sz="2700" dirty="0" smtClean="0"/>
              <a:t>Statement of Problem</a:t>
            </a:r>
          </a:p>
          <a:p>
            <a:pPr eaLnBrk="1" hangingPunct="1">
              <a:lnSpc>
                <a:spcPct val="90000"/>
              </a:lnSpc>
            </a:pPr>
            <a:r>
              <a:rPr lang="en-US" sz="2700" dirty="0" smtClean="0"/>
              <a:t>Objectives</a:t>
            </a:r>
          </a:p>
          <a:p>
            <a:pPr eaLnBrk="1" hangingPunct="1">
              <a:lnSpc>
                <a:spcPct val="90000"/>
              </a:lnSpc>
            </a:pPr>
            <a:r>
              <a:rPr lang="en-US" sz="2700" dirty="0" smtClean="0"/>
              <a:t>Background</a:t>
            </a:r>
          </a:p>
          <a:p>
            <a:pPr eaLnBrk="1" hangingPunct="1">
              <a:lnSpc>
                <a:spcPct val="90000"/>
              </a:lnSpc>
            </a:pPr>
            <a:r>
              <a:rPr lang="en-US" sz="2700" dirty="0" smtClean="0"/>
              <a:t>Scope</a:t>
            </a:r>
          </a:p>
          <a:p>
            <a:pPr eaLnBrk="1" hangingPunct="1">
              <a:lnSpc>
                <a:spcPct val="90000"/>
              </a:lnSpc>
            </a:pPr>
            <a:r>
              <a:rPr lang="en-US" sz="2700" dirty="0" smtClean="0"/>
              <a:t>Laboratory Testing</a:t>
            </a:r>
          </a:p>
          <a:p>
            <a:pPr eaLnBrk="1" hangingPunct="1">
              <a:lnSpc>
                <a:spcPct val="90000"/>
              </a:lnSpc>
            </a:pPr>
            <a:r>
              <a:rPr lang="en-US" sz="2700" dirty="0" smtClean="0"/>
              <a:t>Finite Element Modeling</a:t>
            </a:r>
          </a:p>
          <a:p>
            <a:pPr eaLnBrk="1" hangingPunct="1">
              <a:lnSpc>
                <a:spcPct val="90000"/>
              </a:lnSpc>
            </a:pPr>
            <a:r>
              <a:rPr lang="en-US" sz="2700" dirty="0" smtClean="0"/>
              <a:t>Results</a:t>
            </a:r>
          </a:p>
          <a:p>
            <a:pPr eaLnBrk="1" hangingPunct="1">
              <a:lnSpc>
                <a:spcPct val="90000"/>
              </a:lnSpc>
            </a:pPr>
            <a:r>
              <a:rPr lang="en-US" sz="2700" dirty="0" smtClean="0"/>
              <a:t>Conclusions</a:t>
            </a:r>
          </a:p>
          <a:p>
            <a:pPr eaLnBrk="1" hangingPunct="1">
              <a:lnSpc>
                <a:spcPct val="90000"/>
              </a:lnSpc>
            </a:pPr>
            <a:r>
              <a:rPr lang="en-US" sz="2700" dirty="0" smtClean="0"/>
              <a:t>Recommendations</a:t>
            </a:r>
            <a:endParaRPr lang="en-US" sz="2400" dirty="0" smtClean="0"/>
          </a:p>
        </p:txBody>
      </p:sp>
      <p:pic>
        <p:nvPicPr>
          <p:cNvPr id="4" name="Picture 3" descr="presentation background.png"/>
          <p:cNvPicPr>
            <a:picLocks noChangeAspect="1"/>
          </p:cNvPicPr>
          <p:nvPr/>
        </p:nvPicPr>
        <p:blipFill>
          <a:blip r:embed="rId3" cstate="print"/>
          <a:stretch>
            <a:fillRect/>
          </a:stretch>
        </p:blipFill>
        <p:spPr>
          <a:xfrm>
            <a:off x="5926237" y="1807407"/>
            <a:ext cx="2870522" cy="3918583"/>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563299" y="193875"/>
            <a:ext cx="8534401" cy="990600"/>
          </a:xfrm>
        </p:spPr>
        <p:txBody>
          <a:bodyPr/>
          <a:lstStyle/>
          <a:p>
            <a:pPr eaLnBrk="1" hangingPunct="1"/>
            <a:r>
              <a:rPr lang="en-US" dirty="0" smtClean="0"/>
              <a:t>Laboratory Testing – Concentric Load</a:t>
            </a:r>
          </a:p>
        </p:txBody>
      </p:sp>
      <p:pic>
        <p:nvPicPr>
          <p:cNvPr id="1026" name="Picture 2" descr="M:\Thesis 2010 - 2011\Lab Results\Pictures\SAM_1298.JPG"/>
          <p:cNvPicPr>
            <a:picLocks noChangeAspect="1" noChangeArrowheads="1"/>
          </p:cNvPicPr>
          <p:nvPr/>
        </p:nvPicPr>
        <p:blipFill>
          <a:blip r:embed="rId3" cstate="print"/>
          <a:srcRect b="7784"/>
          <a:stretch>
            <a:fillRect/>
          </a:stretch>
        </p:blipFill>
        <p:spPr bwMode="auto">
          <a:xfrm>
            <a:off x="643787" y="1829200"/>
            <a:ext cx="3062288" cy="4152500"/>
          </a:xfrm>
          <a:prstGeom prst="rect">
            <a:avLst/>
          </a:prstGeom>
          <a:noFill/>
        </p:spPr>
      </p:pic>
      <p:sp>
        <p:nvSpPr>
          <p:cNvPr id="5" name="TextBox 4"/>
          <p:cNvSpPr txBox="1"/>
          <p:nvPr/>
        </p:nvSpPr>
        <p:spPr>
          <a:xfrm>
            <a:off x="804030" y="6136897"/>
            <a:ext cx="2790497" cy="369332"/>
          </a:xfrm>
          <a:prstGeom prst="rect">
            <a:avLst/>
          </a:prstGeom>
          <a:noFill/>
        </p:spPr>
        <p:txBody>
          <a:bodyPr wrap="square" rtlCol="0">
            <a:spAutoFit/>
          </a:bodyPr>
          <a:lstStyle/>
          <a:p>
            <a:r>
              <a:rPr lang="en-US" dirty="0" smtClean="0"/>
              <a:t>Before application of load</a:t>
            </a:r>
            <a:endParaRPr lang="en-US" dirty="0"/>
          </a:p>
        </p:txBody>
      </p:sp>
      <p:sp>
        <p:nvSpPr>
          <p:cNvPr id="6" name="TextBox 5"/>
          <p:cNvSpPr txBox="1"/>
          <p:nvPr/>
        </p:nvSpPr>
        <p:spPr>
          <a:xfrm>
            <a:off x="4543096" y="6142640"/>
            <a:ext cx="3391229" cy="369332"/>
          </a:xfrm>
          <a:prstGeom prst="rect">
            <a:avLst/>
          </a:prstGeom>
          <a:noFill/>
        </p:spPr>
        <p:txBody>
          <a:bodyPr wrap="square" rtlCol="0">
            <a:spAutoFit/>
          </a:bodyPr>
          <a:lstStyle/>
          <a:p>
            <a:r>
              <a:rPr lang="en-US" dirty="0" smtClean="0"/>
              <a:t>Clear spacing under the plate</a:t>
            </a:r>
            <a:endParaRPr lang="en-US" dirty="0"/>
          </a:p>
        </p:txBody>
      </p:sp>
      <p:pic>
        <p:nvPicPr>
          <p:cNvPr id="1028" name="Picture 4" descr="M:\Thesis 2010 - 2011\Lab Results\Pictures\SAM_1309.JPG"/>
          <p:cNvPicPr>
            <a:picLocks noChangeAspect="1" noChangeArrowheads="1"/>
          </p:cNvPicPr>
          <p:nvPr/>
        </p:nvPicPr>
        <p:blipFill>
          <a:blip r:embed="rId4" cstate="print"/>
          <a:srcRect l="29098" b="20052"/>
          <a:stretch>
            <a:fillRect/>
          </a:stretch>
        </p:blipFill>
        <p:spPr bwMode="auto">
          <a:xfrm>
            <a:off x="3905249" y="1847849"/>
            <a:ext cx="4876929" cy="4124326"/>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479172" y="212834"/>
            <a:ext cx="8581698" cy="990600"/>
          </a:xfrm>
        </p:spPr>
        <p:txBody>
          <a:bodyPr/>
          <a:lstStyle/>
          <a:p>
            <a:pPr eaLnBrk="1" hangingPunct="1"/>
            <a:r>
              <a:rPr lang="en-US" dirty="0" smtClean="0"/>
              <a:t>Laboratory Testing – Concentric Load</a:t>
            </a:r>
          </a:p>
        </p:txBody>
      </p:sp>
      <p:pic>
        <p:nvPicPr>
          <p:cNvPr id="2050" name="Picture 2" descr="M:\Thesis 2010 - 2011\Lab Results\Pictures\SAM_1330.JPG"/>
          <p:cNvPicPr>
            <a:picLocks noChangeAspect="1" noChangeArrowheads="1"/>
          </p:cNvPicPr>
          <p:nvPr/>
        </p:nvPicPr>
        <p:blipFill>
          <a:blip r:embed="rId2" cstate="print"/>
          <a:srcRect/>
          <a:stretch>
            <a:fillRect/>
          </a:stretch>
        </p:blipFill>
        <p:spPr bwMode="auto">
          <a:xfrm>
            <a:off x="649431" y="1756238"/>
            <a:ext cx="3133725" cy="4178300"/>
          </a:xfrm>
          <a:prstGeom prst="rect">
            <a:avLst/>
          </a:prstGeom>
          <a:noFill/>
        </p:spPr>
      </p:pic>
      <p:pic>
        <p:nvPicPr>
          <p:cNvPr id="2051" name="Picture 3" descr="M:\Thesis 2010 - 2011\Lab Results\Pictures\SAM_1332.JPG"/>
          <p:cNvPicPr>
            <a:picLocks noChangeAspect="1" noChangeArrowheads="1"/>
          </p:cNvPicPr>
          <p:nvPr/>
        </p:nvPicPr>
        <p:blipFill>
          <a:blip r:embed="rId3" cstate="print"/>
          <a:srcRect l="20875" t="31983" r="22742" b="31435"/>
          <a:stretch>
            <a:fillRect/>
          </a:stretch>
        </p:blipFill>
        <p:spPr bwMode="auto">
          <a:xfrm>
            <a:off x="3976253" y="1773379"/>
            <a:ext cx="4804477" cy="4156366"/>
          </a:xfrm>
          <a:prstGeom prst="rect">
            <a:avLst/>
          </a:prstGeom>
          <a:noFill/>
        </p:spPr>
      </p:pic>
      <p:sp>
        <p:nvSpPr>
          <p:cNvPr id="5" name="TextBox 4"/>
          <p:cNvSpPr txBox="1"/>
          <p:nvPr/>
        </p:nvSpPr>
        <p:spPr>
          <a:xfrm>
            <a:off x="1094499" y="6082145"/>
            <a:ext cx="2341410" cy="369332"/>
          </a:xfrm>
          <a:prstGeom prst="rect">
            <a:avLst/>
          </a:prstGeom>
          <a:noFill/>
        </p:spPr>
        <p:txBody>
          <a:bodyPr wrap="square" rtlCol="0">
            <a:spAutoFit/>
          </a:bodyPr>
          <a:lstStyle/>
          <a:p>
            <a:r>
              <a:rPr lang="en-US" dirty="0" smtClean="0"/>
              <a:t>Base Plate at Failure</a:t>
            </a:r>
            <a:endParaRPr lang="en-US" dirty="0"/>
          </a:p>
        </p:txBody>
      </p:sp>
      <p:sp>
        <p:nvSpPr>
          <p:cNvPr id="6" name="TextBox 5"/>
          <p:cNvSpPr txBox="1"/>
          <p:nvPr/>
        </p:nvSpPr>
        <p:spPr>
          <a:xfrm>
            <a:off x="4949395" y="6096001"/>
            <a:ext cx="3269673" cy="369332"/>
          </a:xfrm>
          <a:prstGeom prst="rect">
            <a:avLst/>
          </a:prstGeom>
          <a:noFill/>
        </p:spPr>
        <p:txBody>
          <a:bodyPr wrap="square" rtlCol="0">
            <a:spAutoFit/>
          </a:bodyPr>
          <a:lstStyle/>
          <a:p>
            <a:r>
              <a:rPr lang="en-US" dirty="0" smtClean="0"/>
              <a:t>Deflection in Base Plate</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423751" y="212834"/>
            <a:ext cx="8817233" cy="990600"/>
          </a:xfrm>
        </p:spPr>
        <p:txBody>
          <a:bodyPr/>
          <a:lstStyle/>
          <a:p>
            <a:pPr eaLnBrk="1" hangingPunct="1"/>
            <a:r>
              <a:rPr lang="en-US" dirty="0" smtClean="0"/>
              <a:t>Laboratory Testing – Unieccentric Load</a:t>
            </a:r>
          </a:p>
        </p:txBody>
      </p:sp>
      <p:pic>
        <p:nvPicPr>
          <p:cNvPr id="3075" name="Picture 3" descr="M:\Thesis 2010 - 2011\Lab Results\Pictures\20110310_005 - Copy.jpg"/>
          <p:cNvPicPr>
            <a:picLocks noChangeAspect="1" noChangeArrowheads="1"/>
          </p:cNvPicPr>
          <p:nvPr/>
        </p:nvPicPr>
        <p:blipFill>
          <a:blip r:embed="rId2" cstate="print"/>
          <a:srcRect t="10758"/>
          <a:stretch>
            <a:fillRect/>
          </a:stretch>
        </p:blipFill>
        <p:spPr bwMode="auto">
          <a:xfrm>
            <a:off x="1171512" y="1751594"/>
            <a:ext cx="2759219" cy="4361435"/>
          </a:xfrm>
          <a:prstGeom prst="rect">
            <a:avLst/>
          </a:prstGeom>
          <a:noFill/>
        </p:spPr>
      </p:pic>
      <p:sp>
        <p:nvSpPr>
          <p:cNvPr id="5" name="TextBox 4"/>
          <p:cNvSpPr txBox="1"/>
          <p:nvPr/>
        </p:nvSpPr>
        <p:spPr>
          <a:xfrm>
            <a:off x="1250864" y="6241359"/>
            <a:ext cx="2867892" cy="369332"/>
          </a:xfrm>
          <a:prstGeom prst="rect">
            <a:avLst/>
          </a:prstGeom>
          <a:noFill/>
        </p:spPr>
        <p:txBody>
          <a:bodyPr wrap="square" rtlCol="0">
            <a:spAutoFit/>
          </a:bodyPr>
          <a:lstStyle/>
          <a:p>
            <a:r>
              <a:rPr lang="en-US" dirty="0" smtClean="0"/>
              <a:t>Welding Cylinder on top</a:t>
            </a:r>
            <a:endParaRPr lang="en-US" dirty="0"/>
          </a:p>
        </p:txBody>
      </p:sp>
      <p:pic>
        <p:nvPicPr>
          <p:cNvPr id="8" name="Picture 2" descr="M:\Thesis 2010 - 2011\Lab Results\Pictures\SAM_1363.JPG"/>
          <p:cNvPicPr>
            <a:picLocks noChangeAspect="1" noChangeArrowheads="1"/>
          </p:cNvPicPr>
          <p:nvPr/>
        </p:nvPicPr>
        <p:blipFill>
          <a:blip r:embed="rId3" cstate="print"/>
          <a:srcRect l="11638" t="11308" r="12865" b="10183"/>
          <a:stretch>
            <a:fillRect/>
          </a:stretch>
        </p:blipFill>
        <p:spPr bwMode="auto">
          <a:xfrm>
            <a:off x="4927121" y="1793173"/>
            <a:ext cx="3109760" cy="4370559"/>
          </a:xfrm>
          <a:prstGeom prst="rect">
            <a:avLst/>
          </a:prstGeom>
          <a:noFill/>
        </p:spPr>
      </p:pic>
      <p:sp>
        <p:nvSpPr>
          <p:cNvPr id="9" name="TextBox 8"/>
          <p:cNvSpPr txBox="1"/>
          <p:nvPr/>
        </p:nvSpPr>
        <p:spPr>
          <a:xfrm>
            <a:off x="4760019" y="6255367"/>
            <a:ext cx="3695357" cy="369332"/>
          </a:xfrm>
          <a:prstGeom prst="rect">
            <a:avLst/>
          </a:prstGeom>
          <a:noFill/>
        </p:spPr>
        <p:txBody>
          <a:bodyPr wrap="square" rtlCol="0">
            <a:spAutoFit/>
          </a:bodyPr>
          <a:lstStyle/>
          <a:p>
            <a:r>
              <a:rPr lang="en-US" dirty="0" smtClean="0"/>
              <a:t>Concrete poured in the formwork</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404045" y="207334"/>
            <a:ext cx="8867551" cy="990600"/>
          </a:xfrm>
        </p:spPr>
        <p:txBody>
          <a:bodyPr/>
          <a:lstStyle/>
          <a:p>
            <a:pPr eaLnBrk="1" hangingPunct="1"/>
            <a:r>
              <a:rPr lang="en-US" dirty="0" smtClean="0"/>
              <a:t>Laboratory Testing – Unieccentric Load</a:t>
            </a:r>
          </a:p>
        </p:txBody>
      </p:sp>
      <p:pic>
        <p:nvPicPr>
          <p:cNvPr id="5123" name="Picture 3" descr="M:\Thesis 2010 - 2011\Lab Results\Pictures\SAM_1447.JPG"/>
          <p:cNvPicPr>
            <a:picLocks noChangeAspect="1" noChangeArrowheads="1"/>
          </p:cNvPicPr>
          <p:nvPr/>
        </p:nvPicPr>
        <p:blipFill>
          <a:blip r:embed="rId2" cstate="print"/>
          <a:srcRect t="3825"/>
          <a:stretch>
            <a:fillRect/>
          </a:stretch>
        </p:blipFill>
        <p:spPr bwMode="auto">
          <a:xfrm>
            <a:off x="4672643" y="1816928"/>
            <a:ext cx="3327231" cy="4298866"/>
          </a:xfrm>
          <a:prstGeom prst="rect">
            <a:avLst/>
          </a:prstGeom>
          <a:noFill/>
        </p:spPr>
      </p:pic>
      <p:sp>
        <p:nvSpPr>
          <p:cNvPr id="12" name="TextBox 11"/>
          <p:cNvSpPr txBox="1"/>
          <p:nvPr/>
        </p:nvSpPr>
        <p:spPr>
          <a:xfrm>
            <a:off x="5163741" y="6185069"/>
            <a:ext cx="2519594" cy="369332"/>
          </a:xfrm>
          <a:prstGeom prst="rect">
            <a:avLst/>
          </a:prstGeom>
          <a:noFill/>
        </p:spPr>
        <p:txBody>
          <a:bodyPr wrap="square" rtlCol="0">
            <a:spAutoFit/>
          </a:bodyPr>
          <a:lstStyle/>
          <a:p>
            <a:r>
              <a:rPr lang="en-US" dirty="0" smtClean="0"/>
              <a:t>Specimen under load</a:t>
            </a:r>
            <a:endParaRPr lang="en-US" dirty="0"/>
          </a:p>
        </p:txBody>
      </p:sp>
      <p:sp>
        <p:nvSpPr>
          <p:cNvPr id="7" name="TextBox 6"/>
          <p:cNvSpPr txBox="1"/>
          <p:nvPr/>
        </p:nvSpPr>
        <p:spPr>
          <a:xfrm>
            <a:off x="804030" y="6177089"/>
            <a:ext cx="2790497" cy="369332"/>
          </a:xfrm>
          <a:prstGeom prst="rect">
            <a:avLst/>
          </a:prstGeom>
          <a:noFill/>
        </p:spPr>
        <p:txBody>
          <a:bodyPr wrap="square" rtlCol="0">
            <a:spAutoFit/>
          </a:bodyPr>
          <a:lstStyle/>
          <a:p>
            <a:r>
              <a:rPr lang="en-US" dirty="0" smtClean="0"/>
              <a:t>Before application of load</a:t>
            </a:r>
            <a:endParaRPr lang="en-US" dirty="0"/>
          </a:p>
        </p:txBody>
      </p:sp>
      <p:pic>
        <p:nvPicPr>
          <p:cNvPr id="1026" name="Picture 2" descr="M:\Thesis 2010 - 2011\Lab Results\Pictures\SAM_1425.JPG"/>
          <p:cNvPicPr>
            <a:picLocks noChangeAspect="1" noChangeArrowheads="1"/>
          </p:cNvPicPr>
          <p:nvPr/>
        </p:nvPicPr>
        <p:blipFill>
          <a:blip r:embed="rId3" cstate="print"/>
          <a:srcRect/>
          <a:stretch>
            <a:fillRect/>
          </a:stretch>
        </p:blipFill>
        <p:spPr bwMode="auto">
          <a:xfrm>
            <a:off x="783771" y="1829302"/>
            <a:ext cx="3215471" cy="4287294"/>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404045" y="207334"/>
            <a:ext cx="8867551" cy="990600"/>
          </a:xfrm>
        </p:spPr>
        <p:txBody>
          <a:bodyPr/>
          <a:lstStyle/>
          <a:p>
            <a:pPr eaLnBrk="1" hangingPunct="1"/>
            <a:r>
              <a:rPr lang="en-US" dirty="0" smtClean="0"/>
              <a:t>Laboratory Testing – Unieccentric Load</a:t>
            </a:r>
          </a:p>
        </p:txBody>
      </p:sp>
      <p:pic>
        <p:nvPicPr>
          <p:cNvPr id="6146" name="Picture 2" descr="M:\Thesis 2010 - 2011\Lab Results\Pictures\SAM_1450 - Copy.JPG"/>
          <p:cNvPicPr>
            <a:picLocks noChangeAspect="1" noChangeArrowheads="1"/>
          </p:cNvPicPr>
          <p:nvPr/>
        </p:nvPicPr>
        <p:blipFill>
          <a:blip r:embed="rId2" cstate="print"/>
          <a:srcRect b="2541"/>
          <a:stretch>
            <a:fillRect/>
          </a:stretch>
        </p:blipFill>
        <p:spPr bwMode="auto">
          <a:xfrm>
            <a:off x="1231928" y="1791623"/>
            <a:ext cx="2526155" cy="4439254"/>
          </a:xfrm>
          <a:prstGeom prst="rect">
            <a:avLst/>
          </a:prstGeom>
          <a:noFill/>
        </p:spPr>
      </p:pic>
      <p:pic>
        <p:nvPicPr>
          <p:cNvPr id="6147" name="Picture 3" descr="M:\Thesis 2010 - 2011\Lab Results\Pictures\SAM_1451.JPG"/>
          <p:cNvPicPr>
            <a:picLocks noChangeAspect="1" noChangeArrowheads="1"/>
          </p:cNvPicPr>
          <p:nvPr/>
        </p:nvPicPr>
        <p:blipFill>
          <a:blip r:embed="rId3" cstate="print"/>
          <a:srcRect r="2428"/>
          <a:stretch>
            <a:fillRect/>
          </a:stretch>
        </p:blipFill>
        <p:spPr bwMode="auto">
          <a:xfrm rot="5400000">
            <a:off x="3929068" y="2291923"/>
            <a:ext cx="4453979" cy="3423601"/>
          </a:xfrm>
          <a:prstGeom prst="rect">
            <a:avLst/>
          </a:prstGeom>
          <a:noFill/>
        </p:spPr>
      </p:pic>
      <p:sp>
        <p:nvSpPr>
          <p:cNvPr id="10" name="TextBox 9"/>
          <p:cNvSpPr txBox="1"/>
          <p:nvPr/>
        </p:nvSpPr>
        <p:spPr>
          <a:xfrm>
            <a:off x="1341912" y="6317674"/>
            <a:ext cx="2351314" cy="369332"/>
          </a:xfrm>
          <a:prstGeom prst="rect">
            <a:avLst/>
          </a:prstGeom>
          <a:noFill/>
        </p:spPr>
        <p:txBody>
          <a:bodyPr wrap="square" rtlCol="0">
            <a:spAutoFit/>
          </a:bodyPr>
          <a:lstStyle/>
          <a:p>
            <a:r>
              <a:rPr lang="en-US" dirty="0" smtClean="0"/>
              <a:t>Specimen at Failure </a:t>
            </a:r>
            <a:endParaRPr lang="en-US" dirty="0"/>
          </a:p>
        </p:txBody>
      </p:sp>
      <p:sp>
        <p:nvSpPr>
          <p:cNvPr id="11" name="TextBox 10"/>
          <p:cNvSpPr txBox="1"/>
          <p:nvPr/>
        </p:nvSpPr>
        <p:spPr>
          <a:xfrm>
            <a:off x="4855031" y="6327571"/>
            <a:ext cx="2828307" cy="369332"/>
          </a:xfrm>
          <a:prstGeom prst="rect">
            <a:avLst/>
          </a:prstGeom>
          <a:noFill/>
        </p:spPr>
        <p:txBody>
          <a:bodyPr wrap="square" rtlCol="0">
            <a:spAutoFit/>
          </a:bodyPr>
          <a:lstStyle/>
          <a:p>
            <a:r>
              <a:rPr lang="en-US" dirty="0" smtClean="0"/>
              <a:t>Deflection in Base Plate</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423751" y="212834"/>
            <a:ext cx="8817233" cy="990600"/>
          </a:xfrm>
        </p:spPr>
        <p:txBody>
          <a:bodyPr/>
          <a:lstStyle/>
          <a:p>
            <a:pPr eaLnBrk="1" hangingPunct="1"/>
            <a:r>
              <a:rPr lang="en-US" dirty="0" smtClean="0"/>
              <a:t>Laboratory Testing – Biaxial Load</a:t>
            </a:r>
          </a:p>
        </p:txBody>
      </p:sp>
      <p:pic>
        <p:nvPicPr>
          <p:cNvPr id="3074" name="Picture 2" descr="M:\Thesis 2010 - 2011\Lab Results\Pictures\20110310_002 - Copy.jpg"/>
          <p:cNvPicPr>
            <a:picLocks noChangeAspect="1" noChangeArrowheads="1"/>
          </p:cNvPicPr>
          <p:nvPr/>
        </p:nvPicPr>
        <p:blipFill>
          <a:blip r:embed="rId2" cstate="print"/>
          <a:srcRect/>
          <a:stretch>
            <a:fillRect/>
          </a:stretch>
        </p:blipFill>
        <p:spPr bwMode="auto">
          <a:xfrm>
            <a:off x="983715" y="1787642"/>
            <a:ext cx="2969719" cy="4372151"/>
          </a:xfrm>
          <a:prstGeom prst="rect">
            <a:avLst/>
          </a:prstGeom>
          <a:noFill/>
        </p:spPr>
      </p:pic>
      <p:sp>
        <p:nvSpPr>
          <p:cNvPr id="5" name="TextBox 4"/>
          <p:cNvSpPr txBox="1"/>
          <p:nvPr/>
        </p:nvSpPr>
        <p:spPr>
          <a:xfrm>
            <a:off x="330441" y="6279776"/>
            <a:ext cx="4464424" cy="369332"/>
          </a:xfrm>
          <a:prstGeom prst="rect">
            <a:avLst/>
          </a:prstGeom>
          <a:noFill/>
        </p:spPr>
        <p:txBody>
          <a:bodyPr wrap="square" rtlCol="0">
            <a:spAutoFit/>
          </a:bodyPr>
          <a:lstStyle/>
          <a:p>
            <a:r>
              <a:rPr lang="en-US" dirty="0" smtClean="0"/>
              <a:t>Welding of sphere holder on column head</a:t>
            </a:r>
            <a:endParaRPr lang="en-US" dirty="0"/>
          </a:p>
        </p:txBody>
      </p:sp>
      <p:pic>
        <p:nvPicPr>
          <p:cNvPr id="9218" name="Picture 2" descr="M:\Thesis 2010 - 2011\Lab Results\Pictures\SAM_1397.JPG"/>
          <p:cNvPicPr>
            <a:picLocks noChangeAspect="1" noChangeArrowheads="1"/>
          </p:cNvPicPr>
          <p:nvPr/>
        </p:nvPicPr>
        <p:blipFill>
          <a:blip r:embed="rId3" cstate="print"/>
          <a:srcRect/>
          <a:stretch>
            <a:fillRect/>
          </a:stretch>
        </p:blipFill>
        <p:spPr bwMode="auto">
          <a:xfrm>
            <a:off x="4867725" y="2326376"/>
            <a:ext cx="2924863" cy="2806064"/>
          </a:xfrm>
          <a:prstGeom prst="rect">
            <a:avLst/>
          </a:prstGeom>
          <a:noFill/>
        </p:spPr>
      </p:pic>
      <p:sp>
        <p:nvSpPr>
          <p:cNvPr id="6" name="TextBox 5"/>
          <p:cNvSpPr txBox="1"/>
          <p:nvPr/>
        </p:nvSpPr>
        <p:spPr>
          <a:xfrm>
            <a:off x="5228216" y="5132440"/>
            <a:ext cx="2489320" cy="369332"/>
          </a:xfrm>
          <a:prstGeom prst="rect">
            <a:avLst/>
          </a:prstGeom>
          <a:noFill/>
        </p:spPr>
        <p:txBody>
          <a:bodyPr wrap="square" rtlCol="0">
            <a:spAutoFit/>
          </a:bodyPr>
          <a:lstStyle/>
          <a:p>
            <a:r>
              <a:rPr lang="en-US" dirty="0" smtClean="0"/>
              <a:t>Top view of column</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423751" y="212834"/>
            <a:ext cx="8817233" cy="990600"/>
          </a:xfrm>
        </p:spPr>
        <p:txBody>
          <a:bodyPr/>
          <a:lstStyle/>
          <a:p>
            <a:pPr eaLnBrk="1" hangingPunct="1"/>
            <a:r>
              <a:rPr lang="en-US" dirty="0" smtClean="0"/>
              <a:t>Laboratory Testing – Biaxial Load</a:t>
            </a:r>
          </a:p>
        </p:txBody>
      </p:sp>
      <p:pic>
        <p:nvPicPr>
          <p:cNvPr id="8194" name="Picture 2" descr="M:\Thesis 2010 - 2011\Lab Results\Pictures\SAM_1270.JPG"/>
          <p:cNvPicPr>
            <a:picLocks noChangeAspect="1" noChangeArrowheads="1"/>
          </p:cNvPicPr>
          <p:nvPr/>
        </p:nvPicPr>
        <p:blipFill>
          <a:blip r:embed="rId2" cstate="print"/>
          <a:srcRect b="1735"/>
          <a:stretch>
            <a:fillRect/>
          </a:stretch>
        </p:blipFill>
        <p:spPr bwMode="auto">
          <a:xfrm>
            <a:off x="999938" y="1826565"/>
            <a:ext cx="3291840" cy="4312978"/>
          </a:xfrm>
          <a:prstGeom prst="rect">
            <a:avLst/>
          </a:prstGeom>
          <a:noFill/>
        </p:spPr>
      </p:pic>
      <p:pic>
        <p:nvPicPr>
          <p:cNvPr id="8195" name="Picture 3" descr="M:\Thesis 2010 - 2011\Lab Results\Pictures\SAM_1284 - Copy.JPG"/>
          <p:cNvPicPr>
            <a:picLocks noChangeAspect="1" noChangeArrowheads="1"/>
          </p:cNvPicPr>
          <p:nvPr/>
        </p:nvPicPr>
        <p:blipFill>
          <a:blip r:embed="rId3" cstate="print"/>
          <a:srcRect b="1093"/>
          <a:stretch>
            <a:fillRect/>
          </a:stretch>
        </p:blipFill>
        <p:spPr bwMode="auto">
          <a:xfrm>
            <a:off x="4854519" y="1852086"/>
            <a:ext cx="2854407" cy="4299332"/>
          </a:xfrm>
          <a:prstGeom prst="rect">
            <a:avLst/>
          </a:prstGeom>
          <a:noFill/>
        </p:spPr>
      </p:pic>
      <p:sp>
        <p:nvSpPr>
          <p:cNvPr id="6" name="TextBox 5"/>
          <p:cNvSpPr txBox="1"/>
          <p:nvPr/>
        </p:nvSpPr>
        <p:spPr>
          <a:xfrm>
            <a:off x="1097280" y="6246420"/>
            <a:ext cx="3194498" cy="369332"/>
          </a:xfrm>
          <a:prstGeom prst="rect">
            <a:avLst/>
          </a:prstGeom>
          <a:noFill/>
        </p:spPr>
        <p:txBody>
          <a:bodyPr wrap="square" rtlCol="0">
            <a:spAutoFit/>
          </a:bodyPr>
          <a:lstStyle/>
          <a:p>
            <a:r>
              <a:rPr lang="en-US" dirty="0" smtClean="0"/>
              <a:t>Applying load during testing</a:t>
            </a:r>
            <a:endParaRPr lang="en-US" dirty="0"/>
          </a:p>
        </p:txBody>
      </p:sp>
      <p:sp>
        <p:nvSpPr>
          <p:cNvPr id="7" name="TextBox 6"/>
          <p:cNvSpPr txBox="1"/>
          <p:nvPr/>
        </p:nvSpPr>
        <p:spPr>
          <a:xfrm>
            <a:off x="5545770" y="6246420"/>
            <a:ext cx="1781298" cy="368135"/>
          </a:xfrm>
          <a:prstGeom prst="rect">
            <a:avLst/>
          </a:prstGeom>
          <a:noFill/>
        </p:spPr>
        <p:txBody>
          <a:bodyPr wrap="square" rtlCol="0">
            <a:spAutoFit/>
          </a:bodyPr>
          <a:lstStyle/>
          <a:p>
            <a:r>
              <a:rPr lang="en-US" dirty="0" smtClean="0"/>
              <a:t>At Failure</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609600" y="228600"/>
            <a:ext cx="8153400" cy="990600"/>
          </a:xfrm>
        </p:spPr>
        <p:txBody>
          <a:bodyPr/>
          <a:lstStyle/>
          <a:p>
            <a:pPr eaLnBrk="1" hangingPunct="1"/>
            <a:r>
              <a:rPr lang="en-US" dirty="0" smtClean="0"/>
              <a:t>Finite Element Modeling </a:t>
            </a:r>
          </a:p>
        </p:txBody>
      </p:sp>
      <p:sp>
        <p:nvSpPr>
          <p:cNvPr id="3" name="Content Placeholder 2"/>
          <p:cNvSpPr>
            <a:spLocks noGrp="1"/>
          </p:cNvSpPr>
          <p:nvPr>
            <p:ph sz="quarter" idx="1"/>
          </p:nvPr>
        </p:nvSpPr>
        <p:spPr>
          <a:xfrm>
            <a:off x="297455" y="1769673"/>
            <a:ext cx="8273339" cy="4821132"/>
          </a:xfrm>
        </p:spPr>
        <p:txBody>
          <a:bodyPr/>
          <a:lstStyle/>
          <a:p>
            <a:pPr algn="just"/>
            <a:r>
              <a:rPr lang="en-US" sz="2400" dirty="0" smtClean="0"/>
              <a:t>The Concept</a:t>
            </a:r>
          </a:p>
          <a:p>
            <a:pPr algn="just">
              <a:buNone/>
            </a:pPr>
            <a:r>
              <a:rPr lang="en-US" sz="2400" dirty="0" smtClean="0"/>
              <a:t>	The object is divided into many smaller bodies or elements interconnected at common points called nodes or boundary lines.</a:t>
            </a:r>
          </a:p>
          <a:p>
            <a:pPr algn="just"/>
            <a:r>
              <a:rPr lang="en-US" sz="2400" dirty="0" smtClean="0"/>
              <a:t>Nodal Displacements</a:t>
            </a:r>
          </a:p>
          <a:p>
            <a:pPr algn="just">
              <a:buNone/>
            </a:pPr>
            <a:r>
              <a:rPr lang="en-US" sz="2400" dirty="0" smtClean="0"/>
              <a:t>	In structural cases, the unknowns are nodal displacements or stresses created by the applied force. These stresses and displacements are found at each node constituting the element.</a:t>
            </a:r>
          </a:p>
          <a:p>
            <a:pPr algn="just"/>
            <a:r>
              <a:rPr lang="en-US" sz="2400" dirty="0" smtClean="0"/>
              <a:t>Equilibrium Equations</a:t>
            </a:r>
          </a:p>
          <a:p>
            <a:pPr algn="just">
              <a:buNone/>
            </a:pPr>
            <a:r>
              <a:rPr lang="en-US" sz="2400" dirty="0" smtClean="0"/>
              <a:t>	Algebraic equations are expressed in terms of nodal displacements using the equations of equilibrium</a:t>
            </a:r>
            <a:r>
              <a:rPr lang="en-US" sz="2400" dirty="0"/>
              <a:t>.</a:t>
            </a:r>
            <a:endParaRPr lang="en-US" sz="2400"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609600" y="228600"/>
            <a:ext cx="8153400" cy="990600"/>
          </a:xfrm>
        </p:spPr>
        <p:txBody>
          <a:bodyPr/>
          <a:lstStyle/>
          <a:p>
            <a:pPr eaLnBrk="1" hangingPunct="1"/>
            <a:r>
              <a:rPr lang="en-US" dirty="0" smtClean="0"/>
              <a:t>Finite Element Modeling </a:t>
            </a:r>
          </a:p>
        </p:txBody>
      </p:sp>
      <p:sp>
        <p:nvSpPr>
          <p:cNvPr id="3" name="Content Placeholder 2"/>
          <p:cNvSpPr>
            <a:spLocks noGrp="1"/>
          </p:cNvSpPr>
          <p:nvPr>
            <p:ph sz="quarter" idx="1"/>
          </p:nvPr>
        </p:nvSpPr>
        <p:spPr>
          <a:xfrm>
            <a:off x="297455" y="1757795"/>
            <a:ext cx="8261464" cy="4975511"/>
          </a:xfrm>
        </p:spPr>
        <p:txBody>
          <a:bodyPr/>
          <a:lstStyle/>
          <a:p>
            <a:pPr algn="just"/>
            <a:r>
              <a:rPr lang="en-US" sz="2400" dirty="0" smtClean="0"/>
              <a:t>Finite Elements</a:t>
            </a:r>
          </a:p>
          <a:p>
            <a:pPr algn="just">
              <a:buNone/>
            </a:pPr>
            <a:r>
              <a:rPr lang="en-US" sz="2400" dirty="0" smtClean="0"/>
              <a:t>	Solid Elements (3 DOF’s)</a:t>
            </a:r>
          </a:p>
          <a:p>
            <a:pPr algn="just">
              <a:buNone/>
            </a:pPr>
            <a:r>
              <a:rPr lang="en-US" sz="2400" dirty="0" smtClean="0"/>
              <a:t>	Structural Elements (6 DOF’s)</a:t>
            </a:r>
          </a:p>
          <a:p>
            <a:pPr algn="just"/>
            <a:r>
              <a:rPr lang="en-US" sz="2400" dirty="0" smtClean="0"/>
              <a:t>Type of Structural Elements</a:t>
            </a:r>
          </a:p>
          <a:p>
            <a:pPr algn="just">
              <a:buNone/>
            </a:pPr>
            <a:r>
              <a:rPr lang="en-US" sz="2400" dirty="0" smtClean="0"/>
              <a:t>	Beam Elements</a:t>
            </a:r>
          </a:p>
          <a:p>
            <a:pPr algn="just">
              <a:buNone/>
            </a:pPr>
            <a:r>
              <a:rPr lang="en-US" sz="2400" dirty="0" smtClean="0"/>
              <a:t>	Shell elements</a:t>
            </a:r>
          </a:p>
          <a:p>
            <a:pPr algn="just"/>
            <a:r>
              <a:rPr lang="en-US" sz="2400" dirty="0" smtClean="0"/>
              <a:t>Non-Linear Analysis</a:t>
            </a:r>
          </a:p>
          <a:p>
            <a:pPr algn="just">
              <a:buNone/>
            </a:pPr>
            <a:r>
              <a:rPr lang="en-US" sz="2400" dirty="0" smtClean="0"/>
              <a:t>	Ductile Metals (Reduced Modulus)</a:t>
            </a:r>
          </a:p>
          <a:p>
            <a:pPr algn="just">
              <a:buNone/>
            </a:pPr>
            <a:r>
              <a:rPr lang="en-US" sz="2400" dirty="0" smtClean="0"/>
              <a:t>	Set of Nonlinear Equations</a:t>
            </a:r>
          </a:p>
          <a:p>
            <a:pPr algn="just">
              <a:buNone/>
            </a:pPr>
            <a:r>
              <a:rPr lang="en-US" sz="2400" dirty="0" smtClean="0"/>
              <a:t>	Iteration (Total load applied through small increments)</a:t>
            </a:r>
          </a:p>
          <a:p>
            <a:pPr algn="just">
              <a:buNone/>
            </a:pPr>
            <a:endParaRPr lang="en-US" sz="2400" dirty="0" smtClean="0"/>
          </a:p>
        </p:txBody>
      </p:sp>
      <p:pic>
        <p:nvPicPr>
          <p:cNvPr id="1028" name="Picture 4" descr="http://img.directindustry.com/images_di/photo-m2/fea-software-finite-element-analysis-40161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0377" y="2469197"/>
            <a:ext cx="3578010" cy="248075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609600" y="228600"/>
            <a:ext cx="8153400" cy="990600"/>
          </a:xfrm>
        </p:spPr>
        <p:txBody>
          <a:bodyPr/>
          <a:lstStyle/>
          <a:p>
            <a:pPr eaLnBrk="1" hangingPunct="1"/>
            <a:r>
              <a:rPr lang="en-US" dirty="0" smtClean="0"/>
              <a:t>Finite Element Modeling </a:t>
            </a:r>
          </a:p>
        </p:txBody>
      </p:sp>
      <p:sp>
        <p:nvSpPr>
          <p:cNvPr id="3" name="Content Placeholder 2"/>
          <p:cNvSpPr>
            <a:spLocks noGrp="1"/>
          </p:cNvSpPr>
          <p:nvPr>
            <p:ph sz="quarter" idx="1"/>
          </p:nvPr>
        </p:nvSpPr>
        <p:spPr>
          <a:xfrm>
            <a:off x="204958" y="1521312"/>
            <a:ext cx="8791081" cy="3176812"/>
          </a:xfrm>
        </p:spPr>
        <p:txBody>
          <a:bodyPr/>
          <a:lstStyle/>
          <a:p>
            <a:pPr algn="just"/>
            <a:r>
              <a:rPr lang="en-US" sz="2700" dirty="0" smtClean="0"/>
              <a:t>When </a:t>
            </a:r>
            <a:r>
              <a:rPr lang="en-US" sz="2700" dirty="0"/>
              <a:t>the load is applied to a steel </a:t>
            </a:r>
            <a:r>
              <a:rPr lang="en-US" sz="2700" dirty="0" smtClean="0"/>
              <a:t>specimen, </a:t>
            </a:r>
            <a:r>
              <a:rPr lang="en-US" sz="2700" dirty="0"/>
              <a:t>initially the specimen behaves entirely </a:t>
            </a:r>
            <a:r>
              <a:rPr lang="en-US" sz="2700" dirty="0" smtClean="0"/>
              <a:t>elastic. </a:t>
            </a:r>
          </a:p>
          <a:p>
            <a:pPr algn="just"/>
            <a:r>
              <a:rPr lang="en-US" sz="2700" dirty="0" smtClean="0"/>
              <a:t>When the load is further increased, the stress in the extreme fibers reaches the yield stress.  Zones of yielding across the depth are developed (plastic zone) with further increase in load.</a:t>
            </a:r>
          </a:p>
        </p:txBody>
      </p:sp>
      <p:pic>
        <p:nvPicPr>
          <p:cNvPr id="4" name="Picture 3"/>
          <p:cNvPicPr/>
          <p:nvPr/>
        </p:nvPicPr>
        <p:blipFill>
          <a:blip r:embed="rId3" cstate="print"/>
          <a:srcRect l="55736" t="33961" r="33173" b="43803"/>
          <a:stretch>
            <a:fillRect/>
          </a:stretch>
        </p:blipFill>
        <p:spPr bwMode="auto">
          <a:xfrm>
            <a:off x="2819400" y="4591792"/>
            <a:ext cx="1295400" cy="1952625"/>
          </a:xfrm>
          <a:prstGeom prst="rect">
            <a:avLst/>
          </a:prstGeom>
          <a:noFill/>
          <a:ln w="9525">
            <a:noFill/>
            <a:miter lim="800000"/>
            <a:headEnd/>
            <a:tailEnd/>
          </a:ln>
        </p:spPr>
      </p:pic>
      <p:pic>
        <p:nvPicPr>
          <p:cNvPr id="5" name="Picture 4"/>
          <p:cNvPicPr/>
          <p:nvPr/>
        </p:nvPicPr>
        <p:blipFill>
          <a:blip r:embed="rId3" cstate="print"/>
          <a:srcRect l="34776" t="34829" r="55519" b="43803"/>
          <a:stretch>
            <a:fillRect/>
          </a:stretch>
        </p:blipFill>
        <p:spPr bwMode="auto">
          <a:xfrm>
            <a:off x="855594" y="4576027"/>
            <a:ext cx="1289467" cy="2076641"/>
          </a:xfrm>
          <a:prstGeom prst="rect">
            <a:avLst/>
          </a:prstGeom>
          <a:noFill/>
          <a:ln w="9525">
            <a:noFill/>
            <a:miter lim="800000"/>
            <a:headEnd/>
            <a:tailEnd/>
          </a:ln>
        </p:spPr>
      </p:pic>
      <p:pic>
        <p:nvPicPr>
          <p:cNvPr id="7" name="Picture 6"/>
          <p:cNvPicPr/>
          <p:nvPr/>
        </p:nvPicPr>
        <p:blipFill>
          <a:blip r:embed="rId4" cstate="print"/>
          <a:srcRect l="56758" t="36438" r="34103" b="39531"/>
          <a:stretch>
            <a:fillRect/>
          </a:stretch>
        </p:blipFill>
        <p:spPr bwMode="auto">
          <a:xfrm>
            <a:off x="4660444" y="4341879"/>
            <a:ext cx="1207463" cy="2323137"/>
          </a:xfrm>
          <a:prstGeom prst="rect">
            <a:avLst/>
          </a:prstGeom>
          <a:noFill/>
          <a:ln w="9525">
            <a:noFill/>
            <a:miter lim="800000"/>
            <a:headEnd/>
            <a:tailEnd/>
          </a:ln>
        </p:spPr>
      </p:pic>
      <p:pic>
        <p:nvPicPr>
          <p:cNvPr id="8" name="Picture 7"/>
          <p:cNvPicPr/>
          <p:nvPr/>
        </p:nvPicPr>
        <p:blipFill>
          <a:blip r:embed="rId5" cstate="print"/>
          <a:srcRect l="55769" t="31838" r="31571" b="41880"/>
          <a:stretch>
            <a:fillRect/>
          </a:stretch>
        </p:blipFill>
        <p:spPr bwMode="auto">
          <a:xfrm>
            <a:off x="6451644" y="4392235"/>
            <a:ext cx="1468369" cy="2236759"/>
          </a:xfrm>
          <a:prstGeom prst="rect">
            <a:avLst/>
          </a:prstGeom>
          <a:noFill/>
          <a:ln w="9525">
            <a:noFill/>
            <a:miter lim="800000"/>
            <a:headEnd/>
            <a:tailEnd/>
          </a:ln>
        </p:spPr>
      </p:pic>
    </p:spTree>
    <p:extLst>
      <p:ext uri="{BB962C8B-B14F-4D97-AF65-F5344CB8AC3E}">
        <p14:creationId xmlns:p14="http://schemas.microsoft.com/office/powerpoint/2010/main" val="11835483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p:cNvSpPr>
          <p:nvPr>
            <p:ph type="title"/>
          </p:nvPr>
        </p:nvSpPr>
        <p:spPr>
          <a:xfrm>
            <a:off x="609600" y="228600"/>
            <a:ext cx="8153400" cy="990600"/>
          </a:xfrm>
        </p:spPr>
        <p:txBody>
          <a:bodyPr/>
          <a:lstStyle/>
          <a:p>
            <a:pPr eaLnBrk="1" hangingPunct="1"/>
            <a:r>
              <a:rPr lang="en-US" dirty="0" smtClean="0"/>
              <a:t>Introduction</a:t>
            </a:r>
          </a:p>
        </p:txBody>
      </p:sp>
      <p:pic>
        <p:nvPicPr>
          <p:cNvPr id="12293" name="Picture 11" descr="RTA"/>
          <p:cNvPicPr>
            <a:picLocks noChangeAspect="1" noChangeArrowheads="1"/>
          </p:cNvPicPr>
          <p:nvPr/>
        </p:nvPicPr>
        <p:blipFill>
          <a:blip r:embed="rId3" cstate="print"/>
          <a:srcRect/>
          <a:stretch>
            <a:fillRect/>
          </a:stretch>
        </p:blipFill>
        <p:spPr bwMode="auto">
          <a:xfrm>
            <a:off x="838200" y="3423844"/>
            <a:ext cx="3904488" cy="2984893"/>
          </a:xfrm>
          <a:prstGeom prst="rect">
            <a:avLst/>
          </a:prstGeom>
          <a:noFill/>
          <a:ln w="9525">
            <a:noFill/>
            <a:miter lim="800000"/>
            <a:headEnd/>
            <a:tailEnd/>
          </a:ln>
        </p:spPr>
      </p:pic>
      <p:sp>
        <p:nvSpPr>
          <p:cNvPr id="7" name="Rectangle 3"/>
          <p:cNvSpPr txBox="1">
            <a:spLocks/>
          </p:cNvSpPr>
          <p:nvPr/>
        </p:nvSpPr>
        <p:spPr bwMode="auto">
          <a:xfrm>
            <a:off x="457201" y="1600200"/>
            <a:ext cx="8113594" cy="137159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19088" marR="0" lvl="0" indent="-319088" algn="just" defTabSz="914400" rtl="0" eaLnBrk="1" fontAlgn="base" latinLnBrk="0" hangingPunct="1">
              <a:lnSpc>
                <a:spcPct val="100000"/>
              </a:lnSpc>
              <a:spcBef>
                <a:spcPts val="700"/>
              </a:spcBef>
              <a:spcAft>
                <a:spcPct val="0"/>
              </a:spcAft>
              <a:buClr>
                <a:schemeClr val="accent2"/>
              </a:buClr>
              <a:buSzPct val="60000"/>
              <a:buFont typeface="Wingdings" pitchFamily="2" charset="2"/>
              <a:buChar char=""/>
              <a:tabLst/>
              <a:defRPr/>
            </a:pPr>
            <a:r>
              <a:rPr kumimoji="0" lang="en-US" sz="2700" b="0" i="0" u="none" strike="noStrike" kern="1200" cap="none" spc="0" normalizeH="0" baseline="0" noProof="0" dirty="0" smtClean="0">
                <a:ln>
                  <a:noFill/>
                </a:ln>
                <a:solidFill>
                  <a:schemeClr val="tx1"/>
                </a:solidFill>
                <a:effectLst/>
                <a:uLnTx/>
                <a:uFillTx/>
                <a:latin typeface="+mn-lt"/>
                <a:ea typeface="+mn-ea"/>
                <a:cs typeface="+mn-cs"/>
              </a:rPr>
              <a:t>Highway signs, Traffic signals, and Luminaries in parks, stadiums and transport facilities all require base plates on leveling nuts for support to foundation.</a:t>
            </a:r>
          </a:p>
        </p:txBody>
      </p:sp>
      <p:pic>
        <p:nvPicPr>
          <p:cNvPr id="6" name="Picture 6" descr="lmc_base4"/>
          <p:cNvPicPr>
            <a:picLocks noChangeAspect="1" noChangeArrowheads="1"/>
          </p:cNvPicPr>
          <p:nvPr/>
        </p:nvPicPr>
        <p:blipFill>
          <a:blip r:embed="rId4" cstate="print"/>
          <a:srcRect/>
          <a:stretch>
            <a:fillRect/>
          </a:stretch>
        </p:blipFill>
        <p:spPr bwMode="auto">
          <a:xfrm>
            <a:off x="5416723" y="4035164"/>
            <a:ext cx="3154072" cy="237357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609600" y="228600"/>
            <a:ext cx="8153400" cy="990600"/>
          </a:xfrm>
        </p:spPr>
        <p:txBody>
          <a:bodyPr/>
          <a:lstStyle/>
          <a:p>
            <a:pPr eaLnBrk="1" hangingPunct="1"/>
            <a:r>
              <a:rPr lang="en-US" dirty="0" smtClean="0"/>
              <a:t>Finite Element Modeling </a:t>
            </a:r>
          </a:p>
        </p:txBody>
      </p:sp>
      <p:sp>
        <p:nvSpPr>
          <p:cNvPr id="3" name="Content Placeholder 2"/>
          <p:cNvSpPr>
            <a:spLocks noGrp="1"/>
          </p:cNvSpPr>
          <p:nvPr>
            <p:ph sz="quarter" idx="1"/>
          </p:nvPr>
        </p:nvSpPr>
        <p:spPr>
          <a:xfrm>
            <a:off x="301451" y="1798655"/>
            <a:ext cx="6257845" cy="4732258"/>
          </a:xfrm>
        </p:spPr>
        <p:txBody>
          <a:bodyPr/>
          <a:lstStyle/>
          <a:p>
            <a:pPr algn="just"/>
            <a:r>
              <a:rPr lang="en-US" sz="2600" b="1" dirty="0" smtClean="0"/>
              <a:t>ANSYS</a:t>
            </a:r>
          </a:p>
          <a:p>
            <a:pPr algn="just">
              <a:buNone/>
            </a:pPr>
            <a:r>
              <a:rPr lang="en-US" sz="2600" dirty="0" smtClean="0"/>
              <a:t>	Software to solve finite element problems</a:t>
            </a:r>
          </a:p>
          <a:p>
            <a:pPr algn="just">
              <a:buNone/>
            </a:pPr>
            <a:r>
              <a:rPr lang="en-US" sz="2600" dirty="0" smtClean="0"/>
              <a:t>	Material Properties, Applied load, Boundary Conditions and type of Analysis.</a:t>
            </a:r>
          </a:p>
          <a:p>
            <a:pPr algn="just">
              <a:buNone/>
            </a:pPr>
            <a:r>
              <a:rPr lang="en-US" sz="2400" dirty="0" smtClean="0"/>
              <a:t>	</a:t>
            </a:r>
          </a:p>
        </p:txBody>
      </p:sp>
      <p:graphicFrame>
        <p:nvGraphicFramePr>
          <p:cNvPr id="4" name="Table 3"/>
          <p:cNvGraphicFramePr>
            <a:graphicFrameLocks noGrp="1"/>
          </p:cNvGraphicFramePr>
          <p:nvPr/>
        </p:nvGraphicFramePr>
        <p:xfrm>
          <a:off x="1042761" y="4164677"/>
          <a:ext cx="7345866" cy="1997585"/>
        </p:xfrm>
        <a:graphic>
          <a:graphicData uri="http://schemas.openxmlformats.org/drawingml/2006/table">
            <a:tbl>
              <a:tblPr>
                <a:tableStyleId>{8A107856-5554-42FB-B03E-39F5DBC370BA}</a:tableStyleId>
              </a:tblPr>
              <a:tblGrid>
                <a:gridCol w="1673134"/>
                <a:gridCol w="1890308"/>
                <a:gridCol w="2040320"/>
                <a:gridCol w="1742104"/>
              </a:tblGrid>
              <a:tr h="399517">
                <a:tc>
                  <a:txBody>
                    <a:bodyPr/>
                    <a:lstStyle/>
                    <a:p>
                      <a:pPr marL="0" marR="0" algn="l">
                        <a:lnSpc>
                          <a:spcPct val="150000"/>
                        </a:lnSpc>
                        <a:spcBef>
                          <a:spcPts val="0"/>
                        </a:spcBef>
                        <a:spcAft>
                          <a:spcPts val="0"/>
                        </a:spcAft>
                      </a:pPr>
                      <a:r>
                        <a:rPr lang="en-US" sz="1400" b="1" dirty="0" smtClean="0">
                          <a:latin typeface="Arial" pitchFamily="34" charset="0"/>
                          <a:cs typeface="Arial" pitchFamily="34" charset="0"/>
                        </a:rPr>
                        <a:t>Component</a:t>
                      </a:r>
                      <a:endParaRPr lang="en-US" sz="1400" b="1" dirty="0">
                        <a:latin typeface="Arial" pitchFamily="34" charset="0"/>
                        <a:ea typeface="Calibri"/>
                        <a:cs typeface="Arial" pitchFamily="34" charset="0"/>
                      </a:endParaRPr>
                    </a:p>
                  </a:txBody>
                  <a:tcPr marL="68580" marR="68580" marT="0" marB="0" anchor="ctr"/>
                </a:tc>
                <a:tc>
                  <a:txBody>
                    <a:bodyPr/>
                    <a:lstStyle/>
                    <a:p>
                      <a:pPr marL="0" marR="0" algn="ctr">
                        <a:lnSpc>
                          <a:spcPct val="150000"/>
                        </a:lnSpc>
                        <a:spcBef>
                          <a:spcPts val="0"/>
                        </a:spcBef>
                        <a:spcAft>
                          <a:spcPts val="0"/>
                        </a:spcAft>
                      </a:pPr>
                      <a:r>
                        <a:rPr lang="en-US" sz="1400" b="1" dirty="0">
                          <a:latin typeface="Arial" pitchFamily="34" charset="0"/>
                          <a:cs typeface="Arial" pitchFamily="34" charset="0"/>
                        </a:rPr>
                        <a:t>ANSYS Element</a:t>
                      </a:r>
                      <a:endParaRPr lang="en-US" sz="1400" b="1" dirty="0">
                        <a:latin typeface="Arial" pitchFamily="34" charset="0"/>
                        <a:ea typeface="Calibri"/>
                        <a:cs typeface="Arial" pitchFamily="34" charset="0"/>
                      </a:endParaRPr>
                    </a:p>
                  </a:txBody>
                  <a:tcPr marL="68580" marR="68580" marT="0" marB="0" anchor="ctr"/>
                </a:tc>
                <a:tc>
                  <a:txBody>
                    <a:bodyPr/>
                    <a:lstStyle/>
                    <a:p>
                      <a:pPr marL="0" marR="0" algn="ctr">
                        <a:lnSpc>
                          <a:spcPct val="150000"/>
                        </a:lnSpc>
                        <a:spcBef>
                          <a:spcPts val="0"/>
                        </a:spcBef>
                        <a:spcAft>
                          <a:spcPts val="0"/>
                        </a:spcAft>
                      </a:pPr>
                      <a:r>
                        <a:rPr lang="en-US" sz="1400" b="1" dirty="0" smtClean="0">
                          <a:latin typeface="Arial" pitchFamily="34" charset="0"/>
                          <a:cs typeface="Arial" pitchFamily="34" charset="0"/>
                        </a:rPr>
                        <a:t>Nodes </a:t>
                      </a:r>
                      <a:r>
                        <a:rPr lang="en-US" sz="1400" b="1" dirty="0">
                          <a:latin typeface="Arial" pitchFamily="34" charset="0"/>
                          <a:cs typeface="Arial" pitchFamily="34" charset="0"/>
                        </a:rPr>
                        <a:t>Per Element</a:t>
                      </a:r>
                      <a:endParaRPr lang="en-US" sz="1400" b="1" dirty="0">
                        <a:latin typeface="Arial" pitchFamily="34" charset="0"/>
                        <a:ea typeface="Calibri"/>
                        <a:cs typeface="Arial" pitchFamily="34" charset="0"/>
                      </a:endParaRPr>
                    </a:p>
                  </a:txBody>
                  <a:tcPr marL="68580" marR="68580" marT="0" marB="0" anchor="ctr"/>
                </a:tc>
                <a:tc>
                  <a:txBody>
                    <a:bodyPr/>
                    <a:lstStyle/>
                    <a:p>
                      <a:pPr marL="0" marR="0" algn="ctr">
                        <a:lnSpc>
                          <a:spcPct val="150000"/>
                        </a:lnSpc>
                        <a:spcBef>
                          <a:spcPts val="0"/>
                        </a:spcBef>
                        <a:spcAft>
                          <a:spcPts val="0"/>
                        </a:spcAft>
                      </a:pPr>
                      <a:r>
                        <a:rPr lang="en-US" sz="1400" b="1" dirty="0">
                          <a:latin typeface="Arial" pitchFamily="34" charset="0"/>
                          <a:cs typeface="Arial" pitchFamily="34" charset="0"/>
                        </a:rPr>
                        <a:t>DOF Per Node</a:t>
                      </a:r>
                      <a:endParaRPr lang="en-US" sz="1400" b="1" dirty="0">
                        <a:latin typeface="Arial" pitchFamily="34" charset="0"/>
                        <a:ea typeface="Calibri"/>
                        <a:cs typeface="Arial" pitchFamily="34" charset="0"/>
                      </a:endParaRPr>
                    </a:p>
                  </a:txBody>
                  <a:tcPr marL="68580" marR="68580" marT="0" marB="0" anchor="ctr"/>
                </a:tc>
              </a:tr>
              <a:tr h="399517">
                <a:tc>
                  <a:txBody>
                    <a:bodyPr/>
                    <a:lstStyle/>
                    <a:p>
                      <a:pPr marL="0" marR="0" algn="just">
                        <a:lnSpc>
                          <a:spcPct val="150000"/>
                        </a:lnSpc>
                        <a:spcBef>
                          <a:spcPts val="0"/>
                        </a:spcBef>
                        <a:spcAft>
                          <a:spcPts val="0"/>
                        </a:spcAft>
                      </a:pPr>
                      <a:r>
                        <a:rPr lang="en-US" sz="1400" b="1" dirty="0" smtClean="0">
                          <a:latin typeface="Arial" pitchFamily="34" charset="0"/>
                          <a:cs typeface="Arial" pitchFamily="34" charset="0"/>
                        </a:rPr>
                        <a:t>Base Plate</a:t>
                      </a:r>
                      <a:endParaRPr lang="en-US" sz="1400" b="1" dirty="0">
                        <a:latin typeface="Arial" pitchFamily="34" charset="0"/>
                        <a:ea typeface="Calibri"/>
                        <a:cs typeface="Arial" pitchFamily="34" charset="0"/>
                      </a:endParaRPr>
                    </a:p>
                  </a:txBody>
                  <a:tcPr marL="68580" marR="68580" marT="0" marB="0"/>
                </a:tc>
                <a:tc>
                  <a:txBody>
                    <a:bodyPr/>
                    <a:lstStyle/>
                    <a:p>
                      <a:pPr marL="0" marR="0" algn="ctr">
                        <a:lnSpc>
                          <a:spcPct val="150000"/>
                        </a:lnSpc>
                        <a:spcBef>
                          <a:spcPts val="0"/>
                        </a:spcBef>
                        <a:spcAft>
                          <a:spcPts val="0"/>
                        </a:spcAft>
                      </a:pPr>
                      <a:r>
                        <a:rPr lang="en-US" sz="1400" dirty="0" smtClean="0">
                          <a:latin typeface="Arial" pitchFamily="34" charset="0"/>
                          <a:cs typeface="Arial" pitchFamily="34" charset="0"/>
                        </a:rPr>
                        <a:t>SHELL 43</a:t>
                      </a:r>
                      <a:endParaRPr lang="en-US" sz="1400" dirty="0">
                        <a:latin typeface="Arial" pitchFamily="34" charset="0"/>
                        <a:ea typeface="Calibri"/>
                        <a:cs typeface="Arial" pitchFamily="34" charset="0"/>
                      </a:endParaRPr>
                    </a:p>
                  </a:txBody>
                  <a:tcPr marL="68580" marR="68580" marT="0" marB="0"/>
                </a:tc>
                <a:tc>
                  <a:txBody>
                    <a:bodyPr/>
                    <a:lstStyle/>
                    <a:p>
                      <a:pPr marL="0" marR="0" algn="ctr">
                        <a:lnSpc>
                          <a:spcPct val="150000"/>
                        </a:lnSpc>
                        <a:spcBef>
                          <a:spcPts val="0"/>
                        </a:spcBef>
                        <a:spcAft>
                          <a:spcPts val="0"/>
                        </a:spcAft>
                      </a:pPr>
                      <a:r>
                        <a:rPr lang="en-US" sz="1400" dirty="0" smtClean="0">
                          <a:latin typeface="Arial" pitchFamily="34" charset="0"/>
                          <a:cs typeface="Arial" pitchFamily="34" charset="0"/>
                        </a:rPr>
                        <a:t>Four</a:t>
                      </a:r>
                      <a:endParaRPr lang="en-US" sz="1400" dirty="0">
                        <a:latin typeface="Arial" pitchFamily="34" charset="0"/>
                        <a:ea typeface="Calibri"/>
                        <a:cs typeface="Arial" pitchFamily="34" charset="0"/>
                      </a:endParaRPr>
                    </a:p>
                  </a:txBody>
                  <a:tcPr marL="68580" marR="68580" marT="0" marB="0"/>
                </a:tc>
                <a:tc rowSpan="4">
                  <a:txBody>
                    <a:bodyPr/>
                    <a:lstStyle/>
                    <a:p>
                      <a:pPr marL="0" marR="0" algn="ctr">
                        <a:lnSpc>
                          <a:spcPct val="150000"/>
                        </a:lnSpc>
                        <a:spcBef>
                          <a:spcPts val="0"/>
                        </a:spcBef>
                        <a:spcAft>
                          <a:spcPts val="0"/>
                        </a:spcAft>
                      </a:pPr>
                      <a:endParaRPr lang="en-US" sz="1400" dirty="0" smtClean="0">
                        <a:latin typeface="Arial" pitchFamily="34" charset="0"/>
                        <a:cs typeface="Arial" pitchFamily="34" charset="0"/>
                      </a:endParaRPr>
                    </a:p>
                    <a:p>
                      <a:pPr marL="0" marR="0" algn="ctr">
                        <a:lnSpc>
                          <a:spcPct val="150000"/>
                        </a:lnSpc>
                        <a:spcBef>
                          <a:spcPts val="0"/>
                        </a:spcBef>
                        <a:spcAft>
                          <a:spcPts val="0"/>
                        </a:spcAft>
                      </a:pPr>
                      <a:r>
                        <a:rPr lang="en-US" sz="1400" dirty="0" smtClean="0">
                          <a:latin typeface="Arial" pitchFamily="34" charset="0"/>
                          <a:cs typeface="Arial" pitchFamily="34" charset="0"/>
                        </a:rPr>
                        <a:t>3 </a:t>
                      </a:r>
                      <a:r>
                        <a:rPr lang="en-US" sz="1400" dirty="0">
                          <a:latin typeface="Arial" pitchFamily="34" charset="0"/>
                          <a:cs typeface="Arial" pitchFamily="34" charset="0"/>
                        </a:rPr>
                        <a:t>Translational</a:t>
                      </a:r>
                    </a:p>
                    <a:p>
                      <a:pPr marL="0" marR="0" algn="ctr">
                        <a:lnSpc>
                          <a:spcPct val="150000"/>
                        </a:lnSpc>
                        <a:spcBef>
                          <a:spcPts val="0"/>
                        </a:spcBef>
                        <a:spcAft>
                          <a:spcPts val="0"/>
                        </a:spcAft>
                      </a:pPr>
                      <a:r>
                        <a:rPr lang="en-US" sz="1400" dirty="0">
                          <a:latin typeface="Arial" pitchFamily="34" charset="0"/>
                          <a:cs typeface="Arial" pitchFamily="34" charset="0"/>
                        </a:rPr>
                        <a:t>3 Rotational</a:t>
                      </a:r>
                      <a:endParaRPr lang="en-US" sz="1400" dirty="0">
                        <a:latin typeface="Arial" pitchFamily="34" charset="0"/>
                        <a:ea typeface="Calibri"/>
                        <a:cs typeface="Arial" pitchFamily="34" charset="0"/>
                      </a:endParaRPr>
                    </a:p>
                  </a:txBody>
                  <a:tcPr marL="68580" marR="68580" marT="0" marB="0"/>
                </a:tc>
              </a:tr>
              <a:tr h="399517">
                <a:tc>
                  <a:txBody>
                    <a:bodyPr/>
                    <a:lstStyle/>
                    <a:p>
                      <a:pPr marL="0" marR="0" algn="just">
                        <a:lnSpc>
                          <a:spcPct val="150000"/>
                        </a:lnSpc>
                        <a:spcBef>
                          <a:spcPts val="0"/>
                        </a:spcBef>
                        <a:spcAft>
                          <a:spcPts val="0"/>
                        </a:spcAft>
                      </a:pPr>
                      <a:r>
                        <a:rPr lang="en-US" sz="1400" b="1" dirty="0" smtClean="0">
                          <a:latin typeface="Arial" pitchFamily="34" charset="0"/>
                          <a:cs typeface="Arial" pitchFamily="34" charset="0"/>
                        </a:rPr>
                        <a:t>Column</a:t>
                      </a:r>
                      <a:endParaRPr lang="en-US" sz="1400" b="1" dirty="0">
                        <a:latin typeface="Arial" pitchFamily="34" charset="0"/>
                        <a:ea typeface="Calibri"/>
                        <a:cs typeface="Arial" pitchFamily="34" charset="0"/>
                      </a:endParaRPr>
                    </a:p>
                  </a:txBody>
                  <a:tcPr marL="68580" marR="68580" marT="0" marB="0"/>
                </a:tc>
                <a:tc>
                  <a:txBody>
                    <a:bodyPr/>
                    <a:lstStyle/>
                    <a:p>
                      <a:pPr marL="0" marR="0" algn="ctr">
                        <a:lnSpc>
                          <a:spcPct val="150000"/>
                        </a:lnSpc>
                        <a:spcBef>
                          <a:spcPts val="0"/>
                        </a:spcBef>
                        <a:spcAft>
                          <a:spcPts val="0"/>
                        </a:spcAft>
                      </a:pPr>
                      <a:r>
                        <a:rPr lang="en-US" sz="1400" dirty="0" smtClean="0">
                          <a:latin typeface="Arial" pitchFamily="34" charset="0"/>
                          <a:cs typeface="Arial" pitchFamily="34" charset="0"/>
                        </a:rPr>
                        <a:t>SHELL 43</a:t>
                      </a:r>
                      <a:endParaRPr lang="en-US" sz="1400" dirty="0">
                        <a:latin typeface="Arial" pitchFamily="34" charset="0"/>
                        <a:ea typeface="Calibri"/>
                        <a:cs typeface="Arial" pitchFamily="34" charset="0"/>
                      </a:endParaRPr>
                    </a:p>
                  </a:txBody>
                  <a:tcPr marL="68580" marR="68580" marT="0" marB="0" anchor="ctr"/>
                </a:tc>
                <a:tc>
                  <a:txBody>
                    <a:bodyPr/>
                    <a:lstStyle/>
                    <a:p>
                      <a:pPr marL="0" marR="0" algn="ctr">
                        <a:lnSpc>
                          <a:spcPct val="150000"/>
                        </a:lnSpc>
                        <a:spcBef>
                          <a:spcPts val="0"/>
                        </a:spcBef>
                        <a:spcAft>
                          <a:spcPts val="0"/>
                        </a:spcAft>
                      </a:pPr>
                      <a:r>
                        <a:rPr lang="en-US" sz="1400" dirty="0">
                          <a:latin typeface="Arial" pitchFamily="34" charset="0"/>
                          <a:cs typeface="Arial" pitchFamily="34" charset="0"/>
                        </a:rPr>
                        <a:t>Four</a:t>
                      </a:r>
                      <a:endParaRPr lang="en-US" sz="1400" dirty="0">
                        <a:latin typeface="Arial" pitchFamily="34" charset="0"/>
                        <a:ea typeface="Calibri"/>
                        <a:cs typeface="Arial" pitchFamily="34" charset="0"/>
                      </a:endParaRPr>
                    </a:p>
                  </a:txBody>
                  <a:tcPr marL="68580" marR="68580" marT="0" marB="0" anchor="ctr"/>
                </a:tc>
                <a:tc vMerge="1">
                  <a:txBody>
                    <a:bodyPr/>
                    <a:lstStyle/>
                    <a:p>
                      <a:pPr marL="0" marR="0" algn="ctr">
                        <a:lnSpc>
                          <a:spcPct val="150000"/>
                        </a:lnSpc>
                        <a:spcBef>
                          <a:spcPts val="0"/>
                        </a:spcBef>
                        <a:spcAft>
                          <a:spcPts val="0"/>
                        </a:spcAft>
                      </a:pPr>
                      <a:endParaRPr lang="en-US" sz="1400" dirty="0">
                        <a:latin typeface="Arial" pitchFamily="34" charset="0"/>
                        <a:ea typeface="Calibri"/>
                        <a:cs typeface="Arial" pitchFamily="34" charset="0"/>
                      </a:endParaRPr>
                    </a:p>
                  </a:txBody>
                  <a:tcPr marL="68580" marR="68580" marT="0" marB="0"/>
                </a:tc>
              </a:tr>
              <a:tr h="399517">
                <a:tc>
                  <a:txBody>
                    <a:bodyPr/>
                    <a:lstStyle/>
                    <a:p>
                      <a:pPr marL="0" marR="0" algn="just">
                        <a:lnSpc>
                          <a:spcPct val="150000"/>
                        </a:lnSpc>
                        <a:spcBef>
                          <a:spcPts val="0"/>
                        </a:spcBef>
                        <a:spcAft>
                          <a:spcPts val="0"/>
                        </a:spcAft>
                      </a:pPr>
                      <a:r>
                        <a:rPr lang="en-US" sz="1400" b="1" dirty="0" smtClean="0">
                          <a:latin typeface="Arial" pitchFamily="34" charset="0"/>
                          <a:ea typeface="+mn-ea"/>
                          <a:cs typeface="Arial" pitchFamily="34" charset="0"/>
                        </a:rPr>
                        <a:t>Anchor Bolt</a:t>
                      </a:r>
                      <a:endParaRPr lang="en-US" sz="1400" b="1" dirty="0">
                        <a:latin typeface="Arial" pitchFamily="34" charset="0"/>
                        <a:ea typeface="Calibri"/>
                        <a:cs typeface="Arial" pitchFamily="34" charset="0"/>
                      </a:endParaRPr>
                    </a:p>
                  </a:txBody>
                  <a:tcPr marL="68580" marR="68580" marT="0" marB="0"/>
                </a:tc>
                <a:tc>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kumimoji="0" lang="en-US" sz="1400" kern="1200" dirty="0" smtClean="0">
                          <a:solidFill>
                            <a:schemeClr val="dk1"/>
                          </a:solidFill>
                          <a:latin typeface="Arial" pitchFamily="34" charset="0"/>
                          <a:ea typeface="+mn-ea"/>
                          <a:cs typeface="Arial" pitchFamily="34" charset="0"/>
                        </a:rPr>
                        <a:t>BEAM 188</a:t>
                      </a:r>
                    </a:p>
                  </a:txBody>
                  <a:tcPr marL="68580" marR="6858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400" kern="1200" dirty="0" smtClean="0">
                          <a:solidFill>
                            <a:schemeClr val="dk1"/>
                          </a:solidFill>
                          <a:latin typeface="Arial" pitchFamily="34" charset="0"/>
                          <a:ea typeface="+mn-ea"/>
                          <a:cs typeface="Arial" pitchFamily="34" charset="0"/>
                        </a:rPr>
                        <a:t>Two</a:t>
                      </a:r>
                    </a:p>
                  </a:txBody>
                  <a:tcPr marL="68580" marR="68580" marT="0" marB="0" anchor="ctr"/>
                </a:tc>
                <a:tc vMerge="1">
                  <a:txBody>
                    <a:bodyPr/>
                    <a:lstStyle/>
                    <a:p>
                      <a:endParaRPr lang="en-US"/>
                    </a:p>
                  </a:txBody>
                  <a:tcPr/>
                </a:tc>
              </a:tr>
              <a:tr h="399517">
                <a:tc>
                  <a:txBody>
                    <a:bodyPr/>
                    <a:lstStyle/>
                    <a:p>
                      <a:pPr marL="0" marR="0" algn="just">
                        <a:lnSpc>
                          <a:spcPct val="150000"/>
                        </a:lnSpc>
                        <a:spcBef>
                          <a:spcPts val="0"/>
                        </a:spcBef>
                        <a:spcAft>
                          <a:spcPts val="0"/>
                        </a:spcAft>
                      </a:pPr>
                      <a:r>
                        <a:rPr lang="en-US" sz="1400" b="1" dirty="0" smtClean="0">
                          <a:latin typeface="Arial" pitchFamily="34" charset="0"/>
                          <a:cs typeface="Arial" pitchFamily="34" charset="0"/>
                        </a:rPr>
                        <a:t>Leveling Nuts</a:t>
                      </a:r>
                      <a:endParaRPr lang="en-US" sz="1400" b="1" dirty="0">
                        <a:latin typeface="Arial" pitchFamily="34" charset="0"/>
                        <a:ea typeface="Calibri"/>
                        <a:cs typeface="Arial" pitchFamily="34" charset="0"/>
                      </a:endParaRPr>
                    </a:p>
                  </a:txBody>
                  <a:tcPr marL="68580" marR="68580" marT="0" marB="0"/>
                </a:tc>
                <a:tc>
                  <a:txBody>
                    <a:bodyPr/>
                    <a:lstStyle/>
                    <a:p>
                      <a:pPr marL="0" marR="0" algn="ctr">
                        <a:lnSpc>
                          <a:spcPct val="150000"/>
                        </a:lnSpc>
                        <a:spcBef>
                          <a:spcPts val="0"/>
                        </a:spcBef>
                        <a:spcAft>
                          <a:spcPts val="0"/>
                        </a:spcAft>
                      </a:pPr>
                      <a:r>
                        <a:rPr lang="en-US" sz="1400" dirty="0" smtClean="0">
                          <a:latin typeface="Arial" pitchFamily="34" charset="0"/>
                          <a:ea typeface="+mn-ea"/>
                          <a:cs typeface="Arial" pitchFamily="34" charset="0"/>
                        </a:rPr>
                        <a:t>SHELL</a:t>
                      </a:r>
                      <a:r>
                        <a:rPr lang="en-US" sz="1400" baseline="0" dirty="0" smtClean="0">
                          <a:latin typeface="Arial" pitchFamily="34" charset="0"/>
                          <a:ea typeface="+mn-ea"/>
                          <a:cs typeface="Arial" pitchFamily="34" charset="0"/>
                        </a:rPr>
                        <a:t> 43</a:t>
                      </a:r>
                      <a:endParaRPr lang="en-US" sz="1400" dirty="0">
                        <a:latin typeface="Arial" pitchFamily="34" charset="0"/>
                        <a:ea typeface="Calibri"/>
                        <a:cs typeface="Arial" pitchFamily="34" charset="0"/>
                      </a:endParaRPr>
                    </a:p>
                  </a:txBody>
                  <a:tcPr marL="68580" marR="68580" marT="0" marB="0"/>
                </a:tc>
                <a:tc>
                  <a:txBody>
                    <a:bodyPr/>
                    <a:lstStyle/>
                    <a:p>
                      <a:pPr marL="0" marR="0" algn="ctr">
                        <a:lnSpc>
                          <a:spcPct val="150000"/>
                        </a:lnSpc>
                        <a:spcBef>
                          <a:spcPts val="0"/>
                        </a:spcBef>
                        <a:spcAft>
                          <a:spcPts val="0"/>
                        </a:spcAft>
                      </a:pPr>
                      <a:r>
                        <a:rPr lang="en-US" sz="1400" dirty="0" smtClean="0">
                          <a:latin typeface="Arial" pitchFamily="34" charset="0"/>
                          <a:cs typeface="Arial" pitchFamily="34" charset="0"/>
                        </a:rPr>
                        <a:t>Four</a:t>
                      </a:r>
                      <a:endParaRPr lang="en-US" sz="1400" dirty="0">
                        <a:latin typeface="Arial" pitchFamily="34" charset="0"/>
                        <a:ea typeface="Calibri"/>
                        <a:cs typeface="Arial" pitchFamily="34" charset="0"/>
                      </a:endParaRPr>
                    </a:p>
                  </a:txBody>
                  <a:tcPr marL="68580" marR="68580" marT="0" marB="0"/>
                </a:tc>
                <a:tc vMerge="1">
                  <a:txBody>
                    <a:bodyPr/>
                    <a:lstStyle/>
                    <a:p>
                      <a:pPr marL="0" marR="0" algn="ctr">
                        <a:lnSpc>
                          <a:spcPct val="150000"/>
                        </a:lnSpc>
                        <a:spcBef>
                          <a:spcPts val="0"/>
                        </a:spcBef>
                        <a:spcAft>
                          <a:spcPts val="0"/>
                        </a:spcAft>
                      </a:pPr>
                      <a:endParaRPr lang="en-US" sz="1400" dirty="0">
                        <a:latin typeface="Arial" pitchFamily="34" charset="0"/>
                        <a:ea typeface="Calibri"/>
                        <a:cs typeface="Arial" pitchFamily="34" charset="0"/>
                      </a:endParaRPr>
                    </a:p>
                  </a:txBody>
                  <a:tcPr marL="68580" marR="68580" marT="0" marB="0"/>
                </a:tc>
              </a:tr>
            </a:tbl>
          </a:graphicData>
        </a:graphic>
      </p:graphicFrame>
      <p:pic>
        <p:nvPicPr>
          <p:cNvPr id="5" name="Picture 2" descr="http://t2.gstatic.com/images?q=tbn:ANd9GcR8kVTqJhFOeJEd-0T_QXpWWWSzMVI3D49pdxzFAsHQUp4VFq9qgFHSabh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00649" y="2548128"/>
            <a:ext cx="2149929" cy="120396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609600" y="228600"/>
            <a:ext cx="8153400" cy="990600"/>
          </a:xfrm>
        </p:spPr>
        <p:txBody>
          <a:bodyPr/>
          <a:lstStyle/>
          <a:p>
            <a:pPr eaLnBrk="1" hangingPunct="1"/>
            <a:r>
              <a:rPr lang="en-US" dirty="0" smtClean="0"/>
              <a:t>Finite Element Modeling </a:t>
            </a:r>
          </a:p>
        </p:txBody>
      </p:sp>
      <p:sp>
        <p:nvSpPr>
          <p:cNvPr id="3" name="Content Placeholder 2"/>
          <p:cNvSpPr>
            <a:spLocks noGrp="1"/>
          </p:cNvSpPr>
          <p:nvPr>
            <p:ph sz="quarter" idx="1"/>
          </p:nvPr>
        </p:nvSpPr>
        <p:spPr>
          <a:xfrm>
            <a:off x="561797" y="1674671"/>
            <a:ext cx="7997122" cy="591452"/>
          </a:xfrm>
        </p:spPr>
        <p:txBody>
          <a:bodyPr/>
          <a:lstStyle/>
          <a:p>
            <a:pPr algn="just"/>
            <a:r>
              <a:rPr lang="en-US" sz="2600" dirty="0" smtClean="0"/>
              <a:t>Material &amp; Section Properties</a:t>
            </a:r>
          </a:p>
          <a:p>
            <a:pPr algn="just">
              <a:buNone/>
            </a:pPr>
            <a:r>
              <a:rPr lang="en-US" sz="2600" dirty="0" smtClean="0"/>
              <a:t>		</a:t>
            </a:r>
          </a:p>
        </p:txBody>
      </p:sp>
      <p:pic>
        <p:nvPicPr>
          <p:cNvPr id="2"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0381" t="15489" r="9185" b="17459"/>
          <a:stretch/>
        </p:blipFill>
        <p:spPr bwMode="auto">
          <a:xfrm>
            <a:off x="755373" y="2653748"/>
            <a:ext cx="3952611" cy="3010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9728" t="15286" r="8206" b="16848"/>
          <a:stretch/>
        </p:blipFill>
        <p:spPr bwMode="auto">
          <a:xfrm>
            <a:off x="4830418" y="2653747"/>
            <a:ext cx="3995530" cy="3010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609600" y="228600"/>
            <a:ext cx="8153400" cy="990600"/>
          </a:xfrm>
        </p:spPr>
        <p:txBody>
          <a:bodyPr/>
          <a:lstStyle/>
          <a:p>
            <a:pPr eaLnBrk="1" hangingPunct="1"/>
            <a:r>
              <a:rPr lang="en-US" dirty="0" smtClean="0"/>
              <a:t>Finite Element Modeling </a:t>
            </a:r>
          </a:p>
        </p:txBody>
      </p:sp>
      <p:sp>
        <p:nvSpPr>
          <p:cNvPr id="3" name="Content Placeholder 2"/>
          <p:cNvSpPr>
            <a:spLocks noGrp="1"/>
          </p:cNvSpPr>
          <p:nvPr>
            <p:ph sz="quarter" idx="1"/>
          </p:nvPr>
        </p:nvSpPr>
        <p:spPr>
          <a:xfrm>
            <a:off x="300549" y="1674670"/>
            <a:ext cx="8343664" cy="4975511"/>
          </a:xfrm>
        </p:spPr>
        <p:txBody>
          <a:bodyPr/>
          <a:lstStyle/>
          <a:p>
            <a:pPr algn="just"/>
            <a:r>
              <a:rPr lang="en-US" sz="2600" dirty="0" smtClean="0"/>
              <a:t>Verification of ANSYS model (Deflection of Column Head)</a:t>
            </a:r>
          </a:p>
          <a:p>
            <a:pPr algn="just">
              <a:buNone/>
            </a:pPr>
            <a:r>
              <a:rPr lang="en-US" sz="2600" dirty="0" smtClean="0"/>
              <a:t>		</a:t>
            </a:r>
          </a:p>
        </p:txBody>
      </p:sp>
      <p:graphicFrame>
        <p:nvGraphicFramePr>
          <p:cNvPr id="5" name="Chart 4"/>
          <p:cNvGraphicFramePr/>
          <p:nvPr>
            <p:extLst>
              <p:ext uri="{D42A27DB-BD31-4B8C-83A1-F6EECF244321}">
                <p14:modId xmlns:p14="http://schemas.microsoft.com/office/powerpoint/2010/main" val="3180498011"/>
              </p:ext>
            </p:extLst>
          </p:nvPr>
        </p:nvGraphicFramePr>
        <p:xfrm>
          <a:off x="870944" y="2283142"/>
          <a:ext cx="6749056" cy="3945836"/>
        </p:xfrm>
        <a:graphic>
          <a:graphicData uri="http://schemas.openxmlformats.org/drawingml/2006/chart">
            <c:chart xmlns:c="http://schemas.openxmlformats.org/drawingml/2006/chart" xmlns:r="http://schemas.openxmlformats.org/officeDocument/2006/relationships" r:id="rId3"/>
          </a:graphicData>
        </a:graphic>
      </p:graphicFrame>
      <p:pic>
        <p:nvPicPr>
          <p:cNvPr id="6" name="Picture 5"/>
          <p:cNvPicPr/>
          <p:nvPr/>
        </p:nvPicPr>
        <p:blipFill>
          <a:blip r:embed="rId4" cstate="print">
            <a:extLst>
              <a:ext uri="{28A0092B-C50C-407E-A947-70E740481C1C}">
                <a14:useLocalDpi xmlns:a14="http://schemas.microsoft.com/office/drawing/2010/main" val="0"/>
              </a:ext>
            </a:extLst>
          </a:blip>
          <a:srcRect r="54766" b="51728"/>
          <a:stretch>
            <a:fillRect/>
          </a:stretch>
        </p:blipFill>
        <p:spPr bwMode="auto">
          <a:xfrm>
            <a:off x="6326175" y="3393014"/>
            <a:ext cx="1671777" cy="2503260"/>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609600" y="228600"/>
            <a:ext cx="8153400" cy="990600"/>
          </a:xfrm>
        </p:spPr>
        <p:txBody>
          <a:bodyPr/>
          <a:lstStyle/>
          <a:p>
            <a:pPr eaLnBrk="1" hangingPunct="1"/>
            <a:r>
              <a:rPr lang="en-US" dirty="0" smtClean="0"/>
              <a:t>Finite Element Modeling </a:t>
            </a:r>
          </a:p>
        </p:txBody>
      </p:sp>
      <p:sp>
        <p:nvSpPr>
          <p:cNvPr id="3" name="Content Placeholder 2"/>
          <p:cNvSpPr>
            <a:spLocks noGrp="1"/>
          </p:cNvSpPr>
          <p:nvPr>
            <p:ph sz="quarter" idx="1"/>
          </p:nvPr>
        </p:nvSpPr>
        <p:spPr>
          <a:xfrm>
            <a:off x="561797" y="1674670"/>
            <a:ext cx="7997122" cy="531817"/>
          </a:xfrm>
        </p:spPr>
        <p:txBody>
          <a:bodyPr/>
          <a:lstStyle/>
          <a:p>
            <a:pPr algn="just">
              <a:buNone/>
            </a:pPr>
            <a:r>
              <a:rPr lang="en-US" sz="2400" dirty="0" smtClean="0"/>
              <a:t>Concentric Load Model &amp; Strain Gauge Locations</a:t>
            </a:r>
          </a:p>
          <a:p>
            <a:pPr algn="just">
              <a:buNone/>
            </a:pPr>
            <a:r>
              <a:rPr lang="en-US" sz="2400" dirty="0" smtClean="0"/>
              <a:t>		</a:t>
            </a:r>
          </a:p>
        </p:txBody>
      </p:sp>
      <p:pic>
        <p:nvPicPr>
          <p:cNvPr id="9" name="Picture 8"/>
          <p:cNvPicPr/>
          <p:nvPr/>
        </p:nvPicPr>
        <p:blipFill>
          <a:blip r:embed="rId3" cstate="print"/>
          <a:srcRect l="15264" t="31036" r="50802" b="26496"/>
          <a:stretch>
            <a:fillRect/>
          </a:stretch>
        </p:blipFill>
        <p:spPr bwMode="auto">
          <a:xfrm>
            <a:off x="5994046" y="2127386"/>
            <a:ext cx="2165230" cy="2205664"/>
          </a:xfrm>
          <a:prstGeom prst="rect">
            <a:avLst/>
          </a:prstGeom>
          <a:noFill/>
          <a:ln w="9525">
            <a:noFill/>
            <a:miter lim="800000"/>
            <a:headEnd/>
            <a:tailEnd/>
          </a:ln>
        </p:spPr>
      </p:pic>
      <p:pic>
        <p:nvPicPr>
          <p:cNvPr id="10" name="Picture 9"/>
          <p:cNvPicPr/>
          <p:nvPr/>
        </p:nvPicPr>
        <p:blipFill>
          <a:blip r:embed="rId4" cstate="print"/>
          <a:srcRect l="15064" t="32988" r="50801" b="28419"/>
          <a:stretch>
            <a:fillRect/>
          </a:stretch>
        </p:blipFill>
        <p:spPr bwMode="auto">
          <a:xfrm>
            <a:off x="5976793" y="4416350"/>
            <a:ext cx="2199736" cy="2199736"/>
          </a:xfrm>
          <a:prstGeom prst="rect">
            <a:avLst/>
          </a:prstGeom>
          <a:noFill/>
          <a:ln w="9525">
            <a:noFill/>
            <a:miter lim="800000"/>
            <a:headEnd/>
            <a:tailEnd/>
          </a:ln>
        </p:spPr>
      </p:pic>
      <p:pic>
        <p:nvPicPr>
          <p:cNvPr id="2050"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9728" t="15082" r="8696" b="17459"/>
          <a:stretch/>
        </p:blipFill>
        <p:spPr bwMode="auto">
          <a:xfrm>
            <a:off x="775253" y="2474226"/>
            <a:ext cx="4930654" cy="37176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609600" y="228600"/>
            <a:ext cx="8153400" cy="990600"/>
          </a:xfrm>
        </p:spPr>
        <p:txBody>
          <a:bodyPr/>
          <a:lstStyle/>
          <a:p>
            <a:pPr eaLnBrk="1" hangingPunct="1"/>
            <a:r>
              <a:rPr lang="en-US" dirty="0" smtClean="0"/>
              <a:t>Finite Element Modeling </a:t>
            </a:r>
          </a:p>
        </p:txBody>
      </p:sp>
      <p:sp>
        <p:nvSpPr>
          <p:cNvPr id="3" name="Content Placeholder 2"/>
          <p:cNvSpPr>
            <a:spLocks noGrp="1"/>
          </p:cNvSpPr>
          <p:nvPr>
            <p:ph sz="quarter" idx="1"/>
          </p:nvPr>
        </p:nvSpPr>
        <p:spPr>
          <a:xfrm>
            <a:off x="561797" y="1674670"/>
            <a:ext cx="7997122" cy="531817"/>
          </a:xfrm>
        </p:spPr>
        <p:txBody>
          <a:bodyPr/>
          <a:lstStyle/>
          <a:p>
            <a:pPr algn="just">
              <a:buNone/>
            </a:pPr>
            <a:r>
              <a:rPr lang="en-US" sz="2400" dirty="0" smtClean="0"/>
              <a:t>Verification of Concentric Load Model</a:t>
            </a:r>
          </a:p>
        </p:txBody>
      </p:sp>
      <p:graphicFrame>
        <p:nvGraphicFramePr>
          <p:cNvPr id="5" name="Chart 4"/>
          <p:cNvGraphicFramePr/>
          <p:nvPr>
            <p:extLst>
              <p:ext uri="{D42A27DB-BD31-4B8C-83A1-F6EECF244321}">
                <p14:modId xmlns:p14="http://schemas.microsoft.com/office/powerpoint/2010/main" val="1189763438"/>
              </p:ext>
            </p:extLst>
          </p:nvPr>
        </p:nvGraphicFramePr>
        <p:xfrm>
          <a:off x="1008009" y="2325820"/>
          <a:ext cx="7512423" cy="3968655"/>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609600" y="228600"/>
            <a:ext cx="8153400" cy="990600"/>
          </a:xfrm>
        </p:spPr>
        <p:txBody>
          <a:bodyPr/>
          <a:lstStyle/>
          <a:p>
            <a:pPr eaLnBrk="1" hangingPunct="1"/>
            <a:r>
              <a:rPr lang="en-US" dirty="0" smtClean="0"/>
              <a:t>Finite Element Modeling </a:t>
            </a:r>
          </a:p>
        </p:txBody>
      </p:sp>
      <p:sp>
        <p:nvSpPr>
          <p:cNvPr id="3" name="Content Placeholder 2"/>
          <p:cNvSpPr>
            <a:spLocks noGrp="1"/>
          </p:cNvSpPr>
          <p:nvPr>
            <p:ph sz="quarter" idx="1"/>
          </p:nvPr>
        </p:nvSpPr>
        <p:spPr>
          <a:xfrm>
            <a:off x="561797" y="1674670"/>
            <a:ext cx="7997122" cy="531817"/>
          </a:xfrm>
        </p:spPr>
        <p:txBody>
          <a:bodyPr/>
          <a:lstStyle/>
          <a:p>
            <a:pPr algn="just">
              <a:buNone/>
            </a:pPr>
            <a:endParaRPr lang="en-US" sz="2400" dirty="0" smtClean="0"/>
          </a:p>
          <a:p>
            <a:pPr algn="just">
              <a:buNone/>
            </a:pPr>
            <a:r>
              <a:rPr lang="en-US" sz="2400" dirty="0" smtClean="0"/>
              <a:t>		</a:t>
            </a:r>
          </a:p>
        </p:txBody>
      </p:sp>
      <p:sp>
        <p:nvSpPr>
          <p:cNvPr id="6" name="Content Placeholder 2"/>
          <p:cNvSpPr txBox="1">
            <a:spLocks/>
          </p:cNvSpPr>
          <p:nvPr/>
        </p:nvSpPr>
        <p:spPr bwMode="auto">
          <a:xfrm>
            <a:off x="694319" y="1727680"/>
            <a:ext cx="7997122" cy="53181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19088" marR="0" lvl="0" indent="-319088" algn="just"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Verification of Concentric Load Model</a:t>
            </a:r>
          </a:p>
        </p:txBody>
      </p:sp>
      <p:graphicFrame>
        <p:nvGraphicFramePr>
          <p:cNvPr id="9" name="Chart 8"/>
          <p:cNvGraphicFramePr/>
          <p:nvPr>
            <p:extLst>
              <p:ext uri="{D42A27DB-BD31-4B8C-83A1-F6EECF244321}">
                <p14:modId xmlns:p14="http://schemas.microsoft.com/office/powerpoint/2010/main" val="365796531"/>
              </p:ext>
            </p:extLst>
          </p:nvPr>
        </p:nvGraphicFramePr>
        <p:xfrm>
          <a:off x="1049299" y="2162176"/>
          <a:ext cx="7212199" cy="421736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609600" y="228600"/>
            <a:ext cx="8153400" cy="990600"/>
          </a:xfrm>
        </p:spPr>
        <p:txBody>
          <a:bodyPr/>
          <a:lstStyle/>
          <a:p>
            <a:pPr eaLnBrk="1" hangingPunct="1"/>
            <a:r>
              <a:rPr lang="en-US" dirty="0" smtClean="0"/>
              <a:t>Finite Element Modeling </a:t>
            </a:r>
          </a:p>
        </p:txBody>
      </p:sp>
      <p:sp>
        <p:nvSpPr>
          <p:cNvPr id="3" name="Content Placeholder 2"/>
          <p:cNvSpPr>
            <a:spLocks noGrp="1"/>
          </p:cNvSpPr>
          <p:nvPr>
            <p:ph sz="quarter" idx="1"/>
          </p:nvPr>
        </p:nvSpPr>
        <p:spPr>
          <a:xfrm>
            <a:off x="561797" y="1674670"/>
            <a:ext cx="7997122" cy="531817"/>
          </a:xfrm>
        </p:spPr>
        <p:txBody>
          <a:bodyPr/>
          <a:lstStyle/>
          <a:p>
            <a:pPr algn="just">
              <a:buNone/>
            </a:pPr>
            <a:r>
              <a:rPr lang="en-US" sz="2400" dirty="0" err="1" smtClean="0"/>
              <a:t>Uniaxial</a:t>
            </a:r>
            <a:r>
              <a:rPr lang="en-US" sz="2400" dirty="0" smtClean="0"/>
              <a:t> Bending Load Model &amp; Strain Gauge Locations</a:t>
            </a:r>
          </a:p>
          <a:p>
            <a:pPr algn="just">
              <a:buNone/>
            </a:pPr>
            <a:r>
              <a:rPr lang="en-US" sz="2400" dirty="0" smtClean="0"/>
              <a:t>		</a:t>
            </a:r>
          </a:p>
        </p:txBody>
      </p:sp>
      <p:pic>
        <p:nvPicPr>
          <p:cNvPr id="8" name="Picture 7"/>
          <p:cNvPicPr/>
          <p:nvPr/>
        </p:nvPicPr>
        <p:blipFill>
          <a:blip r:embed="rId3" cstate="print"/>
          <a:srcRect l="14744" t="25855" r="58654" b="39316"/>
          <a:stretch>
            <a:fillRect/>
          </a:stretch>
        </p:blipFill>
        <p:spPr bwMode="auto">
          <a:xfrm>
            <a:off x="5927542" y="2259456"/>
            <a:ext cx="2139210" cy="2100549"/>
          </a:xfrm>
          <a:prstGeom prst="rect">
            <a:avLst/>
          </a:prstGeom>
          <a:noFill/>
          <a:ln w="9525">
            <a:noFill/>
            <a:miter lim="800000"/>
            <a:headEnd/>
            <a:tailEnd/>
          </a:ln>
        </p:spPr>
      </p:pic>
      <p:pic>
        <p:nvPicPr>
          <p:cNvPr id="9" name="Picture 8"/>
          <p:cNvPicPr/>
          <p:nvPr/>
        </p:nvPicPr>
        <p:blipFill>
          <a:blip r:embed="rId4" cstate="print"/>
          <a:srcRect l="14583" t="29060" r="58494" b="35684"/>
          <a:stretch>
            <a:fillRect/>
          </a:stretch>
        </p:blipFill>
        <p:spPr bwMode="auto">
          <a:xfrm>
            <a:off x="5925499" y="4483583"/>
            <a:ext cx="2143298" cy="2105025"/>
          </a:xfrm>
          <a:prstGeom prst="rect">
            <a:avLst/>
          </a:prstGeom>
          <a:noFill/>
          <a:ln w="9525">
            <a:noFill/>
            <a:miter lim="800000"/>
            <a:headEnd/>
            <a:tailEnd/>
          </a:ln>
        </p:spPr>
      </p:pic>
      <p:pic>
        <p:nvPicPr>
          <p:cNvPr id="10" name="Picture 9" descr="M:\Thesis 2010 - 2011\ANSYS Runs\Model 04\deformed shape 60KN.png"/>
          <p:cNvPicPr/>
          <p:nvPr/>
        </p:nvPicPr>
        <p:blipFill>
          <a:blip r:embed="rId5" cstate="print"/>
          <a:srcRect/>
          <a:stretch>
            <a:fillRect/>
          </a:stretch>
        </p:blipFill>
        <p:spPr bwMode="auto">
          <a:xfrm>
            <a:off x="730286" y="2267155"/>
            <a:ext cx="4895262" cy="423303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609600" y="228600"/>
            <a:ext cx="8153400" cy="990600"/>
          </a:xfrm>
        </p:spPr>
        <p:txBody>
          <a:bodyPr/>
          <a:lstStyle/>
          <a:p>
            <a:pPr eaLnBrk="1" hangingPunct="1"/>
            <a:r>
              <a:rPr lang="en-US" dirty="0" smtClean="0"/>
              <a:t>Finite Element Modeling </a:t>
            </a:r>
          </a:p>
        </p:txBody>
      </p:sp>
      <p:sp>
        <p:nvSpPr>
          <p:cNvPr id="3" name="Content Placeholder 2"/>
          <p:cNvSpPr>
            <a:spLocks noGrp="1"/>
          </p:cNvSpPr>
          <p:nvPr>
            <p:ph sz="quarter" idx="1"/>
          </p:nvPr>
        </p:nvSpPr>
        <p:spPr>
          <a:xfrm>
            <a:off x="561797" y="1674670"/>
            <a:ext cx="7997122" cy="710721"/>
          </a:xfrm>
        </p:spPr>
        <p:txBody>
          <a:bodyPr/>
          <a:lstStyle/>
          <a:p>
            <a:pPr algn="just">
              <a:buNone/>
            </a:pPr>
            <a:r>
              <a:rPr lang="en-US" sz="2400" dirty="0" err="1" smtClean="0"/>
              <a:t>Uniaxial</a:t>
            </a:r>
            <a:r>
              <a:rPr lang="en-US" sz="2400" dirty="0" smtClean="0"/>
              <a:t> Bending Model Verification</a:t>
            </a:r>
          </a:p>
          <a:p>
            <a:pPr algn="just">
              <a:buNone/>
            </a:pPr>
            <a:r>
              <a:rPr lang="en-US" sz="2400" dirty="0" smtClean="0"/>
              <a:t>		</a:t>
            </a:r>
          </a:p>
        </p:txBody>
      </p:sp>
      <p:graphicFrame>
        <p:nvGraphicFramePr>
          <p:cNvPr id="8" name="Chart 7"/>
          <p:cNvGraphicFramePr/>
          <p:nvPr>
            <p:extLst>
              <p:ext uri="{D42A27DB-BD31-4B8C-83A1-F6EECF244321}">
                <p14:modId xmlns:p14="http://schemas.microsoft.com/office/powerpoint/2010/main" val="4242748763"/>
              </p:ext>
            </p:extLst>
          </p:nvPr>
        </p:nvGraphicFramePr>
        <p:xfrm>
          <a:off x="530600" y="2415207"/>
          <a:ext cx="7845162" cy="4084983"/>
        </p:xfrm>
        <a:graphic>
          <a:graphicData uri="http://schemas.openxmlformats.org/drawingml/2006/chart">
            <c:chart xmlns:c="http://schemas.openxmlformats.org/drawingml/2006/chart" xmlns:r="http://schemas.openxmlformats.org/officeDocument/2006/relationships" r:id="rId3"/>
          </a:graphicData>
        </a:graphic>
      </p:graphicFrame>
      <p:pic>
        <p:nvPicPr>
          <p:cNvPr id="5" name="Picture 4"/>
          <p:cNvPicPr/>
          <p:nvPr/>
        </p:nvPicPr>
        <p:blipFill>
          <a:blip r:embed="rId4" cstate="print">
            <a:extLst>
              <a:ext uri="{28A0092B-C50C-407E-A947-70E740481C1C}">
                <a14:useLocalDpi xmlns:a14="http://schemas.microsoft.com/office/drawing/2010/main" val="0"/>
              </a:ext>
            </a:extLst>
          </a:blip>
          <a:srcRect l="21356" t="49922" r="19669"/>
          <a:stretch>
            <a:fillRect/>
          </a:stretch>
        </p:blipFill>
        <p:spPr bwMode="auto">
          <a:xfrm>
            <a:off x="6631903" y="3243025"/>
            <a:ext cx="1865921" cy="2771797"/>
          </a:xfrm>
          <a:prstGeom prst="rect">
            <a:avLst/>
          </a:prstGeom>
          <a:noFill/>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609600" y="228600"/>
            <a:ext cx="8153400" cy="990600"/>
          </a:xfrm>
        </p:spPr>
        <p:txBody>
          <a:bodyPr/>
          <a:lstStyle/>
          <a:p>
            <a:pPr eaLnBrk="1" hangingPunct="1"/>
            <a:r>
              <a:rPr lang="en-US" dirty="0" smtClean="0"/>
              <a:t>Finite Element Modeling </a:t>
            </a:r>
          </a:p>
        </p:txBody>
      </p:sp>
      <p:sp>
        <p:nvSpPr>
          <p:cNvPr id="3" name="Content Placeholder 2"/>
          <p:cNvSpPr>
            <a:spLocks noGrp="1"/>
          </p:cNvSpPr>
          <p:nvPr>
            <p:ph sz="quarter" idx="1"/>
          </p:nvPr>
        </p:nvSpPr>
        <p:spPr>
          <a:xfrm>
            <a:off x="561797" y="1674670"/>
            <a:ext cx="7997122" cy="710721"/>
          </a:xfrm>
        </p:spPr>
        <p:txBody>
          <a:bodyPr/>
          <a:lstStyle/>
          <a:p>
            <a:pPr algn="just">
              <a:buNone/>
            </a:pPr>
            <a:r>
              <a:rPr lang="en-US" sz="2400" dirty="0" err="1" smtClean="0"/>
              <a:t>Uniaxial</a:t>
            </a:r>
            <a:r>
              <a:rPr lang="en-US" sz="2400" dirty="0" smtClean="0"/>
              <a:t> Bending Model Verification</a:t>
            </a:r>
          </a:p>
          <a:p>
            <a:pPr algn="just">
              <a:buNone/>
            </a:pPr>
            <a:r>
              <a:rPr lang="en-US" sz="2400" dirty="0" smtClean="0"/>
              <a:t>		</a:t>
            </a:r>
          </a:p>
        </p:txBody>
      </p:sp>
      <p:graphicFrame>
        <p:nvGraphicFramePr>
          <p:cNvPr id="5" name="Chart 4"/>
          <p:cNvGraphicFramePr/>
          <p:nvPr>
            <p:extLst>
              <p:ext uri="{D42A27DB-BD31-4B8C-83A1-F6EECF244321}">
                <p14:modId xmlns:p14="http://schemas.microsoft.com/office/powerpoint/2010/main" val="955910558"/>
              </p:ext>
            </p:extLst>
          </p:nvPr>
        </p:nvGraphicFramePr>
        <p:xfrm>
          <a:off x="619461" y="2291777"/>
          <a:ext cx="7971646" cy="4124739"/>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609600" y="228600"/>
            <a:ext cx="8153400" cy="990600"/>
          </a:xfrm>
        </p:spPr>
        <p:txBody>
          <a:bodyPr/>
          <a:lstStyle/>
          <a:p>
            <a:pPr eaLnBrk="1" hangingPunct="1"/>
            <a:r>
              <a:rPr lang="en-US" dirty="0" smtClean="0"/>
              <a:t>Finite Element Modeling </a:t>
            </a:r>
          </a:p>
        </p:txBody>
      </p:sp>
      <p:sp>
        <p:nvSpPr>
          <p:cNvPr id="3" name="Content Placeholder 2"/>
          <p:cNvSpPr>
            <a:spLocks noGrp="1"/>
          </p:cNvSpPr>
          <p:nvPr>
            <p:ph sz="quarter" idx="1"/>
          </p:nvPr>
        </p:nvSpPr>
        <p:spPr>
          <a:xfrm>
            <a:off x="561797" y="1674670"/>
            <a:ext cx="7997122" cy="531817"/>
          </a:xfrm>
        </p:spPr>
        <p:txBody>
          <a:bodyPr/>
          <a:lstStyle/>
          <a:p>
            <a:pPr algn="just">
              <a:buNone/>
            </a:pPr>
            <a:r>
              <a:rPr lang="en-US" sz="2400" dirty="0" smtClean="0"/>
              <a:t>Biaxial Bending Load Model &amp; Strain Gauge Locations</a:t>
            </a:r>
          </a:p>
          <a:p>
            <a:pPr algn="just">
              <a:buNone/>
            </a:pPr>
            <a:r>
              <a:rPr lang="en-US" sz="2400" dirty="0" smtClean="0"/>
              <a:t>		</a:t>
            </a:r>
          </a:p>
        </p:txBody>
      </p:sp>
      <p:pic>
        <p:nvPicPr>
          <p:cNvPr id="6" name="Picture 5"/>
          <p:cNvPicPr/>
          <p:nvPr/>
        </p:nvPicPr>
        <p:blipFill>
          <a:blip r:embed="rId3" cstate="print"/>
          <a:srcRect l="14583" t="27564" r="58975" b="37759"/>
          <a:stretch>
            <a:fillRect/>
          </a:stretch>
        </p:blipFill>
        <p:spPr bwMode="auto">
          <a:xfrm>
            <a:off x="5571553" y="2266122"/>
            <a:ext cx="1888435" cy="1987826"/>
          </a:xfrm>
          <a:prstGeom prst="rect">
            <a:avLst/>
          </a:prstGeom>
          <a:noFill/>
          <a:ln w="9525">
            <a:noFill/>
            <a:miter lim="800000"/>
            <a:headEnd/>
            <a:tailEnd/>
          </a:ln>
        </p:spPr>
      </p:pic>
      <p:pic>
        <p:nvPicPr>
          <p:cNvPr id="7" name="Picture 6"/>
          <p:cNvPicPr/>
          <p:nvPr/>
        </p:nvPicPr>
        <p:blipFill>
          <a:blip r:embed="rId4" cstate="print"/>
          <a:srcRect l="14583" t="27924" r="58654" b="37393"/>
          <a:stretch>
            <a:fillRect/>
          </a:stretch>
        </p:blipFill>
        <p:spPr bwMode="auto">
          <a:xfrm>
            <a:off x="5591431" y="4450755"/>
            <a:ext cx="1908313" cy="1950045"/>
          </a:xfrm>
          <a:prstGeom prst="rect">
            <a:avLst/>
          </a:prstGeom>
          <a:noFill/>
          <a:ln w="9525">
            <a:noFill/>
            <a:miter lim="800000"/>
            <a:headEnd/>
            <a:tailEnd/>
          </a:ln>
        </p:spPr>
      </p:pic>
      <p:pic>
        <p:nvPicPr>
          <p:cNvPr id="3074"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33587" t="25475" r="23080" b="19871"/>
          <a:stretch/>
        </p:blipFill>
        <p:spPr bwMode="auto">
          <a:xfrm>
            <a:off x="2607058" y="2266123"/>
            <a:ext cx="1575475" cy="15895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35855" t="22711" r="25615" b="20201"/>
          <a:stretch/>
        </p:blipFill>
        <p:spPr bwMode="auto">
          <a:xfrm>
            <a:off x="2486983" y="4099560"/>
            <a:ext cx="1856874" cy="22009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dirty="0" smtClean="0"/>
              <a:t>Introduction</a:t>
            </a:r>
          </a:p>
        </p:txBody>
      </p:sp>
      <p:pic>
        <p:nvPicPr>
          <p:cNvPr id="11268" name="Picture 6"/>
          <p:cNvPicPr>
            <a:picLocks noChangeAspect="1" noChangeArrowheads="1"/>
          </p:cNvPicPr>
          <p:nvPr/>
        </p:nvPicPr>
        <p:blipFill>
          <a:blip r:embed="rId2" cstate="print"/>
          <a:srcRect/>
          <a:stretch>
            <a:fillRect/>
          </a:stretch>
        </p:blipFill>
        <p:spPr bwMode="auto">
          <a:xfrm>
            <a:off x="1086882" y="4371634"/>
            <a:ext cx="2558526" cy="2279847"/>
          </a:xfrm>
          <a:prstGeom prst="rect">
            <a:avLst/>
          </a:prstGeom>
          <a:noFill/>
          <a:ln w="9525">
            <a:noFill/>
            <a:miter lim="800000"/>
            <a:headEnd/>
            <a:tailEnd/>
          </a:ln>
        </p:spPr>
      </p:pic>
      <p:pic>
        <p:nvPicPr>
          <p:cNvPr id="11269" name="Picture 8" descr="lmc_base5"/>
          <p:cNvPicPr>
            <a:picLocks noChangeAspect="1" noChangeArrowheads="1"/>
          </p:cNvPicPr>
          <p:nvPr/>
        </p:nvPicPr>
        <p:blipFill>
          <a:blip r:embed="rId3" cstate="print"/>
          <a:srcRect/>
          <a:stretch>
            <a:fillRect/>
          </a:stretch>
        </p:blipFill>
        <p:spPr bwMode="auto">
          <a:xfrm>
            <a:off x="4572000" y="4425068"/>
            <a:ext cx="3169920" cy="2172581"/>
          </a:xfrm>
          <a:prstGeom prst="rect">
            <a:avLst/>
          </a:prstGeom>
          <a:noFill/>
          <a:ln w="9525">
            <a:noFill/>
            <a:miter lim="800000"/>
            <a:headEnd/>
            <a:tailEnd/>
          </a:ln>
        </p:spPr>
      </p:pic>
      <p:sp>
        <p:nvSpPr>
          <p:cNvPr id="7" name="Freeform 6"/>
          <p:cNvSpPr/>
          <p:nvPr/>
        </p:nvSpPr>
        <p:spPr>
          <a:xfrm>
            <a:off x="3042877" y="6008914"/>
            <a:ext cx="178065" cy="183336"/>
          </a:xfrm>
          <a:custGeom>
            <a:avLst/>
            <a:gdLst>
              <a:gd name="connsiteX0" fmla="*/ 0 w 178065"/>
              <a:gd name="connsiteY0" fmla="*/ 7684 h 183336"/>
              <a:gd name="connsiteX1" fmla="*/ 7684 w 178065"/>
              <a:gd name="connsiteY1" fmla="*/ 84525 h 183336"/>
              <a:gd name="connsiteX2" fmla="*/ 30736 w 178065"/>
              <a:gd name="connsiteY2" fmla="*/ 138313 h 183336"/>
              <a:gd name="connsiteX3" fmla="*/ 53789 w 178065"/>
              <a:gd name="connsiteY3" fmla="*/ 153681 h 183336"/>
              <a:gd name="connsiteX4" fmla="*/ 69157 w 178065"/>
              <a:gd name="connsiteY4" fmla="*/ 176733 h 183336"/>
              <a:gd name="connsiteX5" fmla="*/ 169049 w 178065"/>
              <a:gd name="connsiteY5" fmla="*/ 161365 h 183336"/>
              <a:gd name="connsiteX6" fmla="*/ 176733 w 178065"/>
              <a:gd name="connsiteY6" fmla="*/ 138313 h 183336"/>
              <a:gd name="connsiteX7" fmla="*/ 138313 w 178065"/>
              <a:gd name="connsiteY7" fmla="*/ 107577 h 183336"/>
              <a:gd name="connsiteX8" fmla="*/ 107577 w 178065"/>
              <a:gd name="connsiteY8" fmla="*/ 61473 h 183336"/>
              <a:gd name="connsiteX9" fmla="*/ 92209 w 178065"/>
              <a:gd name="connsiteY9" fmla="*/ 46104 h 183336"/>
              <a:gd name="connsiteX10" fmla="*/ 92209 w 178065"/>
              <a:gd name="connsiteY10" fmla="*/ 0 h 183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8065" h="183336">
                <a:moveTo>
                  <a:pt x="0" y="7684"/>
                </a:moveTo>
                <a:cubicBezTo>
                  <a:pt x="2561" y="33298"/>
                  <a:pt x="4044" y="59042"/>
                  <a:pt x="7684" y="84525"/>
                </a:cubicBezTo>
                <a:cubicBezTo>
                  <a:pt x="10623" y="105099"/>
                  <a:pt x="15618" y="123195"/>
                  <a:pt x="30736" y="138313"/>
                </a:cubicBezTo>
                <a:cubicBezTo>
                  <a:pt x="37266" y="144843"/>
                  <a:pt x="46105" y="148558"/>
                  <a:pt x="53789" y="153681"/>
                </a:cubicBezTo>
                <a:cubicBezTo>
                  <a:pt x="58912" y="161365"/>
                  <a:pt x="60048" y="175215"/>
                  <a:pt x="69157" y="176733"/>
                </a:cubicBezTo>
                <a:cubicBezTo>
                  <a:pt x="108777" y="183336"/>
                  <a:pt x="135825" y="172440"/>
                  <a:pt x="169049" y="161365"/>
                </a:cubicBezTo>
                <a:cubicBezTo>
                  <a:pt x="171610" y="153681"/>
                  <a:pt x="178065" y="146302"/>
                  <a:pt x="176733" y="138313"/>
                </a:cubicBezTo>
                <a:cubicBezTo>
                  <a:pt x="172644" y="113779"/>
                  <a:pt x="156293" y="113570"/>
                  <a:pt x="138313" y="107577"/>
                </a:cubicBezTo>
                <a:cubicBezTo>
                  <a:pt x="128068" y="92209"/>
                  <a:pt x="120637" y="74534"/>
                  <a:pt x="107577" y="61473"/>
                </a:cubicBezTo>
                <a:cubicBezTo>
                  <a:pt x="102454" y="56350"/>
                  <a:pt x="93966" y="53132"/>
                  <a:pt x="92209" y="46104"/>
                </a:cubicBezTo>
                <a:cubicBezTo>
                  <a:pt x="88482" y="31195"/>
                  <a:pt x="92209" y="15368"/>
                  <a:pt x="92209" y="0"/>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Freeform 7"/>
          <p:cNvSpPr/>
          <p:nvPr/>
        </p:nvSpPr>
        <p:spPr>
          <a:xfrm>
            <a:off x="2311749" y="6124175"/>
            <a:ext cx="872038" cy="544561"/>
          </a:xfrm>
          <a:custGeom>
            <a:avLst/>
            <a:gdLst>
              <a:gd name="connsiteX0" fmla="*/ 8829 w 872038"/>
              <a:gd name="connsiteY0" fmla="*/ 30736 h 544561"/>
              <a:gd name="connsiteX1" fmla="*/ 47249 w 872038"/>
              <a:gd name="connsiteY1" fmla="*/ 84524 h 544561"/>
              <a:gd name="connsiteX2" fmla="*/ 62617 w 872038"/>
              <a:gd name="connsiteY2" fmla="*/ 107576 h 544561"/>
              <a:gd name="connsiteX3" fmla="*/ 93354 w 872038"/>
              <a:gd name="connsiteY3" fmla="*/ 130628 h 544561"/>
              <a:gd name="connsiteX4" fmla="*/ 116406 w 872038"/>
              <a:gd name="connsiteY4" fmla="*/ 176733 h 544561"/>
              <a:gd name="connsiteX5" fmla="*/ 124090 w 872038"/>
              <a:gd name="connsiteY5" fmla="*/ 199785 h 544561"/>
              <a:gd name="connsiteX6" fmla="*/ 154826 w 872038"/>
              <a:gd name="connsiteY6" fmla="*/ 245889 h 544561"/>
              <a:gd name="connsiteX7" fmla="*/ 170194 w 872038"/>
              <a:gd name="connsiteY7" fmla="*/ 268941 h 544561"/>
              <a:gd name="connsiteX8" fmla="*/ 185562 w 872038"/>
              <a:gd name="connsiteY8" fmla="*/ 291993 h 544561"/>
              <a:gd name="connsiteX9" fmla="*/ 208614 w 872038"/>
              <a:gd name="connsiteY9" fmla="*/ 338097 h 544561"/>
              <a:gd name="connsiteX10" fmla="*/ 216298 w 872038"/>
              <a:gd name="connsiteY10" fmla="*/ 376517 h 544561"/>
              <a:gd name="connsiteX11" fmla="*/ 223982 w 872038"/>
              <a:gd name="connsiteY11" fmla="*/ 437990 h 544561"/>
              <a:gd name="connsiteX12" fmla="*/ 277770 w 872038"/>
              <a:gd name="connsiteY12" fmla="*/ 445674 h 544561"/>
              <a:gd name="connsiteX13" fmla="*/ 300822 w 872038"/>
              <a:gd name="connsiteY13" fmla="*/ 453358 h 544561"/>
              <a:gd name="connsiteX14" fmla="*/ 331559 w 872038"/>
              <a:gd name="connsiteY14" fmla="*/ 461042 h 544561"/>
              <a:gd name="connsiteX15" fmla="*/ 354611 w 872038"/>
              <a:gd name="connsiteY15" fmla="*/ 476410 h 544561"/>
              <a:gd name="connsiteX16" fmla="*/ 400715 w 872038"/>
              <a:gd name="connsiteY16" fmla="*/ 491778 h 544561"/>
              <a:gd name="connsiteX17" fmla="*/ 423767 w 872038"/>
              <a:gd name="connsiteY17" fmla="*/ 507146 h 544561"/>
              <a:gd name="connsiteX18" fmla="*/ 477555 w 872038"/>
              <a:gd name="connsiteY18" fmla="*/ 522514 h 544561"/>
              <a:gd name="connsiteX19" fmla="*/ 531343 w 872038"/>
              <a:gd name="connsiteY19" fmla="*/ 537882 h 544561"/>
              <a:gd name="connsiteX20" fmla="*/ 615868 w 872038"/>
              <a:gd name="connsiteY20" fmla="*/ 530198 h 544561"/>
              <a:gd name="connsiteX21" fmla="*/ 661972 w 872038"/>
              <a:gd name="connsiteY21" fmla="*/ 507146 h 544561"/>
              <a:gd name="connsiteX22" fmla="*/ 685024 w 872038"/>
              <a:gd name="connsiteY22" fmla="*/ 499462 h 544561"/>
              <a:gd name="connsiteX23" fmla="*/ 715760 w 872038"/>
              <a:gd name="connsiteY23" fmla="*/ 491778 h 544561"/>
              <a:gd name="connsiteX24" fmla="*/ 761864 w 872038"/>
              <a:gd name="connsiteY24" fmla="*/ 476410 h 544561"/>
              <a:gd name="connsiteX25" fmla="*/ 831021 w 872038"/>
              <a:gd name="connsiteY25" fmla="*/ 468726 h 544561"/>
              <a:gd name="connsiteX26" fmla="*/ 854073 w 872038"/>
              <a:gd name="connsiteY26" fmla="*/ 453358 h 544561"/>
              <a:gd name="connsiteX27" fmla="*/ 854073 w 872038"/>
              <a:gd name="connsiteY27" fmla="*/ 353465 h 544561"/>
              <a:gd name="connsiteX28" fmla="*/ 823337 w 872038"/>
              <a:gd name="connsiteY28" fmla="*/ 307361 h 544561"/>
              <a:gd name="connsiteX29" fmla="*/ 800285 w 872038"/>
              <a:gd name="connsiteY29" fmla="*/ 299677 h 544561"/>
              <a:gd name="connsiteX30" fmla="*/ 769548 w 872038"/>
              <a:gd name="connsiteY30" fmla="*/ 276625 h 544561"/>
              <a:gd name="connsiteX31" fmla="*/ 685024 w 872038"/>
              <a:gd name="connsiteY31" fmla="*/ 261257 h 544561"/>
              <a:gd name="connsiteX32" fmla="*/ 362295 w 872038"/>
              <a:gd name="connsiteY32" fmla="*/ 253573 h 544561"/>
              <a:gd name="connsiteX33" fmla="*/ 323875 w 872038"/>
              <a:gd name="connsiteY33" fmla="*/ 238205 h 544561"/>
              <a:gd name="connsiteX34" fmla="*/ 247034 w 872038"/>
              <a:gd name="connsiteY34" fmla="*/ 184417 h 544561"/>
              <a:gd name="connsiteX35" fmla="*/ 223982 w 872038"/>
              <a:gd name="connsiteY35" fmla="*/ 161364 h 544561"/>
              <a:gd name="connsiteX36" fmla="*/ 193246 w 872038"/>
              <a:gd name="connsiteY36" fmla="*/ 115260 h 544561"/>
              <a:gd name="connsiteX37" fmla="*/ 170194 w 872038"/>
              <a:gd name="connsiteY37" fmla="*/ 92208 h 544561"/>
              <a:gd name="connsiteX38" fmla="*/ 139458 w 872038"/>
              <a:gd name="connsiteY38" fmla="*/ 46104 h 544561"/>
              <a:gd name="connsiteX39" fmla="*/ 101038 w 872038"/>
              <a:gd name="connsiteY39" fmla="*/ 0 h 544561"/>
              <a:gd name="connsiteX40" fmla="*/ 39565 w 872038"/>
              <a:gd name="connsiteY40" fmla="*/ 7684 h 544561"/>
              <a:gd name="connsiteX41" fmla="*/ 16513 w 872038"/>
              <a:gd name="connsiteY41" fmla="*/ 15368 h 544561"/>
              <a:gd name="connsiteX42" fmla="*/ 1145 w 872038"/>
              <a:gd name="connsiteY42" fmla="*/ 38420 h 544561"/>
              <a:gd name="connsiteX43" fmla="*/ 8829 w 872038"/>
              <a:gd name="connsiteY43" fmla="*/ 30736 h 544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872038" h="544561">
                <a:moveTo>
                  <a:pt x="8829" y="30736"/>
                </a:moveTo>
                <a:cubicBezTo>
                  <a:pt x="16513" y="38420"/>
                  <a:pt x="8309" y="37797"/>
                  <a:pt x="47249" y="84524"/>
                </a:cubicBezTo>
                <a:cubicBezTo>
                  <a:pt x="53161" y="91619"/>
                  <a:pt x="56087" y="101046"/>
                  <a:pt x="62617" y="107576"/>
                </a:cubicBezTo>
                <a:cubicBezTo>
                  <a:pt x="71673" y="116632"/>
                  <a:pt x="83108" y="122944"/>
                  <a:pt x="93354" y="130628"/>
                </a:cubicBezTo>
                <a:cubicBezTo>
                  <a:pt x="112668" y="188569"/>
                  <a:pt x="86615" y="117149"/>
                  <a:pt x="116406" y="176733"/>
                </a:cubicBezTo>
                <a:cubicBezTo>
                  <a:pt x="120028" y="183978"/>
                  <a:pt x="120156" y="192705"/>
                  <a:pt x="124090" y="199785"/>
                </a:cubicBezTo>
                <a:cubicBezTo>
                  <a:pt x="133060" y="215931"/>
                  <a:pt x="144581" y="230521"/>
                  <a:pt x="154826" y="245889"/>
                </a:cubicBezTo>
                <a:lnTo>
                  <a:pt x="170194" y="268941"/>
                </a:lnTo>
                <a:cubicBezTo>
                  <a:pt x="175317" y="276625"/>
                  <a:pt x="182642" y="283232"/>
                  <a:pt x="185562" y="291993"/>
                </a:cubicBezTo>
                <a:cubicBezTo>
                  <a:pt x="196166" y="323806"/>
                  <a:pt x="188753" y="308306"/>
                  <a:pt x="208614" y="338097"/>
                </a:cubicBezTo>
                <a:cubicBezTo>
                  <a:pt x="211175" y="350904"/>
                  <a:pt x="214312" y="363609"/>
                  <a:pt x="216298" y="376517"/>
                </a:cubicBezTo>
                <a:cubicBezTo>
                  <a:pt x="219438" y="396927"/>
                  <a:pt x="210263" y="422556"/>
                  <a:pt x="223982" y="437990"/>
                </a:cubicBezTo>
                <a:cubicBezTo>
                  <a:pt x="236014" y="451527"/>
                  <a:pt x="259841" y="443113"/>
                  <a:pt x="277770" y="445674"/>
                </a:cubicBezTo>
                <a:cubicBezTo>
                  <a:pt x="285454" y="448235"/>
                  <a:pt x="293034" y="451133"/>
                  <a:pt x="300822" y="453358"/>
                </a:cubicBezTo>
                <a:cubicBezTo>
                  <a:pt x="310977" y="456259"/>
                  <a:pt x="321852" y="456882"/>
                  <a:pt x="331559" y="461042"/>
                </a:cubicBezTo>
                <a:cubicBezTo>
                  <a:pt x="340047" y="464680"/>
                  <a:pt x="346172" y="472659"/>
                  <a:pt x="354611" y="476410"/>
                </a:cubicBezTo>
                <a:cubicBezTo>
                  <a:pt x="369414" y="482989"/>
                  <a:pt x="387236" y="482792"/>
                  <a:pt x="400715" y="491778"/>
                </a:cubicBezTo>
                <a:cubicBezTo>
                  <a:pt x="408399" y="496901"/>
                  <a:pt x="415507" y="503016"/>
                  <a:pt x="423767" y="507146"/>
                </a:cubicBezTo>
                <a:cubicBezTo>
                  <a:pt x="436049" y="513287"/>
                  <a:pt x="466066" y="519231"/>
                  <a:pt x="477555" y="522514"/>
                </a:cubicBezTo>
                <a:cubicBezTo>
                  <a:pt x="554720" y="544561"/>
                  <a:pt x="435257" y="513861"/>
                  <a:pt x="531343" y="537882"/>
                </a:cubicBezTo>
                <a:cubicBezTo>
                  <a:pt x="559518" y="535321"/>
                  <a:pt x="587861" y="534199"/>
                  <a:pt x="615868" y="530198"/>
                </a:cubicBezTo>
                <a:cubicBezTo>
                  <a:pt x="642907" y="526335"/>
                  <a:pt x="637624" y="519320"/>
                  <a:pt x="661972" y="507146"/>
                </a:cubicBezTo>
                <a:cubicBezTo>
                  <a:pt x="669217" y="503524"/>
                  <a:pt x="677236" y="501687"/>
                  <a:pt x="685024" y="499462"/>
                </a:cubicBezTo>
                <a:cubicBezTo>
                  <a:pt x="695178" y="496561"/>
                  <a:pt x="705645" y="494813"/>
                  <a:pt x="715760" y="491778"/>
                </a:cubicBezTo>
                <a:cubicBezTo>
                  <a:pt x="731276" y="487123"/>
                  <a:pt x="745764" y="478199"/>
                  <a:pt x="761864" y="476410"/>
                </a:cubicBezTo>
                <a:lnTo>
                  <a:pt x="831021" y="468726"/>
                </a:lnTo>
                <a:cubicBezTo>
                  <a:pt x="838705" y="463603"/>
                  <a:pt x="848304" y="460569"/>
                  <a:pt x="854073" y="453358"/>
                </a:cubicBezTo>
                <a:cubicBezTo>
                  <a:pt x="872038" y="430902"/>
                  <a:pt x="855759" y="358861"/>
                  <a:pt x="854073" y="353465"/>
                </a:cubicBezTo>
                <a:cubicBezTo>
                  <a:pt x="848564" y="335836"/>
                  <a:pt x="840859" y="313202"/>
                  <a:pt x="823337" y="307361"/>
                </a:cubicBezTo>
                <a:lnTo>
                  <a:pt x="800285" y="299677"/>
                </a:lnTo>
                <a:cubicBezTo>
                  <a:pt x="790039" y="291993"/>
                  <a:pt x="780668" y="282979"/>
                  <a:pt x="769548" y="276625"/>
                </a:cubicBezTo>
                <a:cubicBezTo>
                  <a:pt x="750371" y="265667"/>
                  <a:pt x="694708" y="261644"/>
                  <a:pt x="685024" y="261257"/>
                </a:cubicBezTo>
                <a:cubicBezTo>
                  <a:pt x="577503" y="256956"/>
                  <a:pt x="469871" y="256134"/>
                  <a:pt x="362295" y="253573"/>
                </a:cubicBezTo>
                <a:cubicBezTo>
                  <a:pt x="349488" y="248450"/>
                  <a:pt x="335984" y="244810"/>
                  <a:pt x="323875" y="238205"/>
                </a:cubicBezTo>
                <a:cubicBezTo>
                  <a:pt x="311750" y="231592"/>
                  <a:pt x="261597" y="196900"/>
                  <a:pt x="247034" y="184417"/>
                </a:cubicBezTo>
                <a:cubicBezTo>
                  <a:pt x="238783" y="177345"/>
                  <a:pt x="230654" y="169942"/>
                  <a:pt x="223982" y="161364"/>
                </a:cubicBezTo>
                <a:cubicBezTo>
                  <a:pt x="212643" y="146785"/>
                  <a:pt x="206306" y="128320"/>
                  <a:pt x="193246" y="115260"/>
                </a:cubicBezTo>
                <a:cubicBezTo>
                  <a:pt x="185562" y="107576"/>
                  <a:pt x="176866" y="100786"/>
                  <a:pt x="170194" y="92208"/>
                </a:cubicBezTo>
                <a:cubicBezTo>
                  <a:pt x="158854" y="77629"/>
                  <a:pt x="152518" y="59164"/>
                  <a:pt x="139458" y="46104"/>
                </a:cubicBezTo>
                <a:cubicBezTo>
                  <a:pt x="109876" y="16522"/>
                  <a:pt x="122434" y="32094"/>
                  <a:pt x="101038" y="0"/>
                </a:cubicBezTo>
                <a:cubicBezTo>
                  <a:pt x="80547" y="2561"/>
                  <a:pt x="59882" y="3990"/>
                  <a:pt x="39565" y="7684"/>
                </a:cubicBezTo>
                <a:cubicBezTo>
                  <a:pt x="31596" y="9133"/>
                  <a:pt x="22838" y="10308"/>
                  <a:pt x="16513" y="15368"/>
                </a:cubicBezTo>
                <a:cubicBezTo>
                  <a:pt x="9302" y="21137"/>
                  <a:pt x="5275" y="30160"/>
                  <a:pt x="1145" y="38420"/>
                </a:cubicBezTo>
                <a:cubicBezTo>
                  <a:pt x="0" y="40711"/>
                  <a:pt x="1145" y="23052"/>
                  <a:pt x="8829" y="3073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2393022" y="6204857"/>
            <a:ext cx="144041" cy="298909"/>
          </a:xfrm>
          <a:custGeom>
            <a:avLst/>
            <a:gdLst>
              <a:gd name="connsiteX0" fmla="*/ 12081 w 144041"/>
              <a:gd name="connsiteY0" fmla="*/ 11526 h 298909"/>
              <a:gd name="connsiteX1" fmla="*/ 12081 w 144041"/>
              <a:gd name="connsiteY1" fmla="*/ 134471 h 298909"/>
              <a:gd name="connsiteX2" fmla="*/ 19765 w 144041"/>
              <a:gd name="connsiteY2" fmla="*/ 157523 h 298909"/>
              <a:gd name="connsiteX3" fmla="*/ 58185 w 144041"/>
              <a:gd name="connsiteY3" fmla="*/ 203627 h 298909"/>
              <a:gd name="connsiteX4" fmla="*/ 65869 w 144041"/>
              <a:gd name="connsiteY4" fmla="*/ 226679 h 298909"/>
              <a:gd name="connsiteX5" fmla="*/ 88921 w 144041"/>
              <a:gd name="connsiteY5" fmla="*/ 234363 h 298909"/>
              <a:gd name="connsiteX6" fmla="*/ 111973 w 144041"/>
              <a:gd name="connsiteY6" fmla="*/ 249731 h 298909"/>
              <a:gd name="connsiteX7" fmla="*/ 142709 w 144041"/>
              <a:gd name="connsiteY7" fmla="*/ 249731 h 298909"/>
              <a:gd name="connsiteX8" fmla="*/ 135025 w 144041"/>
              <a:gd name="connsiteY8" fmla="*/ 226679 h 298909"/>
              <a:gd name="connsiteX9" fmla="*/ 96605 w 144041"/>
              <a:gd name="connsiteY9" fmla="*/ 188259 h 298909"/>
              <a:gd name="connsiteX10" fmla="*/ 88921 w 144041"/>
              <a:gd name="connsiteY10" fmla="*/ 165207 h 298909"/>
              <a:gd name="connsiteX11" fmla="*/ 73553 w 144041"/>
              <a:gd name="connsiteY11" fmla="*/ 142155 h 298909"/>
              <a:gd name="connsiteX12" fmla="*/ 50501 w 144041"/>
              <a:gd name="connsiteY12" fmla="*/ 65314 h 298909"/>
              <a:gd name="connsiteX13" fmla="*/ 12081 w 144041"/>
              <a:gd name="connsiteY13" fmla="*/ 11526 h 298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4041" h="298909">
                <a:moveTo>
                  <a:pt x="12081" y="11526"/>
                </a:moveTo>
                <a:cubicBezTo>
                  <a:pt x="5678" y="23052"/>
                  <a:pt x="0" y="37826"/>
                  <a:pt x="12081" y="134471"/>
                </a:cubicBezTo>
                <a:cubicBezTo>
                  <a:pt x="13086" y="142508"/>
                  <a:pt x="16143" y="150278"/>
                  <a:pt x="19765" y="157523"/>
                </a:cubicBezTo>
                <a:cubicBezTo>
                  <a:pt x="30463" y="178919"/>
                  <a:pt x="41191" y="186633"/>
                  <a:pt x="58185" y="203627"/>
                </a:cubicBezTo>
                <a:cubicBezTo>
                  <a:pt x="60746" y="211311"/>
                  <a:pt x="60142" y="220952"/>
                  <a:pt x="65869" y="226679"/>
                </a:cubicBezTo>
                <a:cubicBezTo>
                  <a:pt x="71596" y="232406"/>
                  <a:pt x="81676" y="230741"/>
                  <a:pt x="88921" y="234363"/>
                </a:cubicBezTo>
                <a:cubicBezTo>
                  <a:pt x="97181" y="238493"/>
                  <a:pt x="104289" y="244608"/>
                  <a:pt x="111973" y="249731"/>
                </a:cubicBezTo>
                <a:cubicBezTo>
                  <a:pt x="120169" y="262025"/>
                  <a:pt x="134513" y="298909"/>
                  <a:pt x="142709" y="249731"/>
                </a:cubicBezTo>
                <a:cubicBezTo>
                  <a:pt x="144041" y="241742"/>
                  <a:pt x="138647" y="233924"/>
                  <a:pt x="135025" y="226679"/>
                </a:cubicBezTo>
                <a:cubicBezTo>
                  <a:pt x="122218" y="201066"/>
                  <a:pt x="119657" y="203627"/>
                  <a:pt x="96605" y="188259"/>
                </a:cubicBezTo>
                <a:cubicBezTo>
                  <a:pt x="94044" y="180575"/>
                  <a:pt x="92543" y="172452"/>
                  <a:pt x="88921" y="165207"/>
                </a:cubicBezTo>
                <a:cubicBezTo>
                  <a:pt x="84791" y="156947"/>
                  <a:pt x="77304" y="150594"/>
                  <a:pt x="73553" y="142155"/>
                </a:cubicBezTo>
                <a:cubicBezTo>
                  <a:pt x="49802" y="88715"/>
                  <a:pt x="65402" y="110018"/>
                  <a:pt x="50501" y="65314"/>
                </a:cubicBezTo>
                <a:cubicBezTo>
                  <a:pt x="48690" y="59881"/>
                  <a:pt x="18484" y="0"/>
                  <a:pt x="12081" y="1152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ontent Placeholder 2"/>
          <p:cNvSpPr txBox="1">
            <a:spLocks/>
          </p:cNvSpPr>
          <p:nvPr/>
        </p:nvSpPr>
        <p:spPr bwMode="auto">
          <a:xfrm>
            <a:off x="228601" y="1530749"/>
            <a:ext cx="8342193" cy="246683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19088" marR="0" lvl="0" indent="-319088" algn="just" defTabSz="914400" rtl="0" eaLnBrk="1" fontAlgn="base" latinLnBrk="0" hangingPunct="1">
              <a:lnSpc>
                <a:spcPct val="100000"/>
              </a:lnSpc>
              <a:spcBef>
                <a:spcPts val="700"/>
              </a:spcBef>
              <a:spcAft>
                <a:spcPct val="0"/>
              </a:spcAft>
              <a:buClr>
                <a:schemeClr val="accent2"/>
              </a:buClr>
              <a:buSzPct val="60000"/>
              <a:buFont typeface="Wingdings" pitchFamily="2" charset="2"/>
              <a:buChar char=""/>
              <a:tabLst/>
              <a:defRPr/>
            </a:pPr>
            <a:r>
              <a:rPr kumimoji="0" lang="en-US" sz="2700" b="0" i="0" u="none" strike="noStrike" kern="1200" cap="none" spc="0" normalizeH="0" baseline="0" noProof="0" dirty="0" smtClean="0">
                <a:ln>
                  <a:noFill/>
                </a:ln>
                <a:solidFill>
                  <a:schemeClr val="tx1"/>
                </a:solidFill>
                <a:effectLst/>
                <a:uLnTx/>
                <a:uFillTx/>
                <a:latin typeface="+mn-lt"/>
                <a:ea typeface="+mn-ea"/>
                <a:cs typeface="+mn-cs"/>
              </a:rPr>
              <a:t>Base plates with leveling nuts are regularly used for structural supports of utility poles and other columns. The purpose of leveling nuts is to attain the required alignment of the vertical member.</a:t>
            </a:r>
          </a:p>
          <a:p>
            <a:pPr marL="319088" marR="0" lvl="0" indent="-319088" algn="just" defTabSz="914400" rtl="0" eaLnBrk="1" fontAlgn="base" latinLnBrk="0" hangingPunct="1">
              <a:lnSpc>
                <a:spcPct val="100000"/>
              </a:lnSpc>
              <a:spcBef>
                <a:spcPts val="700"/>
              </a:spcBef>
              <a:spcAft>
                <a:spcPct val="0"/>
              </a:spcAft>
              <a:buClr>
                <a:schemeClr val="accent2"/>
              </a:buClr>
              <a:buSzPct val="60000"/>
              <a:buFont typeface="Wingdings" pitchFamily="2" charset="2"/>
              <a:buChar char=""/>
              <a:tabLst/>
              <a:defRPr/>
            </a:pPr>
            <a:r>
              <a:rPr kumimoji="0" lang="en-US" sz="2700" b="0" i="0" u="none" strike="noStrike" kern="1200" cap="none" spc="0" normalizeH="0" baseline="0" noProof="0" dirty="0" smtClean="0">
                <a:ln>
                  <a:noFill/>
                </a:ln>
                <a:solidFill>
                  <a:schemeClr val="tx1"/>
                </a:solidFill>
                <a:effectLst/>
                <a:uLnTx/>
                <a:uFillTx/>
                <a:latin typeface="+mn-lt"/>
                <a:ea typeface="+mn-ea"/>
                <a:cs typeface="+mn-cs"/>
              </a:rPr>
              <a:t>Base plates and columns come welded from factory before being assembled on site with nuts on anchor bolts.</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609600" y="228600"/>
            <a:ext cx="8153400" cy="990600"/>
          </a:xfrm>
        </p:spPr>
        <p:txBody>
          <a:bodyPr/>
          <a:lstStyle/>
          <a:p>
            <a:pPr eaLnBrk="1" hangingPunct="1"/>
            <a:r>
              <a:rPr lang="en-US" dirty="0" smtClean="0"/>
              <a:t>Finite Element Modeling </a:t>
            </a:r>
          </a:p>
        </p:txBody>
      </p:sp>
      <p:sp>
        <p:nvSpPr>
          <p:cNvPr id="3" name="Content Placeholder 2"/>
          <p:cNvSpPr>
            <a:spLocks noGrp="1"/>
          </p:cNvSpPr>
          <p:nvPr>
            <p:ph sz="quarter" idx="1"/>
          </p:nvPr>
        </p:nvSpPr>
        <p:spPr>
          <a:xfrm>
            <a:off x="561797" y="1674670"/>
            <a:ext cx="7997122" cy="4975511"/>
          </a:xfrm>
        </p:spPr>
        <p:txBody>
          <a:bodyPr/>
          <a:lstStyle/>
          <a:p>
            <a:pPr algn="just">
              <a:buNone/>
            </a:pPr>
            <a:r>
              <a:rPr lang="en-US" sz="2400" dirty="0" smtClean="0"/>
              <a:t>Biaxial Bending Model Verification</a:t>
            </a:r>
          </a:p>
          <a:p>
            <a:pPr algn="just">
              <a:buNone/>
            </a:pPr>
            <a:r>
              <a:rPr lang="en-US" sz="2400" dirty="0" smtClean="0"/>
              <a:t>		</a:t>
            </a:r>
          </a:p>
        </p:txBody>
      </p:sp>
      <p:graphicFrame>
        <p:nvGraphicFramePr>
          <p:cNvPr id="6" name="Chart 5"/>
          <p:cNvGraphicFramePr/>
          <p:nvPr>
            <p:extLst>
              <p:ext uri="{D42A27DB-BD31-4B8C-83A1-F6EECF244321}">
                <p14:modId xmlns:p14="http://schemas.microsoft.com/office/powerpoint/2010/main" val="423212433"/>
              </p:ext>
            </p:extLst>
          </p:nvPr>
        </p:nvGraphicFramePr>
        <p:xfrm>
          <a:off x="229802" y="2450813"/>
          <a:ext cx="8262918" cy="3858453"/>
        </p:xfrm>
        <a:graphic>
          <a:graphicData uri="http://schemas.openxmlformats.org/drawingml/2006/chart">
            <c:chart xmlns:c="http://schemas.openxmlformats.org/drawingml/2006/chart" xmlns:r="http://schemas.openxmlformats.org/officeDocument/2006/relationships" r:id="rId3"/>
          </a:graphicData>
        </a:graphic>
      </p:graphicFrame>
      <p:pic>
        <p:nvPicPr>
          <p:cNvPr id="5" name="Picture 4"/>
          <p:cNvPicPr/>
          <p:nvPr/>
        </p:nvPicPr>
        <p:blipFill>
          <a:blip r:embed="rId4" cstate="print">
            <a:extLst>
              <a:ext uri="{28A0092B-C50C-407E-A947-70E740481C1C}">
                <a14:useLocalDpi xmlns:a14="http://schemas.microsoft.com/office/drawing/2010/main" val="0"/>
              </a:ext>
            </a:extLst>
          </a:blip>
          <a:srcRect l="58538" t="1694" b="50669"/>
          <a:stretch>
            <a:fillRect/>
          </a:stretch>
        </p:blipFill>
        <p:spPr bwMode="auto">
          <a:xfrm>
            <a:off x="6935975" y="3560064"/>
            <a:ext cx="1513082" cy="2296262"/>
          </a:xfrm>
          <a:prstGeom prst="rect">
            <a:avLst/>
          </a:prstGeom>
          <a:noFill/>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609600" y="228600"/>
            <a:ext cx="8153400" cy="990600"/>
          </a:xfrm>
        </p:spPr>
        <p:txBody>
          <a:bodyPr/>
          <a:lstStyle/>
          <a:p>
            <a:pPr eaLnBrk="1" hangingPunct="1"/>
            <a:r>
              <a:rPr lang="en-US" dirty="0" smtClean="0"/>
              <a:t>Finite Element Modeling </a:t>
            </a:r>
          </a:p>
        </p:txBody>
      </p:sp>
      <p:sp>
        <p:nvSpPr>
          <p:cNvPr id="3" name="Content Placeholder 2"/>
          <p:cNvSpPr>
            <a:spLocks noGrp="1"/>
          </p:cNvSpPr>
          <p:nvPr>
            <p:ph sz="quarter" idx="1"/>
          </p:nvPr>
        </p:nvSpPr>
        <p:spPr>
          <a:xfrm>
            <a:off x="551165" y="1674670"/>
            <a:ext cx="7997122" cy="710721"/>
          </a:xfrm>
        </p:spPr>
        <p:txBody>
          <a:bodyPr/>
          <a:lstStyle/>
          <a:p>
            <a:pPr algn="just">
              <a:buNone/>
            </a:pPr>
            <a:r>
              <a:rPr lang="en-US" sz="2400" dirty="0" smtClean="0"/>
              <a:t>Biaxial Bending Model Verification</a:t>
            </a:r>
          </a:p>
          <a:p>
            <a:pPr algn="just">
              <a:buNone/>
            </a:pPr>
            <a:r>
              <a:rPr lang="en-US" sz="2400" dirty="0" smtClean="0"/>
              <a:t>		</a:t>
            </a:r>
          </a:p>
        </p:txBody>
      </p:sp>
      <p:graphicFrame>
        <p:nvGraphicFramePr>
          <p:cNvPr id="5" name="Chart 4"/>
          <p:cNvGraphicFramePr/>
          <p:nvPr>
            <p:extLst>
              <p:ext uri="{D42A27DB-BD31-4B8C-83A1-F6EECF244321}">
                <p14:modId xmlns:p14="http://schemas.microsoft.com/office/powerpoint/2010/main" val="2353324638"/>
              </p:ext>
            </p:extLst>
          </p:nvPr>
        </p:nvGraphicFramePr>
        <p:xfrm>
          <a:off x="834323" y="2326869"/>
          <a:ext cx="7490970" cy="4031401"/>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548640" y="228600"/>
            <a:ext cx="8339328" cy="990600"/>
          </a:xfrm>
        </p:spPr>
        <p:txBody>
          <a:bodyPr/>
          <a:lstStyle/>
          <a:p>
            <a:pPr eaLnBrk="1" hangingPunct="1"/>
            <a:r>
              <a:rPr lang="en-US" dirty="0" smtClean="0"/>
              <a:t>Deflection Curves – Concentric Load</a:t>
            </a:r>
          </a:p>
        </p:txBody>
      </p:sp>
      <p:sp>
        <p:nvSpPr>
          <p:cNvPr id="3" name="Content Placeholder 2"/>
          <p:cNvSpPr>
            <a:spLocks noGrp="1"/>
          </p:cNvSpPr>
          <p:nvPr>
            <p:ph sz="quarter" idx="1"/>
          </p:nvPr>
        </p:nvSpPr>
        <p:spPr>
          <a:xfrm>
            <a:off x="551165" y="1674670"/>
            <a:ext cx="7997122" cy="710721"/>
          </a:xfrm>
        </p:spPr>
        <p:txBody>
          <a:bodyPr/>
          <a:lstStyle/>
          <a:p>
            <a:pPr algn="just">
              <a:buNone/>
            </a:pPr>
            <a:r>
              <a:rPr lang="en-US" sz="2400" dirty="0" smtClean="0"/>
              <a:t>Column Size</a:t>
            </a:r>
          </a:p>
          <a:p>
            <a:pPr algn="just">
              <a:buNone/>
            </a:pPr>
            <a:r>
              <a:rPr lang="en-US" sz="2400" dirty="0" smtClean="0"/>
              <a:t>		</a:t>
            </a:r>
          </a:p>
        </p:txBody>
      </p:sp>
      <p:graphicFrame>
        <p:nvGraphicFramePr>
          <p:cNvPr id="5" name="Chart 4"/>
          <p:cNvGraphicFramePr>
            <a:graphicFrameLocks/>
          </p:cNvGraphicFramePr>
          <p:nvPr>
            <p:extLst>
              <p:ext uri="{D42A27DB-BD31-4B8C-83A1-F6EECF244321}">
                <p14:modId xmlns:p14="http://schemas.microsoft.com/office/powerpoint/2010/main" val="1901277594"/>
              </p:ext>
            </p:extLst>
          </p:nvPr>
        </p:nvGraphicFramePr>
        <p:xfrm>
          <a:off x="582312" y="2220686"/>
          <a:ext cx="5961888" cy="4190970"/>
        </p:xfrm>
        <a:graphic>
          <a:graphicData uri="http://schemas.openxmlformats.org/drawingml/2006/chart">
            <c:chart xmlns:c="http://schemas.openxmlformats.org/drawingml/2006/chart" xmlns:r="http://schemas.openxmlformats.org/officeDocument/2006/relationships" r:id="rId3"/>
          </a:graphicData>
        </a:graphic>
      </p:graphicFrame>
      <p:pic>
        <p:nvPicPr>
          <p:cNvPr id="6" name="Picture 5"/>
          <p:cNvPicPr/>
          <p:nvPr/>
        </p:nvPicPr>
        <p:blipFill>
          <a:blip r:embed="rId4" cstate="print"/>
          <a:srcRect l="22418" r="7836" b="31846"/>
          <a:stretch>
            <a:fillRect/>
          </a:stretch>
        </p:blipFill>
        <p:spPr bwMode="auto">
          <a:xfrm>
            <a:off x="6544200" y="3104383"/>
            <a:ext cx="2418275" cy="2466889"/>
          </a:xfrm>
          <a:prstGeom prst="rect">
            <a:avLst/>
          </a:prstGeom>
          <a:noFill/>
          <a:ln w="9525">
            <a:noFill/>
            <a:miter lim="800000"/>
            <a:headEnd/>
            <a:tailEnd/>
          </a:ln>
          <a:effectLst/>
        </p:spPr>
      </p:pic>
      <p:cxnSp>
        <p:nvCxnSpPr>
          <p:cNvPr id="7" name="Straight Arrow Connector 6"/>
          <p:cNvCxnSpPr/>
          <p:nvPr/>
        </p:nvCxnSpPr>
        <p:spPr>
          <a:xfrm>
            <a:off x="7320521" y="3819135"/>
            <a:ext cx="792480" cy="0"/>
          </a:xfrm>
          <a:prstGeom prst="straightConnector1">
            <a:avLst/>
          </a:prstGeom>
          <a:ln w="38100">
            <a:solidFill>
              <a:srgbClr val="C00000"/>
            </a:solidFill>
            <a:headEnd type="arrow"/>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499872" y="228600"/>
            <a:ext cx="8534400" cy="990600"/>
          </a:xfrm>
        </p:spPr>
        <p:txBody>
          <a:bodyPr/>
          <a:lstStyle/>
          <a:p>
            <a:pPr eaLnBrk="1" hangingPunct="1"/>
            <a:r>
              <a:rPr lang="en-US" dirty="0" smtClean="0"/>
              <a:t>Deflection Curves – </a:t>
            </a:r>
            <a:r>
              <a:rPr lang="en-US" dirty="0"/>
              <a:t>Concentric Load</a:t>
            </a:r>
            <a:endParaRPr lang="en-US" dirty="0" smtClean="0"/>
          </a:p>
        </p:txBody>
      </p:sp>
      <p:sp>
        <p:nvSpPr>
          <p:cNvPr id="3" name="Content Placeholder 2"/>
          <p:cNvSpPr>
            <a:spLocks noGrp="1"/>
          </p:cNvSpPr>
          <p:nvPr>
            <p:ph sz="quarter" idx="1"/>
          </p:nvPr>
        </p:nvSpPr>
        <p:spPr>
          <a:xfrm>
            <a:off x="551165" y="1674670"/>
            <a:ext cx="7997122" cy="710721"/>
          </a:xfrm>
        </p:spPr>
        <p:txBody>
          <a:bodyPr/>
          <a:lstStyle/>
          <a:p>
            <a:pPr algn="just">
              <a:buNone/>
            </a:pPr>
            <a:r>
              <a:rPr lang="en-US" sz="2400" dirty="0" smtClean="0"/>
              <a:t>Base Plate Thickness</a:t>
            </a:r>
          </a:p>
          <a:p>
            <a:pPr algn="just">
              <a:buNone/>
            </a:pPr>
            <a:r>
              <a:rPr lang="en-US" sz="2400" dirty="0" smtClean="0"/>
              <a:t>		</a:t>
            </a:r>
          </a:p>
        </p:txBody>
      </p:sp>
      <p:graphicFrame>
        <p:nvGraphicFramePr>
          <p:cNvPr id="6" name="Chart 5"/>
          <p:cNvGraphicFramePr>
            <a:graphicFrameLocks/>
          </p:cNvGraphicFramePr>
          <p:nvPr>
            <p:extLst>
              <p:ext uri="{D42A27DB-BD31-4B8C-83A1-F6EECF244321}">
                <p14:modId xmlns:p14="http://schemas.microsoft.com/office/powerpoint/2010/main" val="2718370092"/>
              </p:ext>
            </p:extLst>
          </p:nvPr>
        </p:nvGraphicFramePr>
        <p:xfrm>
          <a:off x="329184" y="2414016"/>
          <a:ext cx="5779008" cy="4084320"/>
        </p:xfrm>
        <a:graphic>
          <a:graphicData uri="http://schemas.openxmlformats.org/drawingml/2006/chart">
            <c:chart xmlns:c="http://schemas.openxmlformats.org/drawingml/2006/chart" xmlns:r="http://schemas.openxmlformats.org/officeDocument/2006/relationships" r:id="rId3"/>
          </a:graphicData>
        </a:graphic>
      </p:graphicFrame>
      <p:pic>
        <p:nvPicPr>
          <p:cNvPr id="7" name="Picture 6"/>
          <p:cNvPicPr/>
          <p:nvPr/>
        </p:nvPicPr>
        <p:blipFill>
          <a:blip r:embed="rId4" cstate="print"/>
          <a:srcRect l="22418" r="7836" b="31846"/>
          <a:stretch>
            <a:fillRect/>
          </a:stretch>
        </p:blipFill>
        <p:spPr bwMode="auto">
          <a:xfrm>
            <a:off x="6544200" y="3104383"/>
            <a:ext cx="2418275" cy="2466889"/>
          </a:xfrm>
          <a:prstGeom prst="rect">
            <a:avLst/>
          </a:prstGeom>
          <a:noFill/>
          <a:ln w="9525">
            <a:noFill/>
            <a:miter lim="800000"/>
            <a:headEnd/>
            <a:tailEnd/>
          </a:ln>
          <a:effectLst/>
        </p:spPr>
      </p:pic>
      <p:cxnSp>
        <p:nvCxnSpPr>
          <p:cNvPr id="4" name="Straight Arrow Connector 3"/>
          <p:cNvCxnSpPr/>
          <p:nvPr/>
        </p:nvCxnSpPr>
        <p:spPr>
          <a:xfrm>
            <a:off x="6681216" y="4509477"/>
            <a:ext cx="0" cy="316992"/>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V="1">
            <a:off x="6688094" y="4953704"/>
            <a:ext cx="0" cy="292608"/>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499872" y="228600"/>
            <a:ext cx="8534400" cy="990600"/>
          </a:xfrm>
        </p:spPr>
        <p:txBody>
          <a:bodyPr/>
          <a:lstStyle/>
          <a:p>
            <a:pPr eaLnBrk="1" hangingPunct="1"/>
            <a:r>
              <a:rPr lang="en-US" dirty="0" smtClean="0"/>
              <a:t>Deflection Curves – </a:t>
            </a:r>
            <a:r>
              <a:rPr lang="en-US" dirty="0"/>
              <a:t>Concentric Load</a:t>
            </a:r>
            <a:endParaRPr lang="en-US" dirty="0" smtClean="0"/>
          </a:p>
        </p:txBody>
      </p:sp>
      <p:sp>
        <p:nvSpPr>
          <p:cNvPr id="3" name="Content Placeholder 2"/>
          <p:cNvSpPr>
            <a:spLocks noGrp="1"/>
          </p:cNvSpPr>
          <p:nvPr>
            <p:ph sz="quarter" idx="1"/>
          </p:nvPr>
        </p:nvSpPr>
        <p:spPr>
          <a:xfrm>
            <a:off x="551165" y="1674670"/>
            <a:ext cx="7997122" cy="710721"/>
          </a:xfrm>
        </p:spPr>
        <p:txBody>
          <a:bodyPr/>
          <a:lstStyle/>
          <a:p>
            <a:pPr algn="just">
              <a:buNone/>
            </a:pPr>
            <a:r>
              <a:rPr lang="en-US" sz="2400" dirty="0" smtClean="0"/>
              <a:t>Bolt Eccentricity</a:t>
            </a:r>
          </a:p>
          <a:p>
            <a:pPr algn="just">
              <a:buNone/>
            </a:pPr>
            <a:r>
              <a:rPr lang="en-US" sz="2400" dirty="0" smtClean="0"/>
              <a:t>		</a:t>
            </a:r>
          </a:p>
        </p:txBody>
      </p:sp>
      <p:graphicFrame>
        <p:nvGraphicFramePr>
          <p:cNvPr id="5" name="Chart 4"/>
          <p:cNvGraphicFramePr>
            <a:graphicFrameLocks/>
          </p:cNvGraphicFramePr>
          <p:nvPr>
            <p:extLst>
              <p:ext uri="{D42A27DB-BD31-4B8C-83A1-F6EECF244321}">
                <p14:modId xmlns:p14="http://schemas.microsoft.com/office/powerpoint/2010/main" val="3592524949"/>
              </p:ext>
            </p:extLst>
          </p:nvPr>
        </p:nvGraphicFramePr>
        <p:xfrm>
          <a:off x="261257" y="2388995"/>
          <a:ext cx="6206816" cy="3779576"/>
        </p:xfrm>
        <a:graphic>
          <a:graphicData uri="http://schemas.openxmlformats.org/drawingml/2006/chart">
            <c:chart xmlns:c="http://schemas.openxmlformats.org/drawingml/2006/chart" xmlns:r="http://schemas.openxmlformats.org/officeDocument/2006/relationships" r:id="rId3"/>
          </a:graphicData>
        </a:graphic>
      </p:graphicFrame>
      <p:grpSp>
        <p:nvGrpSpPr>
          <p:cNvPr id="2" name="Group 1"/>
          <p:cNvGrpSpPr/>
          <p:nvPr/>
        </p:nvGrpSpPr>
        <p:grpSpPr>
          <a:xfrm>
            <a:off x="6468073" y="3105244"/>
            <a:ext cx="2581700" cy="1876909"/>
            <a:chOff x="6468073" y="3105244"/>
            <a:chExt cx="2581700" cy="1876909"/>
          </a:xfrm>
        </p:grpSpPr>
        <p:cxnSp>
          <p:nvCxnSpPr>
            <p:cNvPr id="9" name="AutoShape 21"/>
            <p:cNvCxnSpPr>
              <a:cxnSpLocks noChangeShapeType="1"/>
            </p:cNvCxnSpPr>
            <p:nvPr/>
          </p:nvCxnSpPr>
          <p:spPr bwMode="auto">
            <a:xfrm>
              <a:off x="8638517" y="4211545"/>
              <a:ext cx="0" cy="143854"/>
            </a:xfrm>
            <a:prstGeom prst="straightConnector1">
              <a:avLst/>
            </a:prstGeom>
            <a:noFill/>
            <a:ln w="9525">
              <a:solidFill>
                <a:srgbClr val="000000"/>
              </a:solidFill>
              <a:round/>
              <a:headEnd/>
              <a:tailEnd/>
            </a:ln>
          </p:spPr>
        </p:cxnSp>
        <p:sp>
          <p:nvSpPr>
            <p:cNvPr id="10" name="Oval 23"/>
            <p:cNvSpPr>
              <a:spLocks noChangeArrowheads="1"/>
            </p:cNvSpPr>
            <p:nvPr/>
          </p:nvSpPr>
          <p:spPr bwMode="auto">
            <a:xfrm>
              <a:off x="8236583" y="4287703"/>
              <a:ext cx="107182" cy="5923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11" name="AutoShape 24"/>
            <p:cNvCxnSpPr>
              <a:cxnSpLocks noChangeShapeType="1"/>
            </p:cNvCxnSpPr>
            <p:nvPr/>
          </p:nvCxnSpPr>
          <p:spPr bwMode="auto">
            <a:xfrm>
              <a:off x="6468073" y="4838299"/>
              <a:ext cx="1464826" cy="0"/>
            </a:xfrm>
            <a:prstGeom prst="straightConnector1">
              <a:avLst/>
            </a:prstGeom>
            <a:noFill/>
            <a:ln w="9525">
              <a:solidFill>
                <a:srgbClr val="000000"/>
              </a:solidFill>
              <a:round/>
              <a:headEnd/>
              <a:tailEnd/>
            </a:ln>
          </p:spPr>
        </p:cxnSp>
        <p:cxnSp>
          <p:nvCxnSpPr>
            <p:cNvPr id="12" name="AutoShape 25"/>
            <p:cNvCxnSpPr>
              <a:cxnSpLocks noChangeShapeType="1"/>
            </p:cNvCxnSpPr>
            <p:nvPr/>
          </p:nvCxnSpPr>
          <p:spPr bwMode="auto">
            <a:xfrm flipV="1">
              <a:off x="6468073" y="4211545"/>
              <a:ext cx="750277" cy="626754"/>
            </a:xfrm>
            <a:prstGeom prst="straightConnector1">
              <a:avLst/>
            </a:prstGeom>
            <a:noFill/>
            <a:ln w="9525">
              <a:solidFill>
                <a:srgbClr val="000000"/>
              </a:solidFill>
              <a:round/>
              <a:headEnd/>
              <a:tailEnd/>
            </a:ln>
          </p:spPr>
        </p:cxnSp>
        <p:cxnSp>
          <p:nvCxnSpPr>
            <p:cNvPr id="13" name="AutoShape 26"/>
            <p:cNvCxnSpPr>
              <a:cxnSpLocks noChangeShapeType="1"/>
            </p:cNvCxnSpPr>
            <p:nvPr/>
          </p:nvCxnSpPr>
          <p:spPr bwMode="auto">
            <a:xfrm>
              <a:off x="6468073" y="4973691"/>
              <a:ext cx="1455895" cy="0"/>
            </a:xfrm>
            <a:prstGeom prst="straightConnector1">
              <a:avLst/>
            </a:prstGeom>
            <a:noFill/>
            <a:ln w="9525">
              <a:solidFill>
                <a:srgbClr val="000000"/>
              </a:solidFill>
              <a:round/>
              <a:headEnd/>
              <a:tailEnd/>
            </a:ln>
          </p:spPr>
        </p:cxnSp>
        <p:cxnSp>
          <p:nvCxnSpPr>
            <p:cNvPr id="14" name="AutoShape 27"/>
            <p:cNvCxnSpPr>
              <a:cxnSpLocks noChangeShapeType="1"/>
            </p:cNvCxnSpPr>
            <p:nvPr/>
          </p:nvCxnSpPr>
          <p:spPr bwMode="auto">
            <a:xfrm>
              <a:off x="6477005" y="4829837"/>
              <a:ext cx="8932" cy="135392"/>
            </a:xfrm>
            <a:prstGeom prst="straightConnector1">
              <a:avLst/>
            </a:prstGeom>
            <a:noFill/>
            <a:ln w="9525">
              <a:solidFill>
                <a:srgbClr val="000000"/>
              </a:solidFill>
              <a:round/>
              <a:headEnd/>
              <a:tailEnd/>
            </a:ln>
          </p:spPr>
        </p:cxnSp>
        <p:cxnSp>
          <p:nvCxnSpPr>
            <p:cNvPr id="15" name="AutoShape 28"/>
            <p:cNvCxnSpPr>
              <a:cxnSpLocks noChangeShapeType="1"/>
            </p:cNvCxnSpPr>
            <p:nvPr/>
          </p:nvCxnSpPr>
          <p:spPr bwMode="auto">
            <a:xfrm flipV="1">
              <a:off x="7941831" y="4211545"/>
              <a:ext cx="696686" cy="626754"/>
            </a:xfrm>
            <a:prstGeom prst="straightConnector1">
              <a:avLst/>
            </a:prstGeom>
            <a:noFill/>
            <a:ln w="9525">
              <a:solidFill>
                <a:srgbClr val="000000"/>
              </a:solidFill>
              <a:round/>
              <a:headEnd/>
              <a:tailEnd/>
            </a:ln>
          </p:spPr>
        </p:cxnSp>
        <p:cxnSp>
          <p:nvCxnSpPr>
            <p:cNvPr id="16" name="AutoShape 29"/>
            <p:cNvCxnSpPr>
              <a:cxnSpLocks noChangeShapeType="1"/>
            </p:cNvCxnSpPr>
            <p:nvPr/>
          </p:nvCxnSpPr>
          <p:spPr bwMode="auto">
            <a:xfrm flipV="1">
              <a:off x="7941831" y="4355399"/>
              <a:ext cx="696686" cy="618292"/>
            </a:xfrm>
            <a:prstGeom prst="straightConnector1">
              <a:avLst/>
            </a:prstGeom>
            <a:noFill/>
            <a:ln w="9525">
              <a:solidFill>
                <a:srgbClr val="000000"/>
              </a:solidFill>
              <a:round/>
              <a:headEnd/>
              <a:tailEnd/>
            </a:ln>
          </p:spPr>
        </p:cxnSp>
        <p:cxnSp>
          <p:nvCxnSpPr>
            <p:cNvPr id="17" name="AutoShape 30"/>
            <p:cNvCxnSpPr>
              <a:cxnSpLocks noChangeShapeType="1"/>
            </p:cNvCxnSpPr>
            <p:nvPr/>
          </p:nvCxnSpPr>
          <p:spPr bwMode="auto">
            <a:xfrm>
              <a:off x="7941831" y="4838299"/>
              <a:ext cx="0" cy="143854"/>
            </a:xfrm>
            <a:prstGeom prst="straightConnector1">
              <a:avLst/>
            </a:prstGeom>
            <a:noFill/>
            <a:ln w="9525">
              <a:solidFill>
                <a:srgbClr val="000000"/>
              </a:solidFill>
              <a:round/>
              <a:headEnd/>
              <a:tailEnd/>
            </a:ln>
          </p:spPr>
        </p:cxnSp>
        <p:cxnSp>
          <p:nvCxnSpPr>
            <p:cNvPr id="18" name="AutoShape 31"/>
            <p:cNvCxnSpPr>
              <a:cxnSpLocks noChangeShapeType="1"/>
            </p:cNvCxnSpPr>
            <p:nvPr/>
          </p:nvCxnSpPr>
          <p:spPr bwMode="auto">
            <a:xfrm>
              <a:off x="7218350" y="4133694"/>
              <a:ext cx="1420167" cy="78415"/>
            </a:xfrm>
            <a:prstGeom prst="straightConnector1">
              <a:avLst/>
            </a:prstGeom>
            <a:noFill/>
            <a:ln w="9525">
              <a:solidFill>
                <a:srgbClr val="000000"/>
              </a:solidFill>
              <a:round/>
              <a:headEnd/>
              <a:tailEnd/>
            </a:ln>
          </p:spPr>
        </p:cxnSp>
        <p:sp>
          <p:nvSpPr>
            <p:cNvPr id="19" name="AutoShape 32"/>
            <p:cNvSpPr>
              <a:spLocks noChangeArrowheads="1"/>
            </p:cNvSpPr>
            <p:nvPr/>
          </p:nvSpPr>
          <p:spPr bwMode="auto">
            <a:xfrm>
              <a:off x="7218350" y="3105244"/>
              <a:ext cx="723481" cy="1419960"/>
            </a:xfrm>
            <a:prstGeom prst="cube">
              <a:avLst>
                <a:gd name="adj" fmla="val 25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 name="Oval 33"/>
            <p:cNvSpPr>
              <a:spLocks noChangeArrowheads="1"/>
            </p:cNvSpPr>
            <p:nvPr/>
          </p:nvSpPr>
          <p:spPr bwMode="auto">
            <a:xfrm>
              <a:off x="7709603" y="4693880"/>
              <a:ext cx="107182" cy="5923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21" name="AutoShape 34"/>
            <p:cNvCxnSpPr>
              <a:cxnSpLocks noChangeShapeType="1"/>
            </p:cNvCxnSpPr>
            <p:nvPr/>
          </p:nvCxnSpPr>
          <p:spPr bwMode="auto">
            <a:xfrm>
              <a:off x="6854525" y="4525204"/>
              <a:ext cx="1371340" cy="1692"/>
            </a:xfrm>
            <a:prstGeom prst="straightConnector1">
              <a:avLst/>
            </a:prstGeom>
            <a:noFill/>
            <a:ln w="31750">
              <a:solidFill>
                <a:srgbClr val="FF0000"/>
              </a:solidFill>
              <a:prstDash val="lgDash"/>
              <a:round/>
              <a:headEnd/>
              <a:tailEnd/>
            </a:ln>
          </p:spPr>
        </p:cxnSp>
        <p:sp>
          <p:nvSpPr>
            <p:cNvPr id="22" name="Oval 35"/>
            <p:cNvSpPr>
              <a:spLocks noChangeArrowheads="1"/>
            </p:cNvSpPr>
            <p:nvPr/>
          </p:nvSpPr>
          <p:spPr bwMode="auto">
            <a:xfrm>
              <a:off x="6905735" y="4676956"/>
              <a:ext cx="107182" cy="5923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35" name="Straight Connector 34"/>
            <p:cNvCxnSpPr/>
            <p:nvPr/>
          </p:nvCxnSpPr>
          <p:spPr>
            <a:xfrm>
              <a:off x="8189966" y="4524264"/>
              <a:ext cx="559557" cy="1588"/>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7878342" y="4758550"/>
              <a:ext cx="618302" cy="1588"/>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rot="10800000" flipV="1">
              <a:off x="8352946" y="4526198"/>
              <a:ext cx="287397" cy="232807"/>
            </a:xfrm>
            <a:prstGeom prst="straightConnector1">
              <a:avLst/>
            </a:prstGeom>
            <a:ln w="28575">
              <a:solidFill>
                <a:srgbClr val="C0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8549850" y="4565895"/>
              <a:ext cx="499923" cy="307777"/>
            </a:xfrm>
            <a:prstGeom prst="rect">
              <a:avLst/>
            </a:prstGeom>
            <a:noFill/>
            <a:ln w="28575">
              <a:noFill/>
            </a:ln>
          </p:spPr>
          <p:txBody>
            <a:bodyPr wrap="square" rtlCol="0">
              <a:spAutoFit/>
            </a:bodyPr>
            <a:lstStyle/>
            <a:p>
              <a:r>
                <a:rPr lang="en-US" sz="1400" i="1" dirty="0" smtClean="0"/>
                <a:t>e</a:t>
              </a:r>
              <a:endParaRPr lang="en-US" sz="1400" i="1" baseline="-25000" dirty="0"/>
            </a:p>
          </p:txBody>
        </p:sp>
      </p:gr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Flexural Stress Contours</a:t>
            </a:r>
            <a:endParaRPr lang="en-US" dirty="0"/>
          </a:p>
        </p:txBody>
      </p:sp>
      <p:sp>
        <p:nvSpPr>
          <p:cNvPr id="3" name="Content Placeholder 2"/>
          <p:cNvSpPr>
            <a:spLocks noGrp="1"/>
          </p:cNvSpPr>
          <p:nvPr>
            <p:ph sz="quarter" idx="1"/>
          </p:nvPr>
        </p:nvSpPr>
        <p:spPr>
          <a:xfrm>
            <a:off x="210312" y="1600200"/>
            <a:ext cx="8153400" cy="793044"/>
          </a:xfrm>
        </p:spPr>
        <p:txBody>
          <a:bodyPr/>
          <a:lstStyle/>
          <a:p>
            <a:r>
              <a:rPr lang="en-US" dirty="0" smtClean="0"/>
              <a:t>Effect of Load Type:</a:t>
            </a:r>
            <a:endParaRPr lang="en-US" dirty="0"/>
          </a:p>
        </p:txBody>
      </p:sp>
      <p:grpSp>
        <p:nvGrpSpPr>
          <p:cNvPr id="11" name="Group 10"/>
          <p:cNvGrpSpPr/>
          <p:nvPr/>
        </p:nvGrpSpPr>
        <p:grpSpPr>
          <a:xfrm>
            <a:off x="453710" y="2901616"/>
            <a:ext cx="2561716" cy="3108960"/>
            <a:chOff x="453710" y="2901616"/>
            <a:chExt cx="2561716" cy="3094376"/>
          </a:xfrm>
        </p:grpSpPr>
        <p:pic>
          <p:nvPicPr>
            <p:cNvPr id="4" name="Picture 3" descr="case 1a uniaxial 300kn von mises stress.png"/>
            <p:cNvPicPr/>
            <p:nvPr/>
          </p:nvPicPr>
          <p:blipFill rotWithShape="1">
            <a:blip r:embed="rId2" cstate="print"/>
            <a:srcRect l="26988" t="20474" r="25939" b="17646"/>
            <a:stretch/>
          </p:blipFill>
          <p:spPr>
            <a:xfrm>
              <a:off x="453710" y="2901616"/>
              <a:ext cx="2561716" cy="2480082"/>
            </a:xfrm>
            <a:prstGeom prst="rect">
              <a:avLst/>
            </a:prstGeom>
          </p:spPr>
        </p:pic>
        <p:sp>
          <p:nvSpPr>
            <p:cNvPr id="7" name="TextBox 6"/>
            <p:cNvSpPr txBox="1"/>
            <p:nvPr/>
          </p:nvSpPr>
          <p:spPr>
            <a:xfrm>
              <a:off x="733557" y="5626660"/>
              <a:ext cx="1839030" cy="369332"/>
            </a:xfrm>
            <a:prstGeom prst="rect">
              <a:avLst/>
            </a:prstGeom>
            <a:noFill/>
          </p:spPr>
          <p:txBody>
            <a:bodyPr wrap="none" rtlCol="0">
              <a:spAutoFit/>
            </a:bodyPr>
            <a:lstStyle/>
            <a:p>
              <a:r>
                <a:rPr lang="en-US" dirty="0" smtClean="0"/>
                <a:t>Concentric Axial</a:t>
              </a:r>
              <a:endParaRPr lang="en-US" dirty="0"/>
            </a:p>
          </p:txBody>
        </p:sp>
      </p:grpSp>
      <p:grpSp>
        <p:nvGrpSpPr>
          <p:cNvPr id="13" name="Group 12"/>
          <p:cNvGrpSpPr/>
          <p:nvPr/>
        </p:nvGrpSpPr>
        <p:grpSpPr>
          <a:xfrm>
            <a:off x="6247188" y="2930620"/>
            <a:ext cx="2560320" cy="3108960"/>
            <a:chOff x="6247189" y="2930621"/>
            <a:chExt cx="2493817" cy="3039007"/>
          </a:xfrm>
        </p:grpSpPr>
        <p:pic>
          <p:nvPicPr>
            <p:cNvPr id="6" name="Picture 5" descr="case 1a biaxial von mises stress 110kn.png"/>
            <p:cNvPicPr/>
            <p:nvPr/>
          </p:nvPicPr>
          <p:blipFill rotWithShape="1">
            <a:blip r:embed="rId3" cstate="print"/>
            <a:srcRect l="28197" t="21536" r="22652" b="13919"/>
            <a:stretch/>
          </p:blipFill>
          <p:spPr>
            <a:xfrm>
              <a:off x="6247189" y="2930621"/>
              <a:ext cx="2493817" cy="2464130"/>
            </a:xfrm>
            <a:prstGeom prst="rect">
              <a:avLst/>
            </a:prstGeom>
          </p:spPr>
        </p:pic>
        <p:sp>
          <p:nvSpPr>
            <p:cNvPr id="9" name="TextBox 8"/>
            <p:cNvSpPr txBox="1"/>
            <p:nvPr/>
          </p:nvSpPr>
          <p:spPr>
            <a:xfrm>
              <a:off x="6734053" y="5600296"/>
              <a:ext cx="1774845" cy="369332"/>
            </a:xfrm>
            <a:prstGeom prst="rect">
              <a:avLst/>
            </a:prstGeom>
            <a:noFill/>
          </p:spPr>
          <p:txBody>
            <a:bodyPr wrap="none" rtlCol="0">
              <a:spAutoFit/>
            </a:bodyPr>
            <a:lstStyle/>
            <a:p>
              <a:r>
                <a:rPr lang="en-US" dirty="0" smtClean="0"/>
                <a:t>Biaxial Bending</a:t>
              </a:r>
              <a:endParaRPr lang="en-US" dirty="0"/>
            </a:p>
          </p:txBody>
        </p:sp>
      </p:grpSp>
      <p:grpSp>
        <p:nvGrpSpPr>
          <p:cNvPr id="12" name="Group 11"/>
          <p:cNvGrpSpPr/>
          <p:nvPr/>
        </p:nvGrpSpPr>
        <p:grpSpPr>
          <a:xfrm>
            <a:off x="3362707" y="2925008"/>
            <a:ext cx="2560320" cy="3108960"/>
            <a:chOff x="3362707" y="2925009"/>
            <a:chExt cx="2549622" cy="3067639"/>
          </a:xfrm>
        </p:grpSpPr>
        <p:pic>
          <p:nvPicPr>
            <p:cNvPr id="5" name="Picture 4" descr="case 1a unieccentric 160kn von mises stress.png"/>
            <p:cNvPicPr/>
            <p:nvPr/>
          </p:nvPicPr>
          <p:blipFill rotWithShape="1">
            <a:blip r:embed="rId4" cstate="print"/>
            <a:srcRect l="30439" t="27606" r="24793" b="13718"/>
            <a:stretch/>
          </p:blipFill>
          <p:spPr>
            <a:xfrm>
              <a:off x="3362707" y="2925009"/>
              <a:ext cx="2549622" cy="2465698"/>
            </a:xfrm>
            <a:prstGeom prst="rect">
              <a:avLst/>
            </a:prstGeom>
          </p:spPr>
        </p:pic>
        <p:sp>
          <p:nvSpPr>
            <p:cNvPr id="10" name="TextBox 9"/>
            <p:cNvSpPr txBox="1"/>
            <p:nvPr/>
          </p:nvSpPr>
          <p:spPr>
            <a:xfrm>
              <a:off x="3627837" y="5623316"/>
              <a:ext cx="1890261" cy="369332"/>
            </a:xfrm>
            <a:prstGeom prst="rect">
              <a:avLst/>
            </a:prstGeom>
            <a:noFill/>
          </p:spPr>
          <p:txBody>
            <a:bodyPr wrap="none" rtlCol="0">
              <a:spAutoFit/>
            </a:bodyPr>
            <a:lstStyle/>
            <a:p>
              <a:r>
                <a:rPr lang="en-US" dirty="0" smtClean="0"/>
                <a:t>Uniaxial bending</a:t>
              </a:r>
              <a:endParaRPr lang="en-US" dirty="0"/>
            </a:p>
          </p:txBody>
        </p:sp>
      </p:grpSp>
    </p:spTree>
    <p:extLst>
      <p:ext uri="{BB962C8B-B14F-4D97-AF65-F5344CB8AC3E}">
        <p14:creationId xmlns:p14="http://schemas.microsoft.com/office/powerpoint/2010/main" val="48655739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Flexural Stress Contours</a:t>
            </a:r>
            <a:endParaRPr lang="en-US" dirty="0"/>
          </a:p>
        </p:txBody>
      </p:sp>
      <p:sp>
        <p:nvSpPr>
          <p:cNvPr id="3" name="Content Placeholder 2"/>
          <p:cNvSpPr>
            <a:spLocks noGrp="1"/>
          </p:cNvSpPr>
          <p:nvPr>
            <p:ph sz="quarter" idx="1"/>
          </p:nvPr>
        </p:nvSpPr>
        <p:spPr>
          <a:xfrm>
            <a:off x="222504" y="1600200"/>
            <a:ext cx="8153400" cy="793044"/>
          </a:xfrm>
        </p:spPr>
        <p:txBody>
          <a:bodyPr/>
          <a:lstStyle/>
          <a:p>
            <a:r>
              <a:rPr lang="en-US" dirty="0" smtClean="0"/>
              <a:t>Effect of Base Plate Thickness:</a:t>
            </a:r>
            <a:endParaRPr lang="en-US" dirty="0"/>
          </a:p>
        </p:txBody>
      </p:sp>
      <p:grpSp>
        <p:nvGrpSpPr>
          <p:cNvPr id="14" name="Group 13"/>
          <p:cNvGrpSpPr/>
          <p:nvPr/>
        </p:nvGrpSpPr>
        <p:grpSpPr>
          <a:xfrm>
            <a:off x="3320352" y="2895075"/>
            <a:ext cx="2532489" cy="3097573"/>
            <a:chOff x="3320352" y="2895075"/>
            <a:chExt cx="2532489" cy="3097573"/>
          </a:xfrm>
        </p:grpSpPr>
        <p:sp>
          <p:nvSpPr>
            <p:cNvPr id="10" name="TextBox 9"/>
            <p:cNvSpPr txBox="1"/>
            <p:nvPr/>
          </p:nvSpPr>
          <p:spPr>
            <a:xfrm>
              <a:off x="3513537" y="5623316"/>
              <a:ext cx="2191626" cy="369332"/>
            </a:xfrm>
            <a:prstGeom prst="rect">
              <a:avLst/>
            </a:prstGeom>
            <a:noFill/>
          </p:spPr>
          <p:txBody>
            <a:bodyPr wrap="none" rtlCol="0">
              <a:spAutoFit/>
            </a:bodyPr>
            <a:lstStyle/>
            <a:p>
              <a:r>
                <a:rPr lang="en-US" dirty="0" smtClean="0"/>
                <a:t>Thickness = 20 mm</a:t>
              </a:r>
              <a:endParaRPr lang="en-US" dirty="0"/>
            </a:p>
          </p:txBody>
        </p:sp>
        <p:pic>
          <p:nvPicPr>
            <p:cNvPr id="3074" name="Picture 2" descr="M:\Thesis 2010 - 2011\Cases\Biaxial\Case 1a\case 1a biaxial von mises stress 110kn.png"/>
            <p:cNvPicPr>
              <a:picLocks noChangeAspect="1" noChangeArrowheads="1"/>
            </p:cNvPicPr>
            <p:nvPr/>
          </p:nvPicPr>
          <p:blipFill>
            <a:blip r:embed="rId2" cstate="print"/>
            <a:srcRect l="27851" t="21088" r="22139" b="13390"/>
            <a:stretch>
              <a:fillRect/>
            </a:stretch>
          </p:blipFill>
          <p:spPr bwMode="auto">
            <a:xfrm>
              <a:off x="3320352" y="2895075"/>
              <a:ext cx="2532489" cy="2560320"/>
            </a:xfrm>
            <a:prstGeom prst="rect">
              <a:avLst/>
            </a:prstGeom>
            <a:noFill/>
          </p:spPr>
        </p:pic>
      </p:grpSp>
      <p:grpSp>
        <p:nvGrpSpPr>
          <p:cNvPr id="13" name="Group 12"/>
          <p:cNvGrpSpPr/>
          <p:nvPr/>
        </p:nvGrpSpPr>
        <p:grpSpPr>
          <a:xfrm>
            <a:off x="6182422" y="2927659"/>
            <a:ext cx="2505267" cy="3041969"/>
            <a:chOff x="6182422" y="2927659"/>
            <a:chExt cx="2505267" cy="3041969"/>
          </a:xfrm>
        </p:grpSpPr>
        <p:sp>
          <p:nvSpPr>
            <p:cNvPr id="9" name="TextBox 8"/>
            <p:cNvSpPr txBox="1"/>
            <p:nvPr/>
          </p:nvSpPr>
          <p:spPr>
            <a:xfrm>
              <a:off x="6362578" y="5600296"/>
              <a:ext cx="2191626" cy="369332"/>
            </a:xfrm>
            <a:prstGeom prst="rect">
              <a:avLst/>
            </a:prstGeom>
            <a:noFill/>
          </p:spPr>
          <p:txBody>
            <a:bodyPr wrap="none" rtlCol="0">
              <a:spAutoFit/>
            </a:bodyPr>
            <a:lstStyle/>
            <a:p>
              <a:r>
                <a:rPr lang="en-US" dirty="0" smtClean="0"/>
                <a:t>Thickness = 30 mm</a:t>
              </a:r>
              <a:endParaRPr lang="en-US" dirty="0"/>
            </a:p>
          </p:txBody>
        </p:sp>
        <p:pic>
          <p:nvPicPr>
            <p:cNvPr id="3075" name="Picture 3" descr="M:\Thesis 2010 - 2011\Cases\Biaxial\Case 1c\case 1c biaxial 180kn von mises stress.png"/>
            <p:cNvPicPr>
              <a:picLocks noChangeAspect="1" noChangeArrowheads="1"/>
            </p:cNvPicPr>
            <p:nvPr/>
          </p:nvPicPr>
          <p:blipFill>
            <a:blip r:embed="rId3" cstate="print"/>
            <a:srcRect l="29865" t="32164" r="28862" b="13172"/>
            <a:stretch>
              <a:fillRect/>
            </a:stretch>
          </p:blipFill>
          <p:spPr bwMode="auto">
            <a:xfrm>
              <a:off x="6182422" y="2927659"/>
              <a:ext cx="2505267" cy="2560320"/>
            </a:xfrm>
            <a:prstGeom prst="rect">
              <a:avLst/>
            </a:prstGeom>
            <a:noFill/>
          </p:spPr>
        </p:pic>
      </p:grpSp>
      <p:grpSp>
        <p:nvGrpSpPr>
          <p:cNvPr id="15" name="Group 14"/>
          <p:cNvGrpSpPr/>
          <p:nvPr/>
        </p:nvGrpSpPr>
        <p:grpSpPr>
          <a:xfrm>
            <a:off x="475830" y="2879165"/>
            <a:ext cx="2560320" cy="3116827"/>
            <a:chOff x="475830" y="2879165"/>
            <a:chExt cx="2560320" cy="3116827"/>
          </a:xfrm>
        </p:grpSpPr>
        <p:sp>
          <p:nvSpPr>
            <p:cNvPr id="7" name="TextBox 6"/>
            <p:cNvSpPr txBox="1"/>
            <p:nvPr/>
          </p:nvSpPr>
          <p:spPr>
            <a:xfrm>
              <a:off x="733557" y="5626660"/>
              <a:ext cx="2191626" cy="369332"/>
            </a:xfrm>
            <a:prstGeom prst="rect">
              <a:avLst/>
            </a:prstGeom>
            <a:noFill/>
          </p:spPr>
          <p:txBody>
            <a:bodyPr wrap="none" rtlCol="0">
              <a:spAutoFit/>
            </a:bodyPr>
            <a:lstStyle/>
            <a:p>
              <a:r>
                <a:rPr lang="en-US" dirty="0" smtClean="0"/>
                <a:t>Thickness = 10 mm</a:t>
              </a:r>
              <a:endParaRPr lang="en-US" dirty="0"/>
            </a:p>
          </p:txBody>
        </p:sp>
        <p:pic>
          <p:nvPicPr>
            <p:cNvPr id="3076" name="Picture 4" descr="M:\Thesis 2010 - 2011\Cases\Biaxial\Case 1b\case 1b biaxial 45kn von mises stress.png"/>
            <p:cNvPicPr>
              <a:picLocks noChangeAspect="1" noChangeArrowheads="1"/>
            </p:cNvPicPr>
            <p:nvPr/>
          </p:nvPicPr>
          <p:blipFill>
            <a:blip r:embed="rId4" cstate="print"/>
            <a:srcRect l="27997" t="22698" r="25723" b="16858"/>
            <a:stretch>
              <a:fillRect/>
            </a:stretch>
          </p:blipFill>
          <p:spPr bwMode="auto">
            <a:xfrm>
              <a:off x="475830" y="2879165"/>
              <a:ext cx="2560320" cy="2580406"/>
            </a:xfrm>
            <a:prstGeom prst="rect">
              <a:avLst/>
            </a:prstGeom>
            <a:noFill/>
          </p:spPr>
        </p:pic>
      </p:grpSp>
      <p:sp>
        <p:nvSpPr>
          <p:cNvPr id="16" name="TextBox 15"/>
          <p:cNvSpPr txBox="1"/>
          <p:nvPr/>
        </p:nvSpPr>
        <p:spPr>
          <a:xfrm>
            <a:off x="3320352" y="6338022"/>
            <a:ext cx="3223959" cy="369332"/>
          </a:xfrm>
          <a:prstGeom prst="rect">
            <a:avLst/>
          </a:prstGeom>
          <a:noFill/>
        </p:spPr>
        <p:txBody>
          <a:bodyPr wrap="none" rtlCol="0">
            <a:spAutoFit/>
          </a:bodyPr>
          <a:lstStyle/>
          <a:p>
            <a:r>
              <a:rPr lang="en-US" dirty="0" smtClean="0"/>
              <a:t>Loading type: Biaxial Bending</a:t>
            </a:r>
            <a:endParaRPr lang="en-US" dirty="0"/>
          </a:p>
        </p:txBody>
      </p:sp>
      <p:cxnSp>
        <p:nvCxnSpPr>
          <p:cNvPr id="5" name="Straight Connector 4"/>
          <p:cNvCxnSpPr/>
          <p:nvPr/>
        </p:nvCxnSpPr>
        <p:spPr>
          <a:xfrm flipH="1">
            <a:off x="297712" y="2636874"/>
            <a:ext cx="1775637" cy="225410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3299086" y="2438398"/>
            <a:ext cx="1775637" cy="225410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a:off x="6056461" y="2590797"/>
            <a:ext cx="1775637" cy="225410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655739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Flexural Stress Contours</a:t>
            </a:r>
            <a:endParaRPr lang="en-US" dirty="0"/>
          </a:p>
        </p:txBody>
      </p:sp>
      <p:sp>
        <p:nvSpPr>
          <p:cNvPr id="3" name="Content Placeholder 2"/>
          <p:cNvSpPr>
            <a:spLocks noGrp="1"/>
          </p:cNvSpPr>
          <p:nvPr>
            <p:ph sz="quarter" idx="1"/>
          </p:nvPr>
        </p:nvSpPr>
        <p:spPr>
          <a:xfrm>
            <a:off x="210312" y="1600200"/>
            <a:ext cx="8153400" cy="734209"/>
          </a:xfrm>
        </p:spPr>
        <p:txBody>
          <a:bodyPr/>
          <a:lstStyle/>
          <a:p>
            <a:r>
              <a:rPr lang="en-US" dirty="0" smtClean="0"/>
              <a:t>Effect of Column Size:</a:t>
            </a:r>
            <a:endParaRPr lang="en-US" dirty="0"/>
          </a:p>
        </p:txBody>
      </p:sp>
      <p:grpSp>
        <p:nvGrpSpPr>
          <p:cNvPr id="10" name="Group 9"/>
          <p:cNvGrpSpPr/>
          <p:nvPr/>
        </p:nvGrpSpPr>
        <p:grpSpPr>
          <a:xfrm>
            <a:off x="609600" y="2932387"/>
            <a:ext cx="2534159" cy="3063605"/>
            <a:chOff x="609600" y="2932387"/>
            <a:chExt cx="2534159" cy="3063605"/>
          </a:xfrm>
        </p:grpSpPr>
        <p:pic>
          <p:nvPicPr>
            <p:cNvPr id="4" name="Picture 3" descr="case 2a unieccentric 140kn von mises stress.png"/>
            <p:cNvPicPr/>
            <p:nvPr/>
          </p:nvPicPr>
          <p:blipFill>
            <a:blip r:embed="rId2" cstate="print"/>
            <a:srcRect l="22908" t="13648" r="23761" b="16811"/>
            <a:stretch>
              <a:fillRect/>
            </a:stretch>
          </p:blipFill>
          <p:spPr>
            <a:xfrm>
              <a:off x="609600" y="2932387"/>
              <a:ext cx="2534159" cy="2543503"/>
            </a:xfrm>
            <a:prstGeom prst="rect">
              <a:avLst/>
            </a:prstGeom>
          </p:spPr>
        </p:pic>
        <p:sp>
          <p:nvSpPr>
            <p:cNvPr id="7" name="TextBox 6"/>
            <p:cNvSpPr txBox="1"/>
            <p:nvPr/>
          </p:nvSpPr>
          <p:spPr>
            <a:xfrm>
              <a:off x="754577" y="5626660"/>
              <a:ext cx="2095445" cy="369332"/>
            </a:xfrm>
            <a:prstGeom prst="rect">
              <a:avLst/>
            </a:prstGeom>
            <a:noFill/>
          </p:spPr>
          <p:txBody>
            <a:bodyPr wrap="none" rtlCol="0">
              <a:spAutoFit/>
            </a:bodyPr>
            <a:lstStyle/>
            <a:p>
              <a:r>
                <a:rPr lang="en-US" dirty="0" smtClean="0"/>
                <a:t>100 mm x 100 mm</a:t>
              </a:r>
              <a:endParaRPr lang="en-US" dirty="0"/>
            </a:p>
          </p:txBody>
        </p:sp>
      </p:grpSp>
      <p:grpSp>
        <p:nvGrpSpPr>
          <p:cNvPr id="12" name="Group 11"/>
          <p:cNvGrpSpPr/>
          <p:nvPr/>
        </p:nvGrpSpPr>
        <p:grpSpPr>
          <a:xfrm>
            <a:off x="6154220" y="2910387"/>
            <a:ext cx="2560320" cy="3123039"/>
            <a:chOff x="6154220" y="2910387"/>
            <a:chExt cx="2560320" cy="3123039"/>
          </a:xfrm>
        </p:grpSpPr>
        <p:pic>
          <p:nvPicPr>
            <p:cNvPr id="6" name="Picture 5" descr="case 2b unieccentric von mises stress 280kn.png"/>
            <p:cNvPicPr/>
            <p:nvPr/>
          </p:nvPicPr>
          <p:blipFill>
            <a:blip r:embed="rId3" cstate="print"/>
            <a:srcRect l="32970" t="33035" r="28382" b="15914"/>
            <a:stretch>
              <a:fillRect/>
            </a:stretch>
          </p:blipFill>
          <p:spPr>
            <a:xfrm>
              <a:off x="6154220" y="2910387"/>
              <a:ext cx="2560320" cy="2560320"/>
            </a:xfrm>
            <a:prstGeom prst="rect">
              <a:avLst/>
            </a:prstGeom>
          </p:spPr>
        </p:pic>
        <p:sp>
          <p:nvSpPr>
            <p:cNvPr id="8" name="TextBox 7"/>
            <p:cNvSpPr txBox="1"/>
            <p:nvPr/>
          </p:nvSpPr>
          <p:spPr>
            <a:xfrm>
              <a:off x="6466929" y="5664094"/>
              <a:ext cx="2095445" cy="369332"/>
            </a:xfrm>
            <a:prstGeom prst="rect">
              <a:avLst/>
            </a:prstGeom>
            <a:noFill/>
          </p:spPr>
          <p:txBody>
            <a:bodyPr wrap="none" rtlCol="0">
              <a:spAutoFit/>
            </a:bodyPr>
            <a:lstStyle/>
            <a:p>
              <a:r>
                <a:rPr lang="en-US" dirty="0" smtClean="0"/>
                <a:t>300 mm x 300 mm</a:t>
              </a:r>
              <a:endParaRPr lang="en-US" dirty="0"/>
            </a:p>
          </p:txBody>
        </p:sp>
      </p:grpSp>
      <p:grpSp>
        <p:nvGrpSpPr>
          <p:cNvPr id="11" name="Group 10"/>
          <p:cNvGrpSpPr/>
          <p:nvPr/>
        </p:nvGrpSpPr>
        <p:grpSpPr>
          <a:xfrm>
            <a:off x="3361046" y="2914181"/>
            <a:ext cx="2560320" cy="3078467"/>
            <a:chOff x="3361046" y="2914181"/>
            <a:chExt cx="2560320" cy="3078467"/>
          </a:xfrm>
        </p:grpSpPr>
        <p:pic>
          <p:nvPicPr>
            <p:cNvPr id="5" name="Picture 4" descr="case 1a unieccentric 160kn von mises stress.png"/>
            <p:cNvPicPr/>
            <p:nvPr/>
          </p:nvPicPr>
          <p:blipFill>
            <a:blip r:embed="rId4" cstate="print"/>
            <a:srcRect l="30423" t="27136" r="24138" b="13042"/>
            <a:stretch>
              <a:fillRect/>
            </a:stretch>
          </p:blipFill>
          <p:spPr>
            <a:xfrm>
              <a:off x="3361046" y="2914181"/>
              <a:ext cx="2560320" cy="2560320"/>
            </a:xfrm>
            <a:prstGeom prst="rect">
              <a:avLst/>
            </a:prstGeom>
          </p:spPr>
        </p:pic>
        <p:sp>
          <p:nvSpPr>
            <p:cNvPr id="9" name="TextBox 8"/>
            <p:cNvSpPr txBox="1"/>
            <p:nvPr/>
          </p:nvSpPr>
          <p:spPr>
            <a:xfrm>
              <a:off x="3627837" y="5623316"/>
              <a:ext cx="2095445" cy="369332"/>
            </a:xfrm>
            <a:prstGeom prst="rect">
              <a:avLst/>
            </a:prstGeom>
            <a:noFill/>
          </p:spPr>
          <p:txBody>
            <a:bodyPr wrap="none" rtlCol="0">
              <a:spAutoFit/>
            </a:bodyPr>
            <a:lstStyle/>
            <a:p>
              <a:r>
                <a:rPr lang="en-US" dirty="0" smtClean="0"/>
                <a:t>200 mm x 200 mm</a:t>
              </a:r>
              <a:endParaRPr lang="en-US" dirty="0"/>
            </a:p>
          </p:txBody>
        </p:sp>
      </p:grpSp>
      <p:sp>
        <p:nvSpPr>
          <p:cNvPr id="13" name="TextBox 12"/>
          <p:cNvSpPr txBox="1"/>
          <p:nvPr/>
        </p:nvSpPr>
        <p:spPr>
          <a:xfrm>
            <a:off x="3320352" y="6338022"/>
            <a:ext cx="3365024" cy="369332"/>
          </a:xfrm>
          <a:prstGeom prst="rect">
            <a:avLst/>
          </a:prstGeom>
          <a:noFill/>
        </p:spPr>
        <p:txBody>
          <a:bodyPr wrap="none" rtlCol="0">
            <a:spAutoFit/>
          </a:bodyPr>
          <a:lstStyle/>
          <a:p>
            <a:r>
              <a:rPr lang="en-US" dirty="0" smtClean="0"/>
              <a:t>Loading type: Uniaxial Bending</a:t>
            </a:r>
            <a:endParaRPr lang="en-US" dirty="0"/>
          </a:p>
        </p:txBody>
      </p:sp>
      <p:cxnSp>
        <p:nvCxnSpPr>
          <p:cNvPr id="14" name="Straight Connector 13"/>
          <p:cNvCxnSpPr/>
          <p:nvPr/>
        </p:nvCxnSpPr>
        <p:spPr>
          <a:xfrm>
            <a:off x="1590787" y="2687813"/>
            <a:ext cx="1" cy="300546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135512" y="2701404"/>
            <a:ext cx="1" cy="300546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6685376" y="2701404"/>
            <a:ext cx="1" cy="300546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670999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Flexural Stress Contours</a:t>
            </a:r>
            <a:endParaRPr lang="en-US" dirty="0"/>
          </a:p>
        </p:txBody>
      </p:sp>
      <p:sp>
        <p:nvSpPr>
          <p:cNvPr id="3" name="Content Placeholder 2"/>
          <p:cNvSpPr>
            <a:spLocks noGrp="1"/>
          </p:cNvSpPr>
          <p:nvPr>
            <p:ph sz="quarter" idx="1"/>
          </p:nvPr>
        </p:nvSpPr>
        <p:spPr>
          <a:xfrm>
            <a:off x="210312" y="1600200"/>
            <a:ext cx="8153400" cy="701211"/>
          </a:xfrm>
        </p:spPr>
        <p:txBody>
          <a:bodyPr/>
          <a:lstStyle/>
          <a:p>
            <a:r>
              <a:rPr lang="en-US" dirty="0" smtClean="0"/>
              <a:t>Effect of Number of Bolts:</a:t>
            </a:r>
            <a:endParaRPr lang="en-US" dirty="0"/>
          </a:p>
        </p:txBody>
      </p:sp>
      <p:grpSp>
        <p:nvGrpSpPr>
          <p:cNvPr id="18" name="Group 17"/>
          <p:cNvGrpSpPr/>
          <p:nvPr/>
        </p:nvGrpSpPr>
        <p:grpSpPr>
          <a:xfrm>
            <a:off x="1211847" y="2323547"/>
            <a:ext cx="1850963" cy="4313555"/>
            <a:chOff x="5400221" y="2365588"/>
            <a:chExt cx="1850963" cy="4313555"/>
          </a:xfrm>
        </p:grpSpPr>
        <p:pic>
          <p:nvPicPr>
            <p:cNvPr id="2050" name="Picture 2" descr="M:\Thesis 2010 - 2011\Cases\Uniaxial\Case 5b\case 5b uniaxial von mises stress.png"/>
            <p:cNvPicPr>
              <a:picLocks noChangeAspect="1" noChangeArrowheads="1"/>
            </p:cNvPicPr>
            <p:nvPr/>
          </p:nvPicPr>
          <p:blipFill>
            <a:blip r:embed="rId2" cstate="print"/>
            <a:srcRect l="23068" t="13699" r="24155" b="16744"/>
            <a:stretch>
              <a:fillRect/>
            </a:stretch>
          </p:blipFill>
          <p:spPr bwMode="auto">
            <a:xfrm>
              <a:off x="5422384" y="4390112"/>
              <a:ext cx="1828800" cy="1859852"/>
            </a:xfrm>
            <a:prstGeom prst="rect">
              <a:avLst/>
            </a:prstGeom>
            <a:noFill/>
          </p:spPr>
        </p:pic>
        <p:pic>
          <p:nvPicPr>
            <p:cNvPr id="10" name="Picture 9" descr="case 1a uniaxial 300kn von mises stress.png"/>
            <p:cNvPicPr/>
            <p:nvPr/>
          </p:nvPicPr>
          <p:blipFill rotWithShape="1">
            <a:blip r:embed="rId3" cstate="print"/>
            <a:srcRect l="26988" t="20474" r="25939" b="17646"/>
            <a:stretch/>
          </p:blipFill>
          <p:spPr>
            <a:xfrm>
              <a:off x="5404083" y="2365588"/>
              <a:ext cx="1828800" cy="1828800"/>
            </a:xfrm>
            <a:prstGeom prst="rect">
              <a:avLst/>
            </a:prstGeom>
          </p:spPr>
        </p:pic>
        <p:sp>
          <p:nvSpPr>
            <p:cNvPr id="13" name="TextBox 12"/>
            <p:cNvSpPr txBox="1"/>
            <p:nvPr/>
          </p:nvSpPr>
          <p:spPr>
            <a:xfrm>
              <a:off x="5400221" y="6309811"/>
              <a:ext cx="1839030" cy="369332"/>
            </a:xfrm>
            <a:prstGeom prst="rect">
              <a:avLst/>
            </a:prstGeom>
            <a:noFill/>
          </p:spPr>
          <p:txBody>
            <a:bodyPr wrap="none" rtlCol="0">
              <a:spAutoFit/>
            </a:bodyPr>
            <a:lstStyle/>
            <a:p>
              <a:r>
                <a:rPr lang="en-US" dirty="0" smtClean="0"/>
                <a:t>Concentric Axial</a:t>
              </a:r>
              <a:endParaRPr lang="en-US" dirty="0"/>
            </a:p>
          </p:txBody>
        </p:sp>
      </p:grpSp>
      <p:grpSp>
        <p:nvGrpSpPr>
          <p:cNvPr id="17" name="Group 16"/>
          <p:cNvGrpSpPr/>
          <p:nvPr/>
        </p:nvGrpSpPr>
        <p:grpSpPr>
          <a:xfrm>
            <a:off x="6287532" y="2308895"/>
            <a:ext cx="1829672" cy="4317877"/>
            <a:chOff x="3518050" y="2355922"/>
            <a:chExt cx="1829672" cy="4317877"/>
          </a:xfrm>
        </p:grpSpPr>
        <p:pic>
          <p:nvPicPr>
            <p:cNvPr id="7" name="Picture 6" descr="case 1a biaxial von mises stress 110kn.png"/>
            <p:cNvPicPr/>
            <p:nvPr/>
          </p:nvPicPr>
          <p:blipFill>
            <a:blip r:embed="rId4" cstate="print"/>
            <a:srcRect l="27577" t="20616" r="21980" b="12951"/>
            <a:stretch>
              <a:fillRect/>
            </a:stretch>
          </p:blipFill>
          <p:spPr>
            <a:xfrm>
              <a:off x="3518050" y="2355922"/>
              <a:ext cx="1824137" cy="1828800"/>
            </a:xfrm>
            <a:prstGeom prst="rect">
              <a:avLst/>
            </a:prstGeom>
          </p:spPr>
        </p:pic>
        <p:pic>
          <p:nvPicPr>
            <p:cNvPr id="8" name="Picture 7"/>
            <p:cNvPicPr/>
            <p:nvPr/>
          </p:nvPicPr>
          <p:blipFill>
            <a:blip r:embed="rId5" cstate="print">
              <a:extLst>
                <a:ext uri="{28A0092B-C50C-407E-A947-70E740481C1C}">
                  <a14:useLocalDpi xmlns:a14="http://schemas.microsoft.com/office/drawing/2010/main" val="0"/>
                </a:ext>
              </a:extLst>
            </a:blip>
            <a:srcRect l="33523" t="26646" r="24881" b="18028"/>
            <a:stretch>
              <a:fillRect/>
            </a:stretch>
          </p:blipFill>
          <p:spPr>
            <a:xfrm>
              <a:off x="3518922" y="4411118"/>
              <a:ext cx="1828800" cy="1828800"/>
            </a:xfrm>
            <a:prstGeom prst="rect">
              <a:avLst/>
            </a:prstGeom>
          </p:spPr>
        </p:pic>
        <p:sp>
          <p:nvSpPr>
            <p:cNvPr id="14" name="TextBox 13"/>
            <p:cNvSpPr txBox="1"/>
            <p:nvPr/>
          </p:nvSpPr>
          <p:spPr>
            <a:xfrm>
              <a:off x="3570510" y="6304467"/>
              <a:ext cx="1774845" cy="369332"/>
            </a:xfrm>
            <a:prstGeom prst="rect">
              <a:avLst/>
            </a:prstGeom>
            <a:noFill/>
          </p:spPr>
          <p:txBody>
            <a:bodyPr wrap="none" rtlCol="0">
              <a:spAutoFit/>
            </a:bodyPr>
            <a:lstStyle/>
            <a:p>
              <a:r>
                <a:rPr lang="en-US" dirty="0" smtClean="0"/>
                <a:t>Biaxial Bending</a:t>
              </a:r>
              <a:endParaRPr lang="en-US" dirty="0"/>
            </a:p>
          </p:txBody>
        </p:sp>
      </p:grpSp>
      <p:grpSp>
        <p:nvGrpSpPr>
          <p:cNvPr id="16" name="Group 15"/>
          <p:cNvGrpSpPr/>
          <p:nvPr/>
        </p:nvGrpSpPr>
        <p:grpSpPr>
          <a:xfrm>
            <a:off x="3696230" y="2319779"/>
            <a:ext cx="1911194" cy="4338525"/>
            <a:chOff x="1546857" y="2347783"/>
            <a:chExt cx="1911194" cy="4338525"/>
          </a:xfrm>
        </p:grpSpPr>
        <p:pic>
          <p:nvPicPr>
            <p:cNvPr id="4" name="Picture 3" descr="case 1a unieccentric 160kn von mises stress.png"/>
            <p:cNvPicPr/>
            <p:nvPr/>
          </p:nvPicPr>
          <p:blipFill>
            <a:blip r:embed="rId6" cstate="print"/>
            <a:srcRect l="30335" t="27360" r="24459" b="12747"/>
            <a:stretch>
              <a:fillRect/>
            </a:stretch>
          </p:blipFill>
          <p:spPr>
            <a:xfrm>
              <a:off x="1629251" y="2347783"/>
              <a:ext cx="1828800" cy="1828800"/>
            </a:xfrm>
            <a:prstGeom prst="rect">
              <a:avLst/>
            </a:prstGeom>
          </p:spPr>
        </p:pic>
        <p:pic>
          <p:nvPicPr>
            <p:cNvPr id="5" name="Picture 4"/>
            <p:cNvPicPr/>
            <p:nvPr/>
          </p:nvPicPr>
          <p:blipFill>
            <a:blip r:embed="rId7" cstate="print">
              <a:extLst>
                <a:ext uri="{28A0092B-C50C-407E-A947-70E740481C1C}">
                  <a14:useLocalDpi xmlns:a14="http://schemas.microsoft.com/office/drawing/2010/main" val="0"/>
                </a:ext>
              </a:extLst>
            </a:blip>
            <a:srcRect l="26512" t="21856" r="25096" b="14513"/>
            <a:stretch>
              <a:fillRect/>
            </a:stretch>
          </p:blipFill>
          <p:spPr>
            <a:xfrm>
              <a:off x="1623071" y="4413103"/>
              <a:ext cx="1828800" cy="1828800"/>
            </a:xfrm>
            <a:prstGeom prst="rect">
              <a:avLst/>
            </a:prstGeom>
          </p:spPr>
        </p:pic>
        <p:sp>
          <p:nvSpPr>
            <p:cNvPr id="15" name="TextBox 14"/>
            <p:cNvSpPr txBox="1"/>
            <p:nvPr/>
          </p:nvSpPr>
          <p:spPr>
            <a:xfrm>
              <a:off x="1546857" y="6316976"/>
              <a:ext cx="1890261" cy="369332"/>
            </a:xfrm>
            <a:prstGeom prst="rect">
              <a:avLst/>
            </a:prstGeom>
            <a:noFill/>
          </p:spPr>
          <p:txBody>
            <a:bodyPr wrap="none" rtlCol="0">
              <a:spAutoFit/>
            </a:bodyPr>
            <a:lstStyle/>
            <a:p>
              <a:r>
                <a:rPr lang="en-US" dirty="0" smtClean="0"/>
                <a:t>Uniaxial bending</a:t>
              </a:r>
              <a:endParaRPr lang="en-US" dirty="0"/>
            </a:p>
          </p:txBody>
        </p:sp>
      </p:grpSp>
      <p:sp>
        <p:nvSpPr>
          <p:cNvPr id="6" name="TextBox 5"/>
          <p:cNvSpPr txBox="1"/>
          <p:nvPr/>
        </p:nvSpPr>
        <p:spPr>
          <a:xfrm>
            <a:off x="161925" y="3053281"/>
            <a:ext cx="864339" cy="369332"/>
          </a:xfrm>
          <a:prstGeom prst="rect">
            <a:avLst/>
          </a:prstGeom>
          <a:noFill/>
        </p:spPr>
        <p:txBody>
          <a:bodyPr wrap="none" rtlCol="0">
            <a:spAutoFit/>
          </a:bodyPr>
          <a:lstStyle/>
          <a:p>
            <a:r>
              <a:rPr lang="en-US" dirty="0" smtClean="0"/>
              <a:t>4 bolts</a:t>
            </a:r>
            <a:endParaRPr lang="en-US" dirty="0"/>
          </a:p>
        </p:txBody>
      </p:sp>
      <p:sp>
        <p:nvSpPr>
          <p:cNvPr id="19" name="TextBox 18"/>
          <p:cNvSpPr txBox="1"/>
          <p:nvPr/>
        </p:nvSpPr>
        <p:spPr>
          <a:xfrm>
            <a:off x="161925" y="5114833"/>
            <a:ext cx="864339" cy="369332"/>
          </a:xfrm>
          <a:prstGeom prst="rect">
            <a:avLst/>
          </a:prstGeom>
          <a:noFill/>
        </p:spPr>
        <p:txBody>
          <a:bodyPr wrap="none" rtlCol="0">
            <a:spAutoFit/>
          </a:bodyPr>
          <a:lstStyle/>
          <a:p>
            <a:r>
              <a:rPr lang="en-US" dirty="0" smtClean="0"/>
              <a:t>8 bolts</a:t>
            </a:r>
            <a:endParaRPr lang="en-US" dirty="0"/>
          </a:p>
        </p:txBody>
      </p:sp>
    </p:spTree>
    <p:extLst>
      <p:ext uri="{BB962C8B-B14F-4D97-AF65-F5344CB8AC3E}">
        <p14:creationId xmlns:p14="http://schemas.microsoft.com/office/powerpoint/2010/main" val="425981711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Flexural Stress Contours</a:t>
            </a:r>
            <a:endParaRPr lang="en-US" dirty="0"/>
          </a:p>
        </p:txBody>
      </p:sp>
      <p:sp>
        <p:nvSpPr>
          <p:cNvPr id="3" name="Content Placeholder 2"/>
          <p:cNvSpPr>
            <a:spLocks noGrp="1"/>
          </p:cNvSpPr>
          <p:nvPr>
            <p:ph sz="quarter" idx="1"/>
          </p:nvPr>
        </p:nvSpPr>
        <p:spPr>
          <a:xfrm>
            <a:off x="161544" y="1563624"/>
            <a:ext cx="8153400" cy="701566"/>
          </a:xfrm>
        </p:spPr>
        <p:txBody>
          <a:bodyPr/>
          <a:lstStyle/>
          <a:p>
            <a:r>
              <a:rPr lang="en-US" dirty="0" smtClean="0"/>
              <a:t>Effect of Bolt Eccentricity:</a:t>
            </a:r>
            <a:endParaRPr lang="en-US" dirty="0"/>
          </a:p>
        </p:txBody>
      </p:sp>
      <p:pic>
        <p:nvPicPr>
          <p:cNvPr id="6" name="Picture 5"/>
          <p:cNvPicPr/>
          <p:nvPr/>
        </p:nvPicPr>
        <p:blipFill>
          <a:blip r:embed="rId2" cstate="print">
            <a:extLst>
              <a:ext uri="{28A0092B-C50C-407E-A947-70E740481C1C}">
                <a14:useLocalDpi xmlns:a14="http://schemas.microsoft.com/office/drawing/2010/main" val="0"/>
              </a:ext>
            </a:extLst>
          </a:blip>
          <a:srcRect l="22964" t="17603" r="23754" b="13605"/>
          <a:stretch>
            <a:fillRect/>
          </a:stretch>
        </p:blipFill>
        <p:spPr>
          <a:xfrm>
            <a:off x="646490" y="2886386"/>
            <a:ext cx="2560320" cy="2560320"/>
          </a:xfrm>
          <a:prstGeom prst="rect">
            <a:avLst/>
          </a:prstGeom>
        </p:spPr>
      </p:pic>
      <p:pic>
        <p:nvPicPr>
          <p:cNvPr id="7" name="Picture 6" descr="case 1a biaxial von mises stress 110kn.png"/>
          <p:cNvPicPr/>
          <p:nvPr/>
        </p:nvPicPr>
        <p:blipFill>
          <a:blip r:embed="rId3" cstate="print"/>
          <a:srcRect l="27685" t="20989" r="22532" b="13355"/>
          <a:stretch>
            <a:fillRect/>
          </a:stretch>
        </p:blipFill>
        <p:spPr>
          <a:xfrm>
            <a:off x="3372173" y="2891797"/>
            <a:ext cx="2560320" cy="2560320"/>
          </a:xfrm>
          <a:prstGeom prst="rect">
            <a:avLst/>
          </a:prstGeom>
        </p:spPr>
      </p:pic>
      <p:pic>
        <p:nvPicPr>
          <p:cNvPr id="8" name="Picture 7"/>
          <p:cNvPicPr/>
          <p:nvPr/>
        </p:nvPicPr>
        <p:blipFill>
          <a:blip r:embed="rId4" cstate="print">
            <a:extLst>
              <a:ext uri="{28A0092B-C50C-407E-A947-70E740481C1C}">
                <a14:useLocalDpi xmlns:a14="http://schemas.microsoft.com/office/drawing/2010/main" val="0"/>
              </a:ext>
            </a:extLst>
          </a:blip>
          <a:srcRect l="26329" t="20115" r="23931" b="15084"/>
          <a:stretch>
            <a:fillRect/>
          </a:stretch>
        </p:blipFill>
        <p:spPr>
          <a:xfrm>
            <a:off x="6094268" y="2904545"/>
            <a:ext cx="2560320" cy="2560320"/>
          </a:xfrm>
          <a:prstGeom prst="rect">
            <a:avLst/>
          </a:prstGeom>
        </p:spPr>
      </p:pic>
      <p:sp>
        <p:nvSpPr>
          <p:cNvPr id="9" name="TextBox 8"/>
          <p:cNvSpPr txBox="1"/>
          <p:nvPr/>
        </p:nvSpPr>
        <p:spPr>
          <a:xfrm>
            <a:off x="1343155" y="5605639"/>
            <a:ext cx="1328120" cy="369332"/>
          </a:xfrm>
          <a:prstGeom prst="rect">
            <a:avLst/>
          </a:prstGeom>
          <a:noFill/>
        </p:spPr>
        <p:txBody>
          <a:bodyPr wrap="none" rtlCol="0">
            <a:spAutoFit/>
          </a:bodyPr>
          <a:lstStyle/>
          <a:p>
            <a:r>
              <a:rPr lang="en-US" dirty="0" smtClean="0"/>
              <a:t>e =110 mm</a:t>
            </a:r>
            <a:endParaRPr lang="en-US" dirty="0"/>
          </a:p>
        </p:txBody>
      </p:sp>
      <p:sp>
        <p:nvSpPr>
          <p:cNvPr id="10" name="TextBox 9"/>
          <p:cNvSpPr txBox="1"/>
          <p:nvPr/>
        </p:nvSpPr>
        <p:spPr>
          <a:xfrm>
            <a:off x="6929383" y="5600296"/>
            <a:ext cx="1242648" cy="369332"/>
          </a:xfrm>
          <a:prstGeom prst="rect">
            <a:avLst/>
          </a:prstGeom>
          <a:noFill/>
        </p:spPr>
        <p:txBody>
          <a:bodyPr wrap="none" rtlCol="0">
            <a:spAutoFit/>
          </a:bodyPr>
          <a:lstStyle/>
          <a:p>
            <a:r>
              <a:rPr lang="en-US" dirty="0" smtClean="0"/>
              <a:t>e =40 mm</a:t>
            </a:r>
            <a:endParaRPr lang="en-US" dirty="0"/>
          </a:p>
        </p:txBody>
      </p:sp>
      <p:sp>
        <p:nvSpPr>
          <p:cNvPr id="11" name="TextBox 10"/>
          <p:cNvSpPr txBox="1"/>
          <p:nvPr/>
        </p:nvSpPr>
        <p:spPr>
          <a:xfrm>
            <a:off x="4205908" y="5612805"/>
            <a:ext cx="1281120" cy="369332"/>
          </a:xfrm>
          <a:prstGeom prst="rect">
            <a:avLst/>
          </a:prstGeom>
          <a:noFill/>
        </p:spPr>
        <p:txBody>
          <a:bodyPr wrap="none" rtlCol="0">
            <a:spAutoFit/>
          </a:bodyPr>
          <a:lstStyle/>
          <a:p>
            <a:r>
              <a:rPr lang="en-US" dirty="0" smtClean="0"/>
              <a:t>e = 75 mm</a:t>
            </a:r>
            <a:endParaRPr lang="en-US" dirty="0"/>
          </a:p>
        </p:txBody>
      </p:sp>
      <p:sp>
        <p:nvSpPr>
          <p:cNvPr id="12" name="TextBox 11"/>
          <p:cNvSpPr txBox="1"/>
          <p:nvPr/>
        </p:nvSpPr>
        <p:spPr>
          <a:xfrm>
            <a:off x="3320352" y="6338022"/>
            <a:ext cx="3223959" cy="369332"/>
          </a:xfrm>
          <a:prstGeom prst="rect">
            <a:avLst/>
          </a:prstGeom>
          <a:noFill/>
        </p:spPr>
        <p:txBody>
          <a:bodyPr wrap="none" rtlCol="0">
            <a:spAutoFit/>
          </a:bodyPr>
          <a:lstStyle/>
          <a:p>
            <a:r>
              <a:rPr lang="en-US" dirty="0" smtClean="0"/>
              <a:t>Loading type: Biaxial Bending</a:t>
            </a:r>
            <a:endParaRPr lang="en-US" dirty="0"/>
          </a:p>
        </p:txBody>
      </p:sp>
    </p:spTree>
    <p:extLst>
      <p:ext uri="{BB962C8B-B14F-4D97-AF65-F5344CB8AC3E}">
        <p14:creationId xmlns:p14="http://schemas.microsoft.com/office/powerpoint/2010/main" val="36728116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r>
              <a:rPr lang="en-US" dirty="0" smtClean="0"/>
              <a:t>Introduction</a:t>
            </a:r>
          </a:p>
        </p:txBody>
      </p:sp>
      <p:sp>
        <p:nvSpPr>
          <p:cNvPr id="5" name="Content Placeholder 2"/>
          <p:cNvSpPr>
            <a:spLocks noGrp="1"/>
          </p:cNvSpPr>
          <p:nvPr>
            <p:ph sz="quarter" idx="1"/>
          </p:nvPr>
        </p:nvSpPr>
        <p:spPr>
          <a:xfrm>
            <a:off x="254644" y="1600200"/>
            <a:ext cx="5874851" cy="5101542"/>
          </a:xfrm>
        </p:spPr>
        <p:txBody>
          <a:bodyPr/>
          <a:lstStyle/>
          <a:p>
            <a:pPr marL="400050" indent="-400050" algn="just" eaLnBrk="1" hangingPunct="1"/>
            <a:r>
              <a:rPr lang="en-US" sz="2600" dirty="0" smtClean="0"/>
              <a:t>Base plates are preferably fabricated from ASTM A36 steel (</a:t>
            </a:r>
            <a:r>
              <a:rPr lang="en-US" sz="2600" dirty="0" err="1" smtClean="0"/>
              <a:t>F</a:t>
            </a:r>
            <a:r>
              <a:rPr lang="en-US" sz="2600" baseline="-25000" dirty="0" err="1" smtClean="0"/>
              <a:t>y</a:t>
            </a:r>
            <a:r>
              <a:rPr lang="en-US" sz="2600" dirty="0" smtClean="0"/>
              <a:t>=250 </a:t>
            </a:r>
            <a:r>
              <a:rPr lang="en-US" sz="2600" dirty="0" err="1" smtClean="0"/>
              <a:t>MPa</a:t>
            </a:r>
            <a:r>
              <a:rPr lang="en-US" sz="2600" dirty="0" smtClean="0"/>
              <a:t>) due to their high ductility demand.</a:t>
            </a:r>
          </a:p>
          <a:p>
            <a:pPr marL="400050" indent="-400050" algn="just" eaLnBrk="1" hangingPunct="1"/>
            <a:r>
              <a:rPr lang="en-US" sz="2600" dirty="0" smtClean="0"/>
              <a:t>Cast in place anchor bolts are commonly used with the base plate; Preferred specification is ASTM </a:t>
            </a:r>
            <a:r>
              <a:rPr lang="en-US" sz="2600" dirty="0"/>
              <a:t>F1554 (</a:t>
            </a:r>
            <a:r>
              <a:rPr lang="en-US" sz="2600" dirty="0" err="1" smtClean="0"/>
              <a:t>F</a:t>
            </a:r>
            <a:r>
              <a:rPr lang="en-US" sz="2600" baseline="-25000" dirty="0" err="1" smtClean="0"/>
              <a:t>y</a:t>
            </a:r>
            <a:r>
              <a:rPr lang="en-US" sz="2600" dirty="0" smtClean="0"/>
              <a:t>=380 </a:t>
            </a:r>
            <a:r>
              <a:rPr lang="en-US" sz="2600" dirty="0" err="1"/>
              <a:t>MPa</a:t>
            </a:r>
            <a:r>
              <a:rPr lang="en-US" sz="2600" dirty="0" smtClean="0"/>
              <a:t>). </a:t>
            </a:r>
          </a:p>
          <a:p>
            <a:pPr marL="400050" indent="-400050" algn="just" eaLnBrk="1" hangingPunct="1"/>
            <a:r>
              <a:rPr lang="en-US" sz="2600" dirty="0" smtClean="0"/>
              <a:t>The loading on the base plates can be:</a:t>
            </a:r>
          </a:p>
          <a:p>
            <a:pPr marL="720725" lvl="1" indent="-400050" algn="just" eaLnBrk="1" hangingPunct="1">
              <a:buFont typeface="Wingdings" pitchFamily="2" charset="2"/>
              <a:buAutoNum type="arabicPeriod"/>
            </a:pPr>
            <a:r>
              <a:rPr lang="en-US" dirty="0" smtClean="0"/>
              <a:t>Concentric axial loads</a:t>
            </a:r>
          </a:p>
          <a:p>
            <a:pPr marL="720725" lvl="1" indent="-400050" algn="just" eaLnBrk="1" hangingPunct="1">
              <a:buFont typeface="Wingdings" pitchFamily="2" charset="2"/>
              <a:buAutoNum type="arabicPeriod"/>
            </a:pPr>
            <a:r>
              <a:rPr lang="en-US" dirty="0" smtClean="0"/>
              <a:t>Uniaxial Bending</a:t>
            </a:r>
          </a:p>
          <a:p>
            <a:pPr marL="720725" lvl="1" indent="-400050" algn="just" eaLnBrk="1" hangingPunct="1">
              <a:buFont typeface="Wingdings" pitchFamily="2" charset="2"/>
              <a:buAutoNum type="arabicPeriod"/>
            </a:pPr>
            <a:r>
              <a:rPr lang="en-US" dirty="0" smtClean="0"/>
              <a:t>Biaxial Bending</a:t>
            </a:r>
          </a:p>
        </p:txBody>
      </p:sp>
      <p:grpSp>
        <p:nvGrpSpPr>
          <p:cNvPr id="2" name="Group 1"/>
          <p:cNvGrpSpPr/>
          <p:nvPr/>
        </p:nvGrpSpPr>
        <p:grpSpPr>
          <a:xfrm>
            <a:off x="6045200" y="2681343"/>
            <a:ext cx="2865670" cy="3796669"/>
            <a:chOff x="6045200" y="2681343"/>
            <a:chExt cx="2865670" cy="3796669"/>
          </a:xfrm>
        </p:grpSpPr>
        <p:sp>
          <p:nvSpPr>
            <p:cNvPr id="6" name="Text Box 4"/>
            <p:cNvSpPr txBox="1">
              <a:spLocks noChangeArrowheads="1"/>
            </p:cNvSpPr>
            <p:nvPr/>
          </p:nvSpPr>
          <p:spPr bwMode="auto">
            <a:xfrm>
              <a:off x="7406862" y="2681343"/>
              <a:ext cx="269626" cy="246221"/>
            </a:xfrm>
            <a:prstGeom prst="rect">
              <a:avLst/>
            </a:prstGeom>
            <a:noFill/>
            <a:ln w="19050">
              <a:noFill/>
              <a:miter lim="800000"/>
              <a:headEnd/>
              <a:tailEnd/>
            </a:ln>
          </p:spPr>
          <p:txBody>
            <a:bodyPr wrap="none">
              <a:spAutoFit/>
            </a:bodyPr>
            <a:lstStyle/>
            <a:p>
              <a:r>
                <a:rPr lang="en-US" sz="1000" b="1"/>
                <a:t>P</a:t>
              </a:r>
            </a:p>
          </p:txBody>
        </p:sp>
        <p:sp>
          <p:nvSpPr>
            <p:cNvPr id="7" name="Freeform 6"/>
            <p:cNvSpPr>
              <a:spLocks/>
            </p:cNvSpPr>
            <p:nvPr/>
          </p:nvSpPr>
          <p:spPr bwMode="auto">
            <a:xfrm>
              <a:off x="7360133" y="3017217"/>
              <a:ext cx="560745" cy="190532"/>
            </a:xfrm>
            <a:custGeom>
              <a:avLst/>
              <a:gdLst>
                <a:gd name="T0" fmla="*/ 0 w 1104"/>
                <a:gd name="T1" fmla="*/ 290 h 336"/>
                <a:gd name="T2" fmla="*/ 209 w 1104"/>
                <a:gd name="T3" fmla="*/ 0 h 336"/>
                <a:gd name="T4" fmla="*/ 534 w 1104"/>
                <a:gd name="T5" fmla="*/ 0 h 336"/>
                <a:gd name="T6" fmla="*/ 302 w 1104"/>
                <a:gd name="T7" fmla="*/ 290 h 336"/>
                <a:gd name="T8" fmla="*/ 0 w 1104"/>
                <a:gd name="T9" fmla="*/ 290 h 336"/>
                <a:gd name="T10" fmla="*/ 0 60000 65536"/>
                <a:gd name="T11" fmla="*/ 0 60000 65536"/>
                <a:gd name="T12" fmla="*/ 0 60000 65536"/>
                <a:gd name="T13" fmla="*/ 0 60000 65536"/>
                <a:gd name="T14" fmla="*/ 0 60000 65536"/>
                <a:gd name="T15" fmla="*/ 0 w 1104"/>
                <a:gd name="T16" fmla="*/ 0 h 336"/>
                <a:gd name="T17" fmla="*/ 1104 w 1104"/>
                <a:gd name="T18" fmla="*/ 336 h 336"/>
                <a:gd name="connsiteX0" fmla="*/ 0 w 10000"/>
                <a:gd name="connsiteY0" fmla="*/ 10000 h 10000"/>
                <a:gd name="connsiteX1" fmla="*/ 3913 w 10000"/>
                <a:gd name="connsiteY1" fmla="*/ 0 h 10000"/>
                <a:gd name="connsiteX2" fmla="*/ 10000 w 10000"/>
                <a:gd name="connsiteY2" fmla="*/ 0 h 10000"/>
                <a:gd name="connsiteX3" fmla="*/ 5795 w 10000"/>
                <a:gd name="connsiteY3" fmla="*/ 10000 h 10000"/>
                <a:gd name="connsiteX4" fmla="*/ 0 w 10000"/>
                <a:gd name="connsiteY4" fmla="*/ 1000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10000"/>
                  </a:moveTo>
                  <a:lnTo>
                    <a:pt x="3913" y="0"/>
                  </a:lnTo>
                  <a:lnTo>
                    <a:pt x="10000" y="0"/>
                  </a:lnTo>
                  <a:lnTo>
                    <a:pt x="5795" y="10000"/>
                  </a:lnTo>
                  <a:lnTo>
                    <a:pt x="0" y="10000"/>
                  </a:lnTo>
                  <a:close/>
                </a:path>
              </a:pathLst>
            </a:custGeom>
            <a:solidFill>
              <a:srgbClr val="969696"/>
            </a:solidFill>
            <a:ln w="19050">
              <a:solidFill>
                <a:schemeClr val="tx1"/>
              </a:solidFill>
              <a:round/>
              <a:headEnd/>
              <a:tailEnd/>
            </a:ln>
          </p:spPr>
          <p:txBody>
            <a:bodyPr wrap="none" anchor="ctr"/>
            <a:lstStyle/>
            <a:p>
              <a:endParaRPr lang="en-US" sz="1000"/>
            </a:p>
          </p:txBody>
        </p:sp>
        <p:sp>
          <p:nvSpPr>
            <p:cNvPr id="8" name="Freeform 7" descr="Large confetti"/>
            <p:cNvSpPr>
              <a:spLocks/>
            </p:cNvSpPr>
            <p:nvPr/>
          </p:nvSpPr>
          <p:spPr bwMode="auto">
            <a:xfrm>
              <a:off x="7360133" y="3017217"/>
              <a:ext cx="560745" cy="1335556"/>
            </a:xfrm>
            <a:custGeom>
              <a:avLst/>
              <a:gdLst>
                <a:gd name="T0" fmla="*/ 0 w 1152"/>
                <a:gd name="T1" fmla="*/ 2034 h 2352"/>
                <a:gd name="T2" fmla="*/ 0 w 1152"/>
                <a:gd name="T3" fmla="*/ 290 h 2352"/>
                <a:gd name="T4" fmla="*/ 299 w 1152"/>
                <a:gd name="T5" fmla="*/ 290 h 2352"/>
                <a:gd name="T6" fmla="*/ 512 w 1152"/>
                <a:gd name="T7" fmla="*/ 0 h 2352"/>
                <a:gd name="T8" fmla="*/ 512 w 1152"/>
                <a:gd name="T9" fmla="*/ 1743 h 2352"/>
                <a:gd name="T10" fmla="*/ 299 w 1152"/>
                <a:gd name="T11" fmla="*/ 2034 h 2352"/>
                <a:gd name="T12" fmla="*/ 0 w 1152"/>
                <a:gd name="T13" fmla="*/ 2034 h 2352"/>
                <a:gd name="T14" fmla="*/ 0 60000 65536"/>
                <a:gd name="T15" fmla="*/ 0 60000 65536"/>
                <a:gd name="T16" fmla="*/ 0 60000 65536"/>
                <a:gd name="T17" fmla="*/ 0 60000 65536"/>
                <a:gd name="T18" fmla="*/ 0 60000 65536"/>
                <a:gd name="T19" fmla="*/ 0 60000 65536"/>
                <a:gd name="T20" fmla="*/ 0 60000 65536"/>
                <a:gd name="T21" fmla="*/ 0 w 1152"/>
                <a:gd name="T22" fmla="*/ 0 h 2352"/>
                <a:gd name="T23" fmla="*/ 1152 w 1152"/>
                <a:gd name="T24" fmla="*/ 2352 h 23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52" h="2352">
                  <a:moveTo>
                    <a:pt x="0" y="2352"/>
                  </a:moveTo>
                  <a:lnTo>
                    <a:pt x="0" y="336"/>
                  </a:lnTo>
                  <a:lnTo>
                    <a:pt x="672" y="336"/>
                  </a:lnTo>
                  <a:lnTo>
                    <a:pt x="1152" y="0"/>
                  </a:lnTo>
                  <a:lnTo>
                    <a:pt x="1152" y="2016"/>
                  </a:lnTo>
                  <a:lnTo>
                    <a:pt x="672" y="2352"/>
                  </a:lnTo>
                  <a:lnTo>
                    <a:pt x="0" y="2352"/>
                  </a:lnTo>
                  <a:close/>
                </a:path>
              </a:pathLst>
            </a:custGeom>
            <a:pattFill prst="lgConfetti">
              <a:fgClr>
                <a:srgbClr val="969696"/>
              </a:fgClr>
              <a:bgClr>
                <a:srgbClr val="FFFFFF"/>
              </a:bgClr>
            </a:pattFill>
            <a:ln w="19050">
              <a:solidFill>
                <a:schemeClr val="tx1"/>
              </a:solidFill>
              <a:round/>
              <a:headEnd/>
              <a:tailEnd/>
            </a:ln>
          </p:spPr>
          <p:txBody>
            <a:bodyPr wrap="none" anchor="ctr"/>
            <a:lstStyle/>
            <a:p>
              <a:endParaRPr lang="en-US" sz="1000"/>
            </a:p>
          </p:txBody>
        </p:sp>
        <p:sp>
          <p:nvSpPr>
            <p:cNvPr id="9" name="Line 7"/>
            <p:cNvSpPr>
              <a:spLocks noChangeShapeType="1"/>
            </p:cNvSpPr>
            <p:nvPr/>
          </p:nvSpPr>
          <p:spPr bwMode="auto">
            <a:xfrm>
              <a:off x="7687234" y="3207749"/>
              <a:ext cx="0" cy="1145024"/>
            </a:xfrm>
            <a:prstGeom prst="line">
              <a:avLst/>
            </a:prstGeom>
            <a:noFill/>
            <a:ln w="19050">
              <a:solidFill>
                <a:schemeClr val="tx1"/>
              </a:solidFill>
              <a:round/>
              <a:headEnd/>
              <a:tailEnd/>
            </a:ln>
          </p:spPr>
          <p:txBody>
            <a:bodyPr wrap="none" anchor="ctr"/>
            <a:lstStyle/>
            <a:p>
              <a:endParaRPr lang="en-US" sz="1000"/>
            </a:p>
          </p:txBody>
        </p:sp>
        <p:sp>
          <p:nvSpPr>
            <p:cNvPr id="10" name="Line 8"/>
            <p:cNvSpPr>
              <a:spLocks noChangeShapeType="1"/>
            </p:cNvSpPr>
            <p:nvPr/>
          </p:nvSpPr>
          <p:spPr bwMode="auto">
            <a:xfrm>
              <a:off x="7336768" y="3099048"/>
              <a:ext cx="630839" cy="0"/>
            </a:xfrm>
            <a:prstGeom prst="line">
              <a:avLst/>
            </a:prstGeom>
            <a:noFill/>
            <a:ln w="19050">
              <a:solidFill>
                <a:srgbClr val="FF0000"/>
              </a:solidFill>
              <a:prstDash val="dash"/>
              <a:round/>
              <a:headEnd/>
              <a:tailEnd/>
            </a:ln>
          </p:spPr>
          <p:txBody>
            <a:bodyPr wrap="none" anchor="ctr"/>
            <a:lstStyle/>
            <a:p>
              <a:endParaRPr lang="en-US" sz="1000"/>
            </a:p>
          </p:txBody>
        </p:sp>
        <p:sp>
          <p:nvSpPr>
            <p:cNvPr id="11" name="Line 9"/>
            <p:cNvSpPr>
              <a:spLocks noChangeShapeType="1"/>
            </p:cNvSpPr>
            <p:nvPr/>
          </p:nvSpPr>
          <p:spPr bwMode="auto">
            <a:xfrm flipH="1">
              <a:off x="7406862" y="2887142"/>
              <a:ext cx="455606" cy="484269"/>
            </a:xfrm>
            <a:prstGeom prst="line">
              <a:avLst/>
            </a:prstGeom>
            <a:noFill/>
            <a:ln w="19050">
              <a:solidFill>
                <a:srgbClr val="FF0000"/>
              </a:solidFill>
              <a:prstDash val="dash"/>
              <a:round/>
              <a:headEnd/>
              <a:tailEnd/>
            </a:ln>
          </p:spPr>
          <p:txBody>
            <a:bodyPr wrap="none" anchor="ctr"/>
            <a:lstStyle/>
            <a:p>
              <a:endParaRPr lang="en-US" sz="1000"/>
            </a:p>
          </p:txBody>
        </p:sp>
        <p:sp>
          <p:nvSpPr>
            <p:cNvPr id="12" name="Line 10"/>
            <p:cNvSpPr>
              <a:spLocks noChangeShapeType="1"/>
            </p:cNvSpPr>
            <p:nvPr/>
          </p:nvSpPr>
          <p:spPr bwMode="auto">
            <a:xfrm>
              <a:off x="7640506" y="2799204"/>
              <a:ext cx="0" cy="327324"/>
            </a:xfrm>
            <a:prstGeom prst="line">
              <a:avLst/>
            </a:prstGeom>
            <a:noFill/>
            <a:ln w="28575">
              <a:solidFill>
                <a:schemeClr val="tx1"/>
              </a:solidFill>
              <a:round/>
              <a:headEnd/>
              <a:tailEnd type="triangle" w="med" len="med"/>
            </a:ln>
          </p:spPr>
          <p:txBody>
            <a:bodyPr wrap="none" anchor="ctr"/>
            <a:lstStyle/>
            <a:p>
              <a:endParaRPr lang="en-US" sz="1000"/>
            </a:p>
          </p:txBody>
        </p:sp>
        <p:sp>
          <p:nvSpPr>
            <p:cNvPr id="13" name="Text Box 11"/>
            <p:cNvSpPr txBox="1">
              <a:spLocks noChangeArrowheads="1"/>
            </p:cNvSpPr>
            <p:nvPr/>
          </p:nvSpPr>
          <p:spPr bwMode="auto">
            <a:xfrm>
              <a:off x="6670702" y="4646195"/>
              <a:ext cx="269626" cy="246221"/>
            </a:xfrm>
            <a:prstGeom prst="rect">
              <a:avLst/>
            </a:prstGeom>
            <a:noFill/>
            <a:ln w="9525">
              <a:noFill/>
              <a:miter lim="800000"/>
              <a:headEnd/>
              <a:tailEnd/>
            </a:ln>
          </p:spPr>
          <p:txBody>
            <a:bodyPr wrap="none">
              <a:spAutoFit/>
            </a:bodyPr>
            <a:lstStyle/>
            <a:p>
              <a:r>
                <a:rPr lang="en-US" sz="1000" b="1"/>
                <a:t>P</a:t>
              </a:r>
            </a:p>
          </p:txBody>
        </p:sp>
        <p:sp>
          <p:nvSpPr>
            <p:cNvPr id="14" name="Freeform 13"/>
            <p:cNvSpPr>
              <a:spLocks/>
            </p:cNvSpPr>
            <p:nvPr/>
          </p:nvSpPr>
          <p:spPr bwMode="auto">
            <a:xfrm>
              <a:off x="6623973" y="4982069"/>
              <a:ext cx="560745" cy="190532"/>
            </a:xfrm>
            <a:custGeom>
              <a:avLst/>
              <a:gdLst>
                <a:gd name="T0" fmla="*/ 0 w 1104"/>
                <a:gd name="T1" fmla="*/ 290 h 336"/>
                <a:gd name="T2" fmla="*/ 209 w 1104"/>
                <a:gd name="T3" fmla="*/ 0 h 336"/>
                <a:gd name="T4" fmla="*/ 534 w 1104"/>
                <a:gd name="T5" fmla="*/ 0 h 336"/>
                <a:gd name="T6" fmla="*/ 302 w 1104"/>
                <a:gd name="T7" fmla="*/ 290 h 336"/>
                <a:gd name="T8" fmla="*/ 0 w 1104"/>
                <a:gd name="T9" fmla="*/ 290 h 336"/>
                <a:gd name="T10" fmla="*/ 0 60000 65536"/>
                <a:gd name="T11" fmla="*/ 0 60000 65536"/>
                <a:gd name="T12" fmla="*/ 0 60000 65536"/>
                <a:gd name="T13" fmla="*/ 0 60000 65536"/>
                <a:gd name="T14" fmla="*/ 0 60000 65536"/>
                <a:gd name="T15" fmla="*/ 0 w 1104"/>
                <a:gd name="T16" fmla="*/ 0 h 336"/>
                <a:gd name="T17" fmla="*/ 1104 w 1104"/>
                <a:gd name="T18" fmla="*/ 336 h 336"/>
              </a:gdLst>
              <a:ahLst/>
              <a:cxnLst>
                <a:cxn ang="T10">
                  <a:pos x="T0" y="T1"/>
                </a:cxn>
                <a:cxn ang="T11">
                  <a:pos x="T2" y="T3"/>
                </a:cxn>
                <a:cxn ang="T12">
                  <a:pos x="T4" y="T5"/>
                </a:cxn>
                <a:cxn ang="T13">
                  <a:pos x="T6" y="T7"/>
                </a:cxn>
                <a:cxn ang="T14">
                  <a:pos x="T8" y="T9"/>
                </a:cxn>
              </a:cxnLst>
              <a:rect l="T15" t="T16" r="T17" b="T18"/>
              <a:pathLst>
                <a:path w="1104" h="336">
                  <a:moveTo>
                    <a:pt x="0" y="336"/>
                  </a:moveTo>
                  <a:lnTo>
                    <a:pt x="432" y="0"/>
                  </a:lnTo>
                  <a:lnTo>
                    <a:pt x="1104" y="0"/>
                  </a:lnTo>
                  <a:lnTo>
                    <a:pt x="624" y="336"/>
                  </a:lnTo>
                  <a:lnTo>
                    <a:pt x="0" y="336"/>
                  </a:lnTo>
                  <a:close/>
                </a:path>
              </a:pathLst>
            </a:custGeom>
            <a:solidFill>
              <a:srgbClr val="969696"/>
            </a:solidFill>
            <a:ln w="19050">
              <a:solidFill>
                <a:schemeClr val="tx1"/>
              </a:solidFill>
              <a:round/>
              <a:headEnd/>
              <a:tailEnd/>
            </a:ln>
          </p:spPr>
          <p:txBody>
            <a:bodyPr wrap="none" anchor="ctr"/>
            <a:lstStyle/>
            <a:p>
              <a:endParaRPr lang="en-US" sz="1000"/>
            </a:p>
          </p:txBody>
        </p:sp>
        <p:sp>
          <p:nvSpPr>
            <p:cNvPr id="15" name="Freeform 14" descr="Large confetti"/>
            <p:cNvSpPr>
              <a:spLocks/>
            </p:cNvSpPr>
            <p:nvPr/>
          </p:nvSpPr>
          <p:spPr bwMode="auto">
            <a:xfrm>
              <a:off x="6623973" y="4982069"/>
              <a:ext cx="560745" cy="1335556"/>
            </a:xfrm>
            <a:custGeom>
              <a:avLst/>
              <a:gdLst>
                <a:gd name="T0" fmla="*/ 0 w 1152"/>
                <a:gd name="T1" fmla="*/ 2034 h 2352"/>
                <a:gd name="T2" fmla="*/ 0 w 1152"/>
                <a:gd name="T3" fmla="*/ 290 h 2352"/>
                <a:gd name="T4" fmla="*/ 299 w 1152"/>
                <a:gd name="T5" fmla="*/ 290 h 2352"/>
                <a:gd name="T6" fmla="*/ 512 w 1152"/>
                <a:gd name="T7" fmla="*/ 0 h 2352"/>
                <a:gd name="T8" fmla="*/ 512 w 1152"/>
                <a:gd name="T9" fmla="*/ 1743 h 2352"/>
                <a:gd name="T10" fmla="*/ 299 w 1152"/>
                <a:gd name="T11" fmla="*/ 2034 h 2352"/>
                <a:gd name="T12" fmla="*/ 0 w 1152"/>
                <a:gd name="T13" fmla="*/ 2034 h 2352"/>
                <a:gd name="T14" fmla="*/ 0 60000 65536"/>
                <a:gd name="T15" fmla="*/ 0 60000 65536"/>
                <a:gd name="T16" fmla="*/ 0 60000 65536"/>
                <a:gd name="T17" fmla="*/ 0 60000 65536"/>
                <a:gd name="T18" fmla="*/ 0 60000 65536"/>
                <a:gd name="T19" fmla="*/ 0 60000 65536"/>
                <a:gd name="T20" fmla="*/ 0 60000 65536"/>
                <a:gd name="T21" fmla="*/ 0 w 1152"/>
                <a:gd name="T22" fmla="*/ 0 h 2352"/>
                <a:gd name="T23" fmla="*/ 1152 w 1152"/>
                <a:gd name="T24" fmla="*/ 2352 h 23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52" h="2352">
                  <a:moveTo>
                    <a:pt x="0" y="2352"/>
                  </a:moveTo>
                  <a:lnTo>
                    <a:pt x="0" y="336"/>
                  </a:lnTo>
                  <a:lnTo>
                    <a:pt x="672" y="336"/>
                  </a:lnTo>
                  <a:lnTo>
                    <a:pt x="1152" y="0"/>
                  </a:lnTo>
                  <a:lnTo>
                    <a:pt x="1152" y="2016"/>
                  </a:lnTo>
                  <a:lnTo>
                    <a:pt x="672" y="2352"/>
                  </a:lnTo>
                  <a:lnTo>
                    <a:pt x="0" y="2352"/>
                  </a:lnTo>
                  <a:close/>
                </a:path>
              </a:pathLst>
            </a:custGeom>
            <a:pattFill prst="lgConfetti">
              <a:fgClr>
                <a:srgbClr val="969696"/>
              </a:fgClr>
              <a:bgClr>
                <a:srgbClr val="FFFFFF"/>
              </a:bgClr>
            </a:pattFill>
            <a:ln w="19050">
              <a:solidFill>
                <a:schemeClr val="tx1"/>
              </a:solidFill>
              <a:round/>
              <a:headEnd/>
              <a:tailEnd/>
            </a:ln>
          </p:spPr>
          <p:txBody>
            <a:bodyPr wrap="none" anchor="ctr"/>
            <a:lstStyle/>
            <a:p>
              <a:endParaRPr lang="en-US" sz="1000"/>
            </a:p>
          </p:txBody>
        </p:sp>
        <p:sp>
          <p:nvSpPr>
            <p:cNvPr id="16" name="Line 14"/>
            <p:cNvSpPr>
              <a:spLocks noChangeShapeType="1"/>
            </p:cNvSpPr>
            <p:nvPr/>
          </p:nvSpPr>
          <p:spPr bwMode="auto">
            <a:xfrm>
              <a:off x="6951075" y="5172601"/>
              <a:ext cx="0" cy="1145024"/>
            </a:xfrm>
            <a:prstGeom prst="line">
              <a:avLst/>
            </a:prstGeom>
            <a:noFill/>
            <a:ln w="19050">
              <a:solidFill>
                <a:schemeClr val="tx1"/>
              </a:solidFill>
              <a:round/>
              <a:headEnd/>
              <a:tailEnd/>
            </a:ln>
          </p:spPr>
          <p:txBody>
            <a:bodyPr wrap="none" anchor="ctr"/>
            <a:lstStyle/>
            <a:p>
              <a:endParaRPr lang="en-US" sz="1000"/>
            </a:p>
          </p:txBody>
        </p:sp>
        <p:sp>
          <p:nvSpPr>
            <p:cNvPr id="17" name="Line 15"/>
            <p:cNvSpPr>
              <a:spLocks noChangeShapeType="1"/>
            </p:cNvSpPr>
            <p:nvPr/>
          </p:nvSpPr>
          <p:spPr bwMode="auto">
            <a:xfrm>
              <a:off x="6600609" y="5063900"/>
              <a:ext cx="630839" cy="0"/>
            </a:xfrm>
            <a:prstGeom prst="line">
              <a:avLst/>
            </a:prstGeom>
            <a:noFill/>
            <a:ln w="19050">
              <a:solidFill>
                <a:srgbClr val="FF0000"/>
              </a:solidFill>
              <a:prstDash val="dash"/>
              <a:round/>
              <a:headEnd/>
              <a:tailEnd/>
            </a:ln>
          </p:spPr>
          <p:txBody>
            <a:bodyPr wrap="none" anchor="ctr"/>
            <a:lstStyle/>
            <a:p>
              <a:endParaRPr lang="en-US" sz="1000"/>
            </a:p>
          </p:txBody>
        </p:sp>
        <p:sp>
          <p:nvSpPr>
            <p:cNvPr id="18" name="Line 16"/>
            <p:cNvSpPr>
              <a:spLocks noChangeShapeType="1"/>
            </p:cNvSpPr>
            <p:nvPr/>
          </p:nvSpPr>
          <p:spPr bwMode="auto">
            <a:xfrm flipH="1">
              <a:off x="6670702" y="4851994"/>
              <a:ext cx="455606" cy="484269"/>
            </a:xfrm>
            <a:prstGeom prst="line">
              <a:avLst/>
            </a:prstGeom>
            <a:noFill/>
            <a:ln w="19050">
              <a:solidFill>
                <a:srgbClr val="FF0000"/>
              </a:solidFill>
              <a:prstDash val="dash"/>
              <a:round/>
              <a:headEnd/>
              <a:tailEnd/>
            </a:ln>
          </p:spPr>
          <p:txBody>
            <a:bodyPr wrap="none" anchor="ctr"/>
            <a:lstStyle/>
            <a:p>
              <a:endParaRPr lang="en-US" sz="1000"/>
            </a:p>
          </p:txBody>
        </p:sp>
        <p:sp>
          <p:nvSpPr>
            <p:cNvPr id="19" name="Line 17"/>
            <p:cNvSpPr>
              <a:spLocks noChangeShapeType="1"/>
            </p:cNvSpPr>
            <p:nvPr/>
          </p:nvSpPr>
          <p:spPr bwMode="auto">
            <a:xfrm>
              <a:off x="6904346" y="4764056"/>
              <a:ext cx="0" cy="327324"/>
            </a:xfrm>
            <a:prstGeom prst="line">
              <a:avLst/>
            </a:prstGeom>
            <a:noFill/>
            <a:ln w="28575">
              <a:solidFill>
                <a:schemeClr val="tx1"/>
              </a:solidFill>
              <a:round/>
              <a:headEnd/>
              <a:tailEnd type="triangle" w="med" len="med"/>
            </a:ln>
          </p:spPr>
          <p:txBody>
            <a:bodyPr wrap="none" anchor="ctr"/>
            <a:lstStyle/>
            <a:p>
              <a:endParaRPr lang="en-US" sz="1000"/>
            </a:p>
          </p:txBody>
        </p:sp>
        <p:sp>
          <p:nvSpPr>
            <p:cNvPr id="20" name="Text Box 18"/>
            <p:cNvSpPr txBox="1">
              <a:spLocks noChangeArrowheads="1"/>
            </p:cNvSpPr>
            <p:nvPr/>
          </p:nvSpPr>
          <p:spPr bwMode="auto">
            <a:xfrm>
              <a:off x="7932379" y="4646195"/>
              <a:ext cx="269626" cy="246221"/>
            </a:xfrm>
            <a:prstGeom prst="rect">
              <a:avLst/>
            </a:prstGeom>
            <a:noFill/>
            <a:ln w="19050">
              <a:noFill/>
              <a:miter lim="800000"/>
              <a:headEnd/>
              <a:tailEnd/>
            </a:ln>
          </p:spPr>
          <p:txBody>
            <a:bodyPr wrap="none">
              <a:spAutoFit/>
            </a:bodyPr>
            <a:lstStyle/>
            <a:p>
              <a:r>
                <a:rPr lang="en-US" sz="1000" b="1"/>
                <a:t>P</a:t>
              </a:r>
            </a:p>
          </p:txBody>
        </p:sp>
        <p:sp>
          <p:nvSpPr>
            <p:cNvPr id="21" name="Freeform 20"/>
            <p:cNvSpPr>
              <a:spLocks/>
            </p:cNvSpPr>
            <p:nvPr/>
          </p:nvSpPr>
          <p:spPr bwMode="auto">
            <a:xfrm>
              <a:off x="7885651" y="4982069"/>
              <a:ext cx="560745" cy="190532"/>
            </a:xfrm>
            <a:custGeom>
              <a:avLst/>
              <a:gdLst>
                <a:gd name="T0" fmla="*/ 0 w 1104"/>
                <a:gd name="T1" fmla="*/ 290 h 336"/>
                <a:gd name="T2" fmla="*/ 209 w 1104"/>
                <a:gd name="T3" fmla="*/ 0 h 336"/>
                <a:gd name="T4" fmla="*/ 534 w 1104"/>
                <a:gd name="T5" fmla="*/ 0 h 336"/>
                <a:gd name="T6" fmla="*/ 302 w 1104"/>
                <a:gd name="T7" fmla="*/ 290 h 336"/>
                <a:gd name="T8" fmla="*/ 0 w 1104"/>
                <a:gd name="T9" fmla="*/ 290 h 336"/>
                <a:gd name="T10" fmla="*/ 0 60000 65536"/>
                <a:gd name="T11" fmla="*/ 0 60000 65536"/>
                <a:gd name="T12" fmla="*/ 0 60000 65536"/>
                <a:gd name="T13" fmla="*/ 0 60000 65536"/>
                <a:gd name="T14" fmla="*/ 0 60000 65536"/>
                <a:gd name="T15" fmla="*/ 0 w 1104"/>
                <a:gd name="T16" fmla="*/ 0 h 336"/>
                <a:gd name="T17" fmla="*/ 1104 w 1104"/>
                <a:gd name="T18" fmla="*/ 336 h 336"/>
              </a:gdLst>
              <a:ahLst/>
              <a:cxnLst>
                <a:cxn ang="T10">
                  <a:pos x="T0" y="T1"/>
                </a:cxn>
                <a:cxn ang="T11">
                  <a:pos x="T2" y="T3"/>
                </a:cxn>
                <a:cxn ang="T12">
                  <a:pos x="T4" y="T5"/>
                </a:cxn>
                <a:cxn ang="T13">
                  <a:pos x="T6" y="T7"/>
                </a:cxn>
                <a:cxn ang="T14">
                  <a:pos x="T8" y="T9"/>
                </a:cxn>
              </a:cxnLst>
              <a:rect l="T15" t="T16" r="T17" b="T18"/>
              <a:pathLst>
                <a:path w="1104" h="336">
                  <a:moveTo>
                    <a:pt x="0" y="336"/>
                  </a:moveTo>
                  <a:lnTo>
                    <a:pt x="432" y="0"/>
                  </a:lnTo>
                  <a:lnTo>
                    <a:pt x="1104" y="0"/>
                  </a:lnTo>
                  <a:lnTo>
                    <a:pt x="624" y="336"/>
                  </a:lnTo>
                  <a:lnTo>
                    <a:pt x="0" y="336"/>
                  </a:lnTo>
                  <a:close/>
                </a:path>
              </a:pathLst>
            </a:custGeom>
            <a:solidFill>
              <a:srgbClr val="969696"/>
            </a:solidFill>
            <a:ln w="19050">
              <a:solidFill>
                <a:schemeClr val="tx1"/>
              </a:solidFill>
              <a:round/>
              <a:headEnd/>
              <a:tailEnd/>
            </a:ln>
          </p:spPr>
          <p:txBody>
            <a:bodyPr wrap="none" anchor="ctr"/>
            <a:lstStyle/>
            <a:p>
              <a:endParaRPr lang="en-US" sz="1000"/>
            </a:p>
          </p:txBody>
        </p:sp>
        <p:sp>
          <p:nvSpPr>
            <p:cNvPr id="22" name="Freeform 21" descr="Large confetti"/>
            <p:cNvSpPr>
              <a:spLocks/>
            </p:cNvSpPr>
            <p:nvPr/>
          </p:nvSpPr>
          <p:spPr bwMode="auto">
            <a:xfrm>
              <a:off x="7885651" y="4982069"/>
              <a:ext cx="560745" cy="1335556"/>
            </a:xfrm>
            <a:custGeom>
              <a:avLst/>
              <a:gdLst>
                <a:gd name="T0" fmla="*/ 0 w 1152"/>
                <a:gd name="T1" fmla="*/ 2034 h 2352"/>
                <a:gd name="T2" fmla="*/ 0 w 1152"/>
                <a:gd name="T3" fmla="*/ 290 h 2352"/>
                <a:gd name="T4" fmla="*/ 299 w 1152"/>
                <a:gd name="T5" fmla="*/ 290 h 2352"/>
                <a:gd name="T6" fmla="*/ 512 w 1152"/>
                <a:gd name="T7" fmla="*/ 0 h 2352"/>
                <a:gd name="T8" fmla="*/ 512 w 1152"/>
                <a:gd name="T9" fmla="*/ 1743 h 2352"/>
                <a:gd name="T10" fmla="*/ 299 w 1152"/>
                <a:gd name="T11" fmla="*/ 2034 h 2352"/>
                <a:gd name="T12" fmla="*/ 0 w 1152"/>
                <a:gd name="T13" fmla="*/ 2034 h 2352"/>
                <a:gd name="T14" fmla="*/ 0 60000 65536"/>
                <a:gd name="T15" fmla="*/ 0 60000 65536"/>
                <a:gd name="T16" fmla="*/ 0 60000 65536"/>
                <a:gd name="T17" fmla="*/ 0 60000 65536"/>
                <a:gd name="T18" fmla="*/ 0 60000 65536"/>
                <a:gd name="T19" fmla="*/ 0 60000 65536"/>
                <a:gd name="T20" fmla="*/ 0 60000 65536"/>
                <a:gd name="T21" fmla="*/ 0 w 1152"/>
                <a:gd name="T22" fmla="*/ 0 h 2352"/>
                <a:gd name="T23" fmla="*/ 1152 w 1152"/>
                <a:gd name="T24" fmla="*/ 2352 h 23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52" h="2352">
                  <a:moveTo>
                    <a:pt x="0" y="2352"/>
                  </a:moveTo>
                  <a:lnTo>
                    <a:pt x="0" y="336"/>
                  </a:lnTo>
                  <a:lnTo>
                    <a:pt x="672" y="336"/>
                  </a:lnTo>
                  <a:lnTo>
                    <a:pt x="1152" y="0"/>
                  </a:lnTo>
                  <a:lnTo>
                    <a:pt x="1152" y="2016"/>
                  </a:lnTo>
                  <a:lnTo>
                    <a:pt x="672" y="2352"/>
                  </a:lnTo>
                  <a:lnTo>
                    <a:pt x="0" y="2352"/>
                  </a:lnTo>
                  <a:close/>
                </a:path>
              </a:pathLst>
            </a:custGeom>
            <a:pattFill prst="lgConfetti">
              <a:fgClr>
                <a:srgbClr val="969696"/>
              </a:fgClr>
              <a:bgClr>
                <a:srgbClr val="FFFFFF"/>
              </a:bgClr>
            </a:pattFill>
            <a:ln w="19050">
              <a:solidFill>
                <a:schemeClr val="tx1"/>
              </a:solidFill>
              <a:round/>
              <a:headEnd/>
              <a:tailEnd/>
            </a:ln>
          </p:spPr>
          <p:txBody>
            <a:bodyPr wrap="none" anchor="ctr"/>
            <a:lstStyle/>
            <a:p>
              <a:endParaRPr lang="en-US" sz="1000"/>
            </a:p>
          </p:txBody>
        </p:sp>
        <p:sp>
          <p:nvSpPr>
            <p:cNvPr id="23" name="Line 21"/>
            <p:cNvSpPr>
              <a:spLocks noChangeShapeType="1"/>
            </p:cNvSpPr>
            <p:nvPr/>
          </p:nvSpPr>
          <p:spPr bwMode="auto">
            <a:xfrm>
              <a:off x="8212752" y="5172601"/>
              <a:ext cx="0" cy="1145024"/>
            </a:xfrm>
            <a:prstGeom prst="line">
              <a:avLst/>
            </a:prstGeom>
            <a:noFill/>
            <a:ln w="19050">
              <a:solidFill>
                <a:schemeClr val="tx1"/>
              </a:solidFill>
              <a:round/>
              <a:headEnd/>
              <a:tailEnd/>
            </a:ln>
          </p:spPr>
          <p:txBody>
            <a:bodyPr wrap="none" anchor="ctr"/>
            <a:lstStyle/>
            <a:p>
              <a:endParaRPr lang="en-US" sz="1000"/>
            </a:p>
          </p:txBody>
        </p:sp>
        <p:sp>
          <p:nvSpPr>
            <p:cNvPr id="24" name="Line 22"/>
            <p:cNvSpPr>
              <a:spLocks noChangeShapeType="1"/>
            </p:cNvSpPr>
            <p:nvPr/>
          </p:nvSpPr>
          <p:spPr bwMode="auto">
            <a:xfrm>
              <a:off x="7862286" y="5063900"/>
              <a:ext cx="630839" cy="0"/>
            </a:xfrm>
            <a:prstGeom prst="line">
              <a:avLst/>
            </a:prstGeom>
            <a:noFill/>
            <a:ln w="19050">
              <a:solidFill>
                <a:srgbClr val="FF0000"/>
              </a:solidFill>
              <a:prstDash val="dash"/>
              <a:round/>
              <a:headEnd/>
              <a:tailEnd/>
            </a:ln>
          </p:spPr>
          <p:txBody>
            <a:bodyPr wrap="none" anchor="ctr"/>
            <a:lstStyle/>
            <a:p>
              <a:endParaRPr lang="en-US" sz="1000"/>
            </a:p>
          </p:txBody>
        </p:sp>
        <p:sp>
          <p:nvSpPr>
            <p:cNvPr id="25" name="Line 23"/>
            <p:cNvSpPr>
              <a:spLocks noChangeShapeType="1"/>
            </p:cNvSpPr>
            <p:nvPr/>
          </p:nvSpPr>
          <p:spPr bwMode="auto">
            <a:xfrm flipH="1">
              <a:off x="7932379" y="4851994"/>
              <a:ext cx="455606" cy="484269"/>
            </a:xfrm>
            <a:prstGeom prst="line">
              <a:avLst/>
            </a:prstGeom>
            <a:noFill/>
            <a:ln w="19050">
              <a:solidFill>
                <a:srgbClr val="FF0000"/>
              </a:solidFill>
              <a:prstDash val="dash"/>
              <a:round/>
              <a:headEnd/>
              <a:tailEnd/>
            </a:ln>
          </p:spPr>
          <p:txBody>
            <a:bodyPr wrap="none" anchor="ctr"/>
            <a:lstStyle/>
            <a:p>
              <a:endParaRPr lang="en-US" sz="1000"/>
            </a:p>
          </p:txBody>
        </p:sp>
        <p:sp>
          <p:nvSpPr>
            <p:cNvPr id="26" name="Line 24"/>
            <p:cNvSpPr>
              <a:spLocks noChangeShapeType="1"/>
            </p:cNvSpPr>
            <p:nvPr/>
          </p:nvSpPr>
          <p:spPr bwMode="auto">
            <a:xfrm>
              <a:off x="8166023" y="4764056"/>
              <a:ext cx="0" cy="327324"/>
            </a:xfrm>
            <a:prstGeom prst="line">
              <a:avLst/>
            </a:prstGeom>
            <a:noFill/>
            <a:ln w="28575">
              <a:solidFill>
                <a:schemeClr val="tx1"/>
              </a:solidFill>
              <a:round/>
              <a:headEnd/>
              <a:tailEnd type="triangle" w="med" len="med"/>
            </a:ln>
          </p:spPr>
          <p:txBody>
            <a:bodyPr wrap="none" anchor="ctr"/>
            <a:lstStyle/>
            <a:p>
              <a:endParaRPr lang="en-US" sz="1000"/>
            </a:p>
          </p:txBody>
        </p:sp>
        <p:sp>
          <p:nvSpPr>
            <p:cNvPr id="27" name="Freeform 26"/>
            <p:cNvSpPr>
              <a:spLocks/>
            </p:cNvSpPr>
            <p:nvPr/>
          </p:nvSpPr>
          <p:spPr bwMode="auto">
            <a:xfrm>
              <a:off x="6635655" y="4881306"/>
              <a:ext cx="595792" cy="146563"/>
            </a:xfrm>
            <a:custGeom>
              <a:avLst/>
              <a:gdLst>
                <a:gd name="T0" fmla="*/ 0 w 816"/>
                <a:gd name="T1" fmla="*/ 240 h 240"/>
                <a:gd name="T2" fmla="*/ 384 w 816"/>
                <a:gd name="T3" fmla="*/ 0 h 240"/>
                <a:gd name="T4" fmla="*/ 816 w 816"/>
                <a:gd name="T5" fmla="*/ 240 h 240"/>
                <a:gd name="T6" fmla="*/ 0 60000 65536"/>
                <a:gd name="T7" fmla="*/ 0 60000 65536"/>
                <a:gd name="T8" fmla="*/ 0 60000 65536"/>
                <a:gd name="T9" fmla="*/ 0 w 816"/>
                <a:gd name="T10" fmla="*/ 0 h 240"/>
                <a:gd name="T11" fmla="*/ 816 w 816"/>
                <a:gd name="T12" fmla="*/ 240 h 240"/>
              </a:gdLst>
              <a:ahLst/>
              <a:cxnLst>
                <a:cxn ang="T6">
                  <a:pos x="T0" y="T1"/>
                </a:cxn>
                <a:cxn ang="T7">
                  <a:pos x="T2" y="T3"/>
                </a:cxn>
                <a:cxn ang="T8">
                  <a:pos x="T4" y="T5"/>
                </a:cxn>
              </a:cxnLst>
              <a:rect l="T9" t="T10" r="T11" b="T12"/>
              <a:pathLst>
                <a:path w="816" h="240">
                  <a:moveTo>
                    <a:pt x="0" y="240"/>
                  </a:moveTo>
                  <a:cubicBezTo>
                    <a:pt x="124" y="120"/>
                    <a:pt x="248" y="0"/>
                    <a:pt x="384" y="0"/>
                  </a:cubicBezTo>
                  <a:cubicBezTo>
                    <a:pt x="520" y="0"/>
                    <a:pt x="668" y="120"/>
                    <a:pt x="816" y="240"/>
                  </a:cubicBezTo>
                </a:path>
              </a:pathLst>
            </a:custGeom>
            <a:noFill/>
            <a:ln w="28575">
              <a:solidFill>
                <a:schemeClr val="tx1"/>
              </a:solidFill>
              <a:round/>
              <a:headEnd/>
              <a:tailEnd type="triangle" w="med" len="med"/>
            </a:ln>
          </p:spPr>
          <p:txBody>
            <a:bodyPr wrap="none" anchor="ctr"/>
            <a:lstStyle/>
            <a:p>
              <a:endParaRPr lang="en-US" sz="1000"/>
            </a:p>
          </p:txBody>
        </p:sp>
        <p:sp>
          <p:nvSpPr>
            <p:cNvPr id="28" name="Freeform 27"/>
            <p:cNvSpPr>
              <a:spLocks/>
            </p:cNvSpPr>
            <p:nvPr/>
          </p:nvSpPr>
          <p:spPr bwMode="auto">
            <a:xfrm>
              <a:off x="7932379" y="4881306"/>
              <a:ext cx="595792" cy="175876"/>
            </a:xfrm>
            <a:custGeom>
              <a:avLst/>
              <a:gdLst>
                <a:gd name="T0" fmla="*/ 0 w 816"/>
                <a:gd name="T1" fmla="*/ 346 h 240"/>
                <a:gd name="T2" fmla="*/ 384 w 816"/>
                <a:gd name="T3" fmla="*/ 0 h 240"/>
                <a:gd name="T4" fmla="*/ 816 w 816"/>
                <a:gd name="T5" fmla="*/ 346 h 240"/>
                <a:gd name="T6" fmla="*/ 0 60000 65536"/>
                <a:gd name="T7" fmla="*/ 0 60000 65536"/>
                <a:gd name="T8" fmla="*/ 0 60000 65536"/>
                <a:gd name="T9" fmla="*/ 0 w 816"/>
                <a:gd name="T10" fmla="*/ 0 h 240"/>
                <a:gd name="T11" fmla="*/ 816 w 816"/>
                <a:gd name="T12" fmla="*/ 240 h 240"/>
              </a:gdLst>
              <a:ahLst/>
              <a:cxnLst>
                <a:cxn ang="T6">
                  <a:pos x="T0" y="T1"/>
                </a:cxn>
                <a:cxn ang="T7">
                  <a:pos x="T2" y="T3"/>
                </a:cxn>
                <a:cxn ang="T8">
                  <a:pos x="T4" y="T5"/>
                </a:cxn>
              </a:cxnLst>
              <a:rect l="T9" t="T10" r="T11" b="T12"/>
              <a:pathLst>
                <a:path w="816" h="240">
                  <a:moveTo>
                    <a:pt x="0" y="240"/>
                  </a:moveTo>
                  <a:cubicBezTo>
                    <a:pt x="124" y="120"/>
                    <a:pt x="248" y="0"/>
                    <a:pt x="384" y="0"/>
                  </a:cubicBezTo>
                  <a:cubicBezTo>
                    <a:pt x="520" y="0"/>
                    <a:pt x="668" y="120"/>
                    <a:pt x="816" y="240"/>
                  </a:cubicBezTo>
                </a:path>
              </a:pathLst>
            </a:custGeom>
            <a:noFill/>
            <a:ln w="28575">
              <a:solidFill>
                <a:schemeClr val="tx1"/>
              </a:solidFill>
              <a:round/>
              <a:headEnd/>
              <a:tailEnd type="triangle" w="med" len="med"/>
            </a:ln>
          </p:spPr>
          <p:txBody>
            <a:bodyPr wrap="none" anchor="ctr"/>
            <a:lstStyle/>
            <a:p>
              <a:endParaRPr lang="en-US" sz="1000"/>
            </a:p>
          </p:txBody>
        </p:sp>
        <p:sp>
          <p:nvSpPr>
            <p:cNvPr id="29" name="Freeform 28"/>
            <p:cNvSpPr>
              <a:spLocks/>
            </p:cNvSpPr>
            <p:nvPr/>
          </p:nvSpPr>
          <p:spPr bwMode="auto">
            <a:xfrm>
              <a:off x="8072566" y="4851994"/>
              <a:ext cx="350466" cy="293126"/>
            </a:xfrm>
            <a:custGeom>
              <a:avLst/>
              <a:gdLst>
                <a:gd name="T0" fmla="*/ 480 w 480"/>
                <a:gd name="T1" fmla="*/ 0 h 576"/>
                <a:gd name="T2" fmla="*/ 96 w 480"/>
                <a:gd name="T3" fmla="*/ 67 h 576"/>
                <a:gd name="T4" fmla="*/ 0 w 480"/>
                <a:gd name="T5" fmla="*/ 400 h 576"/>
                <a:gd name="T6" fmla="*/ 0 60000 65536"/>
                <a:gd name="T7" fmla="*/ 0 60000 65536"/>
                <a:gd name="T8" fmla="*/ 0 60000 65536"/>
                <a:gd name="T9" fmla="*/ 0 w 480"/>
                <a:gd name="T10" fmla="*/ 0 h 576"/>
                <a:gd name="T11" fmla="*/ 480 w 480"/>
                <a:gd name="T12" fmla="*/ 576 h 576"/>
              </a:gdLst>
              <a:ahLst/>
              <a:cxnLst>
                <a:cxn ang="T6">
                  <a:pos x="T0" y="T1"/>
                </a:cxn>
                <a:cxn ang="T7">
                  <a:pos x="T2" y="T3"/>
                </a:cxn>
                <a:cxn ang="T8">
                  <a:pos x="T4" y="T5"/>
                </a:cxn>
              </a:cxnLst>
              <a:rect l="T9" t="T10" r="T11" b="T12"/>
              <a:pathLst>
                <a:path w="480" h="576">
                  <a:moveTo>
                    <a:pt x="480" y="0"/>
                  </a:moveTo>
                  <a:cubicBezTo>
                    <a:pt x="328" y="0"/>
                    <a:pt x="176" y="0"/>
                    <a:pt x="96" y="96"/>
                  </a:cubicBezTo>
                  <a:cubicBezTo>
                    <a:pt x="16" y="192"/>
                    <a:pt x="8" y="384"/>
                    <a:pt x="0" y="576"/>
                  </a:cubicBezTo>
                </a:path>
              </a:pathLst>
            </a:custGeom>
            <a:noFill/>
            <a:ln w="28575">
              <a:solidFill>
                <a:schemeClr val="tx1"/>
              </a:solidFill>
              <a:round/>
              <a:headEnd/>
              <a:tailEnd type="triangle" w="med" len="med"/>
            </a:ln>
          </p:spPr>
          <p:txBody>
            <a:bodyPr wrap="none" anchor="ctr"/>
            <a:lstStyle/>
            <a:p>
              <a:endParaRPr lang="en-US" sz="1000"/>
            </a:p>
          </p:txBody>
        </p:sp>
        <p:sp>
          <p:nvSpPr>
            <p:cNvPr id="30" name="Text Box 28"/>
            <p:cNvSpPr txBox="1">
              <a:spLocks noChangeArrowheads="1"/>
            </p:cNvSpPr>
            <p:nvPr/>
          </p:nvSpPr>
          <p:spPr bwMode="auto">
            <a:xfrm>
              <a:off x="7043804" y="4735246"/>
              <a:ext cx="338053" cy="246715"/>
            </a:xfrm>
            <a:prstGeom prst="rect">
              <a:avLst/>
            </a:prstGeom>
            <a:noFill/>
            <a:ln w="9525">
              <a:noFill/>
              <a:miter lim="800000"/>
              <a:headEnd/>
              <a:tailEnd/>
            </a:ln>
          </p:spPr>
          <p:txBody>
            <a:bodyPr wrap="none">
              <a:spAutoFit/>
            </a:bodyPr>
            <a:lstStyle/>
            <a:p>
              <a:r>
                <a:rPr lang="en-US" sz="1000" b="1" dirty="0" err="1"/>
                <a:t>M</a:t>
              </a:r>
              <a:r>
                <a:rPr lang="en-US" sz="1000" b="1" baseline="-25000" dirty="0" err="1"/>
                <a:t>x</a:t>
              </a:r>
              <a:endParaRPr lang="en-US" sz="1000" b="1" dirty="0"/>
            </a:p>
          </p:txBody>
        </p:sp>
        <p:sp>
          <p:nvSpPr>
            <p:cNvPr id="31" name="Text Box 29"/>
            <p:cNvSpPr txBox="1">
              <a:spLocks noChangeArrowheads="1"/>
            </p:cNvSpPr>
            <p:nvPr/>
          </p:nvSpPr>
          <p:spPr bwMode="auto">
            <a:xfrm>
              <a:off x="8447440" y="4892909"/>
              <a:ext cx="338053" cy="246715"/>
            </a:xfrm>
            <a:prstGeom prst="rect">
              <a:avLst/>
            </a:prstGeom>
            <a:noFill/>
            <a:ln w="9525">
              <a:noFill/>
              <a:miter lim="800000"/>
              <a:headEnd/>
              <a:tailEnd/>
            </a:ln>
          </p:spPr>
          <p:txBody>
            <a:bodyPr wrap="none">
              <a:spAutoFit/>
            </a:bodyPr>
            <a:lstStyle/>
            <a:p>
              <a:r>
                <a:rPr lang="en-US" sz="1000" b="1" dirty="0" err="1"/>
                <a:t>M</a:t>
              </a:r>
              <a:r>
                <a:rPr lang="en-US" sz="1000" b="1" baseline="-25000" dirty="0" err="1"/>
                <a:t>x</a:t>
              </a:r>
              <a:endParaRPr lang="en-US" sz="1000" b="1" dirty="0"/>
            </a:p>
          </p:txBody>
        </p:sp>
        <p:sp>
          <p:nvSpPr>
            <p:cNvPr id="32" name="Text Box 30"/>
            <p:cNvSpPr txBox="1">
              <a:spLocks noChangeArrowheads="1"/>
            </p:cNvSpPr>
            <p:nvPr/>
          </p:nvSpPr>
          <p:spPr bwMode="auto">
            <a:xfrm>
              <a:off x="8212752" y="4587570"/>
              <a:ext cx="338053" cy="246715"/>
            </a:xfrm>
            <a:prstGeom prst="rect">
              <a:avLst/>
            </a:prstGeom>
            <a:noFill/>
            <a:ln w="9525">
              <a:noFill/>
              <a:miter lim="800000"/>
              <a:headEnd/>
              <a:tailEnd/>
            </a:ln>
          </p:spPr>
          <p:txBody>
            <a:bodyPr wrap="none">
              <a:spAutoFit/>
            </a:bodyPr>
            <a:lstStyle/>
            <a:p>
              <a:r>
                <a:rPr lang="en-US" sz="1000" b="1"/>
                <a:t>M</a:t>
              </a:r>
              <a:r>
                <a:rPr lang="en-US" sz="1000" b="1" baseline="-25000"/>
                <a:t>y</a:t>
              </a:r>
              <a:endParaRPr lang="en-US" sz="1000" b="1"/>
            </a:p>
          </p:txBody>
        </p:sp>
        <p:cxnSp>
          <p:nvCxnSpPr>
            <p:cNvPr id="33" name="Straight Connector 32"/>
            <p:cNvCxnSpPr>
              <a:stCxn id="7" idx="1"/>
            </p:cNvCxnSpPr>
            <p:nvPr/>
          </p:nvCxnSpPr>
          <p:spPr>
            <a:xfrm>
              <a:off x="7579553" y="3017217"/>
              <a:ext cx="46" cy="1905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6844751" y="4979626"/>
              <a:ext cx="46" cy="1905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8111319" y="4979626"/>
              <a:ext cx="46" cy="1905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Freeform 35"/>
            <p:cNvSpPr/>
            <p:nvPr/>
          </p:nvSpPr>
          <p:spPr>
            <a:xfrm>
              <a:off x="6782492" y="3966014"/>
              <a:ext cx="1599102" cy="519447"/>
            </a:xfrm>
            <a:custGeom>
              <a:avLst/>
              <a:gdLst>
                <a:gd name="connsiteX0" fmla="*/ 2488019 w 2987749"/>
                <a:gd name="connsiteY0" fmla="*/ 31898 h 1350335"/>
                <a:gd name="connsiteX1" fmla="*/ 2987749 w 2987749"/>
                <a:gd name="connsiteY1" fmla="*/ 31898 h 1350335"/>
                <a:gd name="connsiteX2" fmla="*/ 1435396 w 2987749"/>
                <a:gd name="connsiteY2" fmla="*/ 1350335 h 1350335"/>
                <a:gd name="connsiteX3" fmla="*/ 0 w 2987749"/>
                <a:gd name="connsiteY3" fmla="*/ 1350335 h 1350335"/>
                <a:gd name="connsiteX4" fmla="*/ 1254642 w 2987749"/>
                <a:gd name="connsiteY4" fmla="*/ 0 h 1350335"/>
                <a:gd name="connsiteX0" fmla="*/ 2488019 w 3476846"/>
                <a:gd name="connsiteY0" fmla="*/ 31898 h 1350335"/>
                <a:gd name="connsiteX1" fmla="*/ 3476846 w 3476846"/>
                <a:gd name="connsiteY1" fmla="*/ 31898 h 1350335"/>
                <a:gd name="connsiteX2" fmla="*/ 1435396 w 3476846"/>
                <a:gd name="connsiteY2" fmla="*/ 1350335 h 1350335"/>
                <a:gd name="connsiteX3" fmla="*/ 0 w 3476846"/>
                <a:gd name="connsiteY3" fmla="*/ 1350335 h 1350335"/>
                <a:gd name="connsiteX4" fmla="*/ 1254642 w 3476846"/>
                <a:gd name="connsiteY4" fmla="*/ 0 h 1350335"/>
                <a:gd name="connsiteX0" fmla="*/ 2488019 w 3476846"/>
                <a:gd name="connsiteY0" fmla="*/ 31898 h 1350335"/>
                <a:gd name="connsiteX1" fmla="*/ 3476846 w 3476846"/>
                <a:gd name="connsiteY1" fmla="*/ 31898 h 1350335"/>
                <a:gd name="connsiteX2" fmla="*/ 2179675 w 3476846"/>
                <a:gd name="connsiteY2" fmla="*/ 1350335 h 1350335"/>
                <a:gd name="connsiteX3" fmla="*/ 0 w 3476846"/>
                <a:gd name="connsiteY3" fmla="*/ 1350335 h 1350335"/>
                <a:gd name="connsiteX4" fmla="*/ 1254642 w 3476846"/>
                <a:gd name="connsiteY4" fmla="*/ 0 h 1350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76846" h="1350335">
                  <a:moveTo>
                    <a:pt x="2488019" y="31898"/>
                  </a:moveTo>
                  <a:lnTo>
                    <a:pt x="3476846" y="31898"/>
                  </a:lnTo>
                  <a:lnTo>
                    <a:pt x="2179675" y="1350335"/>
                  </a:lnTo>
                  <a:lnTo>
                    <a:pt x="0" y="1350335"/>
                  </a:lnTo>
                  <a:lnTo>
                    <a:pt x="1254642"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37" name="Rectangle 36"/>
            <p:cNvSpPr/>
            <p:nvPr/>
          </p:nvSpPr>
          <p:spPr>
            <a:xfrm>
              <a:off x="6782492" y="4485461"/>
              <a:ext cx="1007385" cy="53172"/>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38" name="Freeform 37"/>
            <p:cNvSpPr/>
            <p:nvPr/>
          </p:nvSpPr>
          <p:spPr>
            <a:xfrm>
              <a:off x="7789878" y="3982374"/>
              <a:ext cx="591717" cy="552168"/>
            </a:xfrm>
            <a:custGeom>
              <a:avLst/>
              <a:gdLst>
                <a:gd name="connsiteX0" fmla="*/ 1286540 w 1286540"/>
                <a:gd name="connsiteY0" fmla="*/ 0 h 1435396"/>
                <a:gd name="connsiteX1" fmla="*/ 1286540 w 1286540"/>
                <a:gd name="connsiteY1" fmla="*/ 138224 h 1435396"/>
                <a:gd name="connsiteX2" fmla="*/ 0 w 1286540"/>
                <a:gd name="connsiteY2" fmla="*/ 1435396 h 1435396"/>
              </a:gdLst>
              <a:ahLst/>
              <a:cxnLst>
                <a:cxn ang="0">
                  <a:pos x="connsiteX0" y="connsiteY0"/>
                </a:cxn>
                <a:cxn ang="0">
                  <a:pos x="connsiteX1" y="connsiteY1"/>
                </a:cxn>
                <a:cxn ang="0">
                  <a:pos x="connsiteX2" y="connsiteY2"/>
                </a:cxn>
              </a:cxnLst>
              <a:rect l="l" t="t" r="r" b="b"/>
              <a:pathLst>
                <a:path w="1286540" h="1435396">
                  <a:moveTo>
                    <a:pt x="1286540" y="0"/>
                  </a:moveTo>
                  <a:lnTo>
                    <a:pt x="1286540" y="138224"/>
                  </a:lnTo>
                  <a:lnTo>
                    <a:pt x="0" y="1435396"/>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grpSp>
          <p:nvGrpSpPr>
            <p:cNvPr id="39" name="Group 38"/>
            <p:cNvGrpSpPr/>
            <p:nvPr/>
          </p:nvGrpSpPr>
          <p:grpSpPr>
            <a:xfrm>
              <a:off x="7015459" y="4225737"/>
              <a:ext cx="136023" cy="196219"/>
              <a:chOff x="537172" y="670131"/>
              <a:chExt cx="295747" cy="510083"/>
            </a:xfrm>
          </p:grpSpPr>
          <p:sp>
            <p:nvSpPr>
              <p:cNvPr id="110" name="Freeform 109"/>
              <p:cNvSpPr/>
              <p:nvPr/>
            </p:nvSpPr>
            <p:spPr>
              <a:xfrm>
                <a:off x="542260" y="712381"/>
                <a:ext cx="287080" cy="350875"/>
              </a:xfrm>
              <a:custGeom>
                <a:avLst/>
                <a:gdLst>
                  <a:gd name="connsiteX0" fmla="*/ 148856 w 287080"/>
                  <a:gd name="connsiteY0" fmla="*/ 0 h 350875"/>
                  <a:gd name="connsiteX1" fmla="*/ 0 w 287080"/>
                  <a:gd name="connsiteY1" fmla="*/ 138224 h 350875"/>
                  <a:gd name="connsiteX2" fmla="*/ 0 w 287080"/>
                  <a:gd name="connsiteY2" fmla="*/ 329610 h 350875"/>
                  <a:gd name="connsiteX3" fmla="*/ 159489 w 287080"/>
                  <a:gd name="connsiteY3" fmla="*/ 350875 h 350875"/>
                  <a:gd name="connsiteX4" fmla="*/ 287080 w 287080"/>
                  <a:gd name="connsiteY4" fmla="*/ 223284 h 350875"/>
                  <a:gd name="connsiteX5" fmla="*/ 287080 w 287080"/>
                  <a:gd name="connsiteY5" fmla="*/ 42531 h 350875"/>
                  <a:gd name="connsiteX6" fmla="*/ 148856 w 287080"/>
                  <a:gd name="connsiteY6" fmla="*/ 0 h 350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7080" h="350875">
                    <a:moveTo>
                      <a:pt x="148856" y="0"/>
                    </a:moveTo>
                    <a:lnTo>
                      <a:pt x="0" y="138224"/>
                    </a:lnTo>
                    <a:lnTo>
                      <a:pt x="0" y="329610"/>
                    </a:lnTo>
                    <a:lnTo>
                      <a:pt x="159489" y="350875"/>
                    </a:lnTo>
                    <a:lnTo>
                      <a:pt x="287080" y="223284"/>
                    </a:lnTo>
                    <a:lnTo>
                      <a:pt x="287080" y="42531"/>
                    </a:lnTo>
                    <a:lnTo>
                      <a:pt x="148856" y="0"/>
                    </a:lnTo>
                    <a:close/>
                  </a:path>
                </a:pathLst>
              </a:cu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cxnSp>
            <p:nvCxnSpPr>
              <p:cNvPr id="111" name="Straight Connector 110"/>
              <p:cNvCxnSpPr>
                <a:stCxn id="110" idx="3"/>
              </p:cNvCxnSpPr>
              <p:nvPr/>
            </p:nvCxnSpPr>
            <p:spPr>
              <a:xfrm>
                <a:off x="701749" y="1063256"/>
                <a:ext cx="0" cy="1169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a:off x="829445" y="943280"/>
                <a:ext cx="0" cy="1169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a:off x="539242" y="1019867"/>
                <a:ext cx="0" cy="1169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14" name="Freeform 113"/>
              <p:cNvSpPr/>
              <p:nvPr/>
            </p:nvSpPr>
            <p:spPr>
              <a:xfrm>
                <a:off x="537172" y="1056238"/>
                <a:ext cx="295747" cy="123730"/>
              </a:xfrm>
              <a:custGeom>
                <a:avLst/>
                <a:gdLst>
                  <a:gd name="connsiteX0" fmla="*/ 0 w 295747"/>
                  <a:gd name="connsiteY0" fmla="*/ 84499 h 123730"/>
                  <a:gd name="connsiteX1" fmla="*/ 162963 w 295747"/>
                  <a:gd name="connsiteY1" fmla="*/ 123730 h 123730"/>
                  <a:gd name="connsiteX2" fmla="*/ 295747 w 295747"/>
                  <a:gd name="connsiteY2" fmla="*/ 0 h 123730"/>
                </a:gdLst>
                <a:ahLst/>
                <a:cxnLst>
                  <a:cxn ang="0">
                    <a:pos x="connsiteX0" y="connsiteY0"/>
                  </a:cxn>
                  <a:cxn ang="0">
                    <a:pos x="connsiteX1" y="connsiteY1"/>
                  </a:cxn>
                  <a:cxn ang="0">
                    <a:pos x="connsiteX2" y="connsiteY2"/>
                  </a:cxn>
                </a:cxnLst>
                <a:rect l="l" t="t" r="r" b="b"/>
                <a:pathLst>
                  <a:path w="295747" h="123730">
                    <a:moveTo>
                      <a:pt x="0" y="84499"/>
                    </a:moveTo>
                    <a:lnTo>
                      <a:pt x="162963" y="123730"/>
                    </a:lnTo>
                    <a:lnTo>
                      <a:pt x="295747"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115" name="Rectangle 114"/>
              <p:cNvSpPr/>
              <p:nvPr/>
            </p:nvSpPr>
            <p:spPr>
              <a:xfrm>
                <a:off x="612618" y="712381"/>
                <a:ext cx="132784" cy="23089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116" name="Oval 115"/>
              <p:cNvSpPr/>
              <p:nvPr/>
            </p:nvSpPr>
            <p:spPr>
              <a:xfrm>
                <a:off x="612617" y="670131"/>
                <a:ext cx="132785" cy="84499"/>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grpSp>
        <p:grpSp>
          <p:nvGrpSpPr>
            <p:cNvPr id="40" name="Group 39"/>
            <p:cNvGrpSpPr/>
            <p:nvPr/>
          </p:nvGrpSpPr>
          <p:grpSpPr>
            <a:xfrm>
              <a:off x="8051899" y="3924525"/>
              <a:ext cx="136023" cy="196219"/>
              <a:chOff x="537172" y="670131"/>
              <a:chExt cx="295747" cy="510083"/>
            </a:xfrm>
          </p:grpSpPr>
          <p:sp>
            <p:nvSpPr>
              <p:cNvPr id="103" name="Freeform 102"/>
              <p:cNvSpPr/>
              <p:nvPr/>
            </p:nvSpPr>
            <p:spPr>
              <a:xfrm>
                <a:off x="542260" y="712381"/>
                <a:ext cx="287080" cy="350875"/>
              </a:xfrm>
              <a:custGeom>
                <a:avLst/>
                <a:gdLst>
                  <a:gd name="connsiteX0" fmla="*/ 148856 w 287080"/>
                  <a:gd name="connsiteY0" fmla="*/ 0 h 350875"/>
                  <a:gd name="connsiteX1" fmla="*/ 0 w 287080"/>
                  <a:gd name="connsiteY1" fmla="*/ 138224 h 350875"/>
                  <a:gd name="connsiteX2" fmla="*/ 0 w 287080"/>
                  <a:gd name="connsiteY2" fmla="*/ 329610 h 350875"/>
                  <a:gd name="connsiteX3" fmla="*/ 159489 w 287080"/>
                  <a:gd name="connsiteY3" fmla="*/ 350875 h 350875"/>
                  <a:gd name="connsiteX4" fmla="*/ 287080 w 287080"/>
                  <a:gd name="connsiteY4" fmla="*/ 223284 h 350875"/>
                  <a:gd name="connsiteX5" fmla="*/ 287080 w 287080"/>
                  <a:gd name="connsiteY5" fmla="*/ 42531 h 350875"/>
                  <a:gd name="connsiteX6" fmla="*/ 148856 w 287080"/>
                  <a:gd name="connsiteY6" fmla="*/ 0 h 350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7080" h="350875">
                    <a:moveTo>
                      <a:pt x="148856" y="0"/>
                    </a:moveTo>
                    <a:lnTo>
                      <a:pt x="0" y="138224"/>
                    </a:lnTo>
                    <a:lnTo>
                      <a:pt x="0" y="329610"/>
                    </a:lnTo>
                    <a:lnTo>
                      <a:pt x="159489" y="350875"/>
                    </a:lnTo>
                    <a:lnTo>
                      <a:pt x="287080" y="223284"/>
                    </a:lnTo>
                    <a:lnTo>
                      <a:pt x="287080" y="42531"/>
                    </a:lnTo>
                    <a:lnTo>
                      <a:pt x="148856" y="0"/>
                    </a:lnTo>
                    <a:close/>
                  </a:path>
                </a:pathLst>
              </a:cu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cxnSp>
            <p:nvCxnSpPr>
              <p:cNvPr id="104" name="Straight Connector 103"/>
              <p:cNvCxnSpPr>
                <a:stCxn id="103" idx="3"/>
              </p:cNvCxnSpPr>
              <p:nvPr/>
            </p:nvCxnSpPr>
            <p:spPr>
              <a:xfrm>
                <a:off x="701749" y="1063256"/>
                <a:ext cx="0" cy="1169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a:off x="829445" y="943280"/>
                <a:ext cx="0" cy="1169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a:off x="539242" y="1019867"/>
                <a:ext cx="0" cy="1169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7" name="Freeform 106"/>
              <p:cNvSpPr/>
              <p:nvPr/>
            </p:nvSpPr>
            <p:spPr>
              <a:xfrm>
                <a:off x="537172" y="1056238"/>
                <a:ext cx="295747" cy="123730"/>
              </a:xfrm>
              <a:custGeom>
                <a:avLst/>
                <a:gdLst>
                  <a:gd name="connsiteX0" fmla="*/ 0 w 295747"/>
                  <a:gd name="connsiteY0" fmla="*/ 84499 h 123730"/>
                  <a:gd name="connsiteX1" fmla="*/ 162963 w 295747"/>
                  <a:gd name="connsiteY1" fmla="*/ 123730 h 123730"/>
                  <a:gd name="connsiteX2" fmla="*/ 295747 w 295747"/>
                  <a:gd name="connsiteY2" fmla="*/ 0 h 123730"/>
                </a:gdLst>
                <a:ahLst/>
                <a:cxnLst>
                  <a:cxn ang="0">
                    <a:pos x="connsiteX0" y="connsiteY0"/>
                  </a:cxn>
                  <a:cxn ang="0">
                    <a:pos x="connsiteX1" y="connsiteY1"/>
                  </a:cxn>
                  <a:cxn ang="0">
                    <a:pos x="connsiteX2" y="connsiteY2"/>
                  </a:cxn>
                </a:cxnLst>
                <a:rect l="l" t="t" r="r" b="b"/>
                <a:pathLst>
                  <a:path w="295747" h="123730">
                    <a:moveTo>
                      <a:pt x="0" y="84499"/>
                    </a:moveTo>
                    <a:lnTo>
                      <a:pt x="162963" y="123730"/>
                    </a:lnTo>
                    <a:lnTo>
                      <a:pt x="295747"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108" name="Rectangle 107"/>
              <p:cNvSpPr/>
              <p:nvPr/>
            </p:nvSpPr>
            <p:spPr>
              <a:xfrm>
                <a:off x="612618" y="712381"/>
                <a:ext cx="132784" cy="23089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109" name="Oval 108"/>
              <p:cNvSpPr/>
              <p:nvPr/>
            </p:nvSpPr>
            <p:spPr>
              <a:xfrm>
                <a:off x="612617" y="670131"/>
                <a:ext cx="132785" cy="84499"/>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grpSp>
        <p:grpSp>
          <p:nvGrpSpPr>
            <p:cNvPr id="41" name="Group 40"/>
            <p:cNvGrpSpPr/>
            <p:nvPr/>
          </p:nvGrpSpPr>
          <p:grpSpPr>
            <a:xfrm>
              <a:off x="7687234" y="4239371"/>
              <a:ext cx="136023" cy="196219"/>
              <a:chOff x="537172" y="670131"/>
              <a:chExt cx="295747" cy="510083"/>
            </a:xfrm>
          </p:grpSpPr>
          <p:sp>
            <p:nvSpPr>
              <p:cNvPr id="96" name="Freeform 95"/>
              <p:cNvSpPr/>
              <p:nvPr/>
            </p:nvSpPr>
            <p:spPr>
              <a:xfrm>
                <a:off x="542260" y="712381"/>
                <a:ext cx="287080" cy="350875"/>
              </a:xfrm>
              <a:custGeom>
                <a:avLst/>
                <a:gdLst>
                  <a:gd name="connsiteX0" fmla="*/ 148856 w 287080"/>
                  <a:gd name="connsiteY0" fmla="*/ 0 h 350875"/>
                  <a:gd name="connsiteX1" fmla="*/ 0 w 287080"/>
                  <a:gd name="connsiteY1" fmla="*/ 138224 h 350875"/>
                  <a:gd name="connsiteX2" fmla="*/ 0 w 287080"/>
                  <a:gd name="connsiteY2" fmla="*/ 329610 h 350875"/>
                  <a:gd name="connsiteX3" fmla="*/ 159489 w 287080"/>
                  <a:gd name="connsiteY3" fmla="*/ 350875 h 350875"/>
                  <a:gd name="connsiteX4" fmla="*/ 287080 w 287080"/>
                  <a:gd name="connsiteY4" fmla="*/ 223284 h 350875"/>
                  <a:gd name="connsiteX5" fmla="*/ 287080 w 287080"/>
                  <a:gd name="connsiteY5" fmla="*/ 42531 h 350875"/>
                  <a:gd name="connsiteX6" fmla="*/ 148856 w 287080"/>
                  <a:gd name="connsiteY6" fmla="*/ 0 h 350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7080" h="350875">
                    <a:moveTo>
                      <a:pt x="148856" y="0"/>
                    </a:moveTo>
                    <a:lnTo>
                      <a:pt x="0" y="138224"/>
                    </a:lnTo>
                    <a:lnTo>
                      <a:pt x="0" y="329610"/>
                    </a:lnTo>
                    <a:lnTo>
                      <a:pt x="159489" y="350875"/>
                    </a:lnTo>
                    <a:lnTo>
                      <a:pt x="287080" y="223284"/>
                    </a:lnTo>
                    <a:lnTo>
                      <a:pt x="287080" y="42531"/>
                    </a:lnTo>
                    <a:lnTo>
                      <a:pt x="148856" y="0"/>
                    </a:lnTo>
                    <a:close/>
                  </a:path>
                </a:pathLst>
              </a:cu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cxnSp>
            <p:nvCxnSpPr>
              <p:cNvPr id="97" name="Straight Connector 96"/>
              <p:cNvCxnSpPr>
                <a:stCxn id="96" idx="3"/>
              </p:cNvCxnSpPr>
              <p:nvPr/>
            </p:nvCxnSpPr>
            <p:spPr>
              <a:xfrm>
                <a:off x="701749" y="1063256"/>
                <a:ext cx="0" cy="1169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a:off x="829445" y="943280"/>
                <a:ext cx="0" cy="1169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a:off x="539242" y="1019867"/>
                <a:ext cx="0" cy="1169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0" name="Freeform 99"/>
              <p:cNvSpPr/>
              <p:nvPr/>
            </p:nvSpPr>
            <p:spPr>
              <a:xfrm>
                <a:off x="537172" y="1056238"/>
                <a:ext cx="295747" cy="123730"/>
              </a:xfrm>
              <a:custGeom>
                <a:avLst/>
                <a:gdLst>
                  <a:gd name="connsiteX0" fmla="*/ 0 w 295747"/>
                  <a:gd name="connsiteY0" fmla="*/ 84499 h 123730"/>
                  <a:gd name="connsiteX1" fmla="*/ 162963 w 295747"/>
                  <a:gd name="connsiteY1" fmla="*/ 123730 h 123730"/>
                  <a:gd name="connsiteX2" fmla="*/ 295747 w 295747"/>
                  <a:gd name="connsiteY2" fmla="*/ 0 h 123730"/>
                </a:gdLst>
                <a:ahLst/>
                <a:cxnLst>
                  <a:cxn ang="0">
                    <a:pos x="connsiteX0" y="connsiteY0"/>
                  </a:cxn>
                  <a:cxn ang="0">
                    <a:pos x="connsiteX1" y="connsiteY1"/>
                  </a:cxn>
                  <a:cxn ang="0">
                    <a:pos x="connsiteX2" y="connsiteY2"/>
                  </a:cxn>
                </a:cxnLst>
                <a:rect l="l" t="t" r="r" b="b"/>
                <a:pathLst>
                  <a:path w="295747" h="123730">
                    <a:moveTo>
                      <a:pt x="0" y="84499"/>
                    </a:moveTo>
                    <a:lnTo>
                      <a:pt x="162963" y="123730"/>
                    </a:lnTo>
                    <a:lnTo>
                      <a:pt x="295747"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101" name="Rectangle 100"/>
              <p:cNvSpPr/>
              <p:nvPr/>
            </p:nvSpPr>
            <p:spPr>
              <a:xfrm>
                <a:off x="612618" y="712381"/>
                <a:ext cx="132784" cy="23089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102" name="Oval 101"/>
              <p:cNvSpPr/>
              <p:nvPr/>
            </p:nvSpPr>
            <p:spPr>
              <a:xfrm>
                <a:off x="612617" y="670131"/>
                <a:ext cx="132785" cy="84499"/>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grpSp>
        <p:sp>
          <p:nvSpPr>
            <p:cNvPr id="42" name="Freeform 41"/>
            <p:cNvSpPr/>
            <p:nvPr/>
          </p:nvSpPr>
          <p:spPr>
            <a:xfrm>
              <a:off x="6045200" y="5892447"/>
              <a:ext cx="1599102" cy="519447"/>
            </a:xfrm>
            <a:custGeom>
              <a:avLst/>
              <a:gdLst>
                <a:gd name="connsiteX0" fmla="*/ 2488019 w 2987749"/>
                <a:gd name="connsiteY0" fmla="*/ 31898 h 1350335"/>
                <a:gd name="connsiteX1" fmla="*/ 2987749 w 2987749"/>
                <a:gd name="connsiteY1" fmla="*/ 31898 h 1350335"/>
                <a:gd name="connsiteX2" fmla="*/ 1435396 w 2987749"/>
                <a:gd name="connsiteY2" fmla="*/ 1350335 h 1350335"/>
                <a:gd name="connsiteX3" fmla="*/ 0 w 2987749"/>
                <a:gd name="connsiteY3" fmla="*/ 1350335 h 1350335"/>
                <a:gd name="connsiteX4" fmla="*/ 1254642 w 2987749"/>
                <a:gd name="connsiteY4" fmla="*/ 0 h 1350335"/>
                <a:gd name="connsiteX0" fmla="*/ 2488019 w 3476846"/>
                <a:gd name="connsiteY0" fmla="*/ 31898 h 1350335"/>
                <a:gd name="connsiteX1" fmla="*/ 3476846 w 3476846"/>
                <a:gd name="connsiteY1" fmla="*/ 31898 h 1350335"/>
                <a:gd name="connsiteX2" fmla="*/ 1435396 w 3476846"/>
                <a:gd name="connsiteY2" fmla="*/ 1350335 h 1350335"/>
                <a:gd name="connsiteX3" fmla="*/ 0 w 3476846"/>
                <a:gd name="connsiteY3" fmla="*/ 1350335 h 1350335"/>
                <a:gd name="connsiteX4" fmla="*/ 1254642 w 3476846"/>
                <a:gd name="connsiteY4" fmla="*/ 0 h 1350335"/>
                <a:gd name="connsiteX0" fmla="*/ 2488019 w 3476846"/>
                <a:gd name="connsiteY0" fmla="*/ 31898 h 1350335"/>
                <a:gd name="connsiteX1" fmla="*/ 3476846 w 3476846"/>
                <a:gd name="connsiteY1" fmla="*/ 31898 h 1350335"/>
                <a:gd name="connsiteX2" fmla="*/ 2179675 w 3476846"/>
                <a:gd name="connsiteY2" fmla="*/ 1350335 h 1350335"/>
                <a:gd name="connsiteX3" fmla="*/ 0 w 3476846"/>
                <a:gd name="connsiteY3" fmla="*/ 1350335 h 1350335"/>
                <a:gd name="connsiteX4" fmla="*/ 1254642 w 3476846"/>
                <a:gd name="connsiteY4" fmla="*/ 0 h 1350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76846" h="1350335">
                  <a:moveTo>
                    <a:pt x="2488019" y="31898"/>
                  </a:moveTo>
                  <a:lnTo>
                    <a:pt x="3476846" y="31898"/>
                  </a:lnTo>
                  <a:lnTo>
                    <a:pt x="2179675" y="1350335"/>
                  </a:lnTo>
                  <a:lnTo>
                    <a:pt x="0" y="1350335"/>
                  </a:lnTo>
                  <a:lnTo>
                    <a:pt x="1254642"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43" name="Rectangle 42"/>
            <p:cNvSpPr/>
            <p:nvPr/>
          </p:nvSpPr>
          <p:spPr>
            <a:xfrm>
              <a:off x="6045200" y="6411894"/>
              <a:ext cx="1007385" cy="53172"/>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44" name="Freeform 43"/>
            <p:cNvSpPr/>
            <p:nvPr/>
          </p:nvSpPr>
          <p:spPr>
            <a:xfrm>
              <a:off x="7052585" y="5908808"/>
              <a:ext cx="591717" cy="552168"/>
            </a:xfrm>
            <a:custGeom>
              <a:avLst/>
              <a:gdLst>
                <a:gd name="connsiteX0" fmla="*/ 1286540 w 1286540"/>
                <a:gd name="connsiteY0" fmla="*/ 0 h 1435396"/>
                <a:gd name="connsiteX1" fmla="*/ 1286540 w 1286540"/>
                <a:gd name="connsiteY1" fmla="*/ 138224 h 1435396"/>
                <a:gd name="connsiteX2" fmla="*/ 0 w 1286540"/>
                <a:gd name="connsiteY2" fmla="*/ 1435396 h 1435396"/>
              </a:gdLst>
              <a:ahLst/>
              <a:cxnLst>
                <a:cxn ang="0">
                  <a:pos x="connsiteX0" y="connsiteY0"/>
                </a:cxn>
                <a:cxn ang="0">
                  <a:pos x="connsiteX1" y="connsiteY1"/>
                </a:cxn>
                <a:cxn ang="0">
                  <a:pos x="connsiteX2" y="connsiteY2"/>
                </a:cxn>
              </a:cxnLst>
              <a:rect l="l" t="t" r="r" b="b"/>
              <a:pathLst>
                <a:path w="1286540" h="1435396">
                  <a:moveTo>
                    <a:pt x="1286540" y="0"/>
                  </a:moveTo>
                  <a:lnTo>
                    <a:pt x="1286540" y="138224"/>
                  </a:lnTo>
                  <a:lnTo>
                    <a:pt x="0" y="1435396"/>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grpSp>
          <p:nvGrpSpPr>
            <p:cNvPr id="45" name="Group 44"/>
            <p:cNvGrpSpPr/>
            <p:nvPr/>
          </p:nvGrpSpPr>
          <p:grpSpPr>
            <a:xfrm>
              <a:off x="6278167" y="6152170"/>
              <a:ext cx="136023" cy="196219"/>
              <a:chOff x="537172" y="670131"/>
              <a:chExt cx="295747" cy="510083"/>
            </a:xfrm>
          </p:grpSpPr>
          <p:sp>
            <p:nvSpPr>
              <p:cNvPr id="89" name="Freeform 88"/>
              <p:cNvSpPr/>
              <p:nvPr/>
            </p:nvSpPr>
            <p:spPr>
              <a:xfrm>
                <a:off x="542260" y="712381"/>
                <a:ext cx="287080" cy="350875"/>
              </a:xfrm>
              <a:custGeom>
                <a:avLst/>
                <a:gdLst>
                  <a:gd name="connsiteX0" fmla="*/ 148856 w 287080"/>
                  <a:gd name="connsiteY0" fmla="*/ 0 h 350875"/>
                  <a:gd name="connsiteX1" fmla="*/ 0 w 287080"/>
                  <a:gd name="connsiteY1" fmla="*/ 138224 h 350875"/>
                  <a:gd name="connsiteX2" fmla="*/ 0 w 287080"/>
                  <a:gd name="connsiteY2" fmla="*/ 329610 h 350875"/>
                  <a:gd name="connsiteX3" fmla="*/ 159489 w 287080"/>
                  <a:gd name="connsiteY3" fmla="*/ 350875 h 350875"/>
                  <a:gd name="connsiteX4" fmla="*/ 287080 w 287080"/>
                  <a:gd name="connsiteY4" fmla="*/ 223284 h 350875"/>
                  <a:gd name="connsiteX5" fmla="*/ 287080 w 287080"/>
                  <a:gd name="connsiteY5" fmla="*/ 42531 h 350875"/>
                  <a:gd name="connsiteX6" fmla="*/ 148856 w 287080"/>
                  <a:gd name="connsiteY6" fmla="*/ 0 h 350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7080" h="350875">
                    <a:moveTo>
                      <a:pt x="148856" y="0"/>
                    </a:moveTo>
                    <a:lnTo>
                      <a:pt x="0" y="138224"/>
                    </a:lnTo>
                    <a:lnTo>
                      <a:pt x="0" y="329610"/>
                    </a:lnTo>
                    <a:lnTo>
                      <a:pt x="159489" y="350875"/>
                    </a:lnTo>
                    <a:lnTo>
                      <a:pt x="287080" y="223284"/>
                    </a:lnTo>
                    <a:lnTo>
                      <a:pt x="287080" y="42531"/>
                    </a:lnTo>
                    <a:lnTo>
                      <a:pt x="148856" y="0"/>
                    </a:lnTo>
                    <a:close/>
                  </a:path>
                </a:pathLst>
              </a:cu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cxnSp>
            <p:nvCxnSpPr>
              <p:cNvPr id="90" name="Straight Connector 89"/>
              <p:cNvCxnSpPr>
                <a:stCxn id="89" idx="3"/>
              </p:cNvCxnSpPr>
              <p:nvPr/>
            </p:nvCxnSpPr>
            <p:spPr>
              <a:xfrm>
                <a:off x="701749" y="1063256"/>
                <a:ext cx="0" cy="1169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a:off x="829445" y="943280"/>
                <a:ext cx="0" cy="1169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a:off x="539242" y="1019867"/>
                <a:ext cx="0" cy="1169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93" name="Freeform 92"/>
              <p:cNvSpPr/>
              <p:nvPr/>
            </p:nvSpPr>
            <p:spPr>
              <a:xfrm>
                <a:off x="537172" y="1056238"/>
                <a:ext cx="295747" cy="123730"/>
              </a:xfrm>
              <a:custGeom>
                <a:avLst/>
                <a:gdLst>
                  <a:gd name="connsiteX0" fmla="*/ 0 w 295747"/>
                  <a:gd name="connsiteY0" fmla="*/ 84499 h 123730"/>
                  <a:gd name="connsiteX1" fmla="*/ 162963 w 295747"/>
                  <a:gd name="connsiteY1" fmla="*/ 123730 h 123730"/>
                  <a:gd name="connsiteX2" fmla="*/ 295747 w 295747"/>
                  <a:gd name="connsiteY2" fmla="*/ 0 h 123730"/>
                </a:gdLst>
                <a:ahLst/>
                <a:cxnLst>
                  <a:cxn ang="0">
                    <a:pos x="connsiteX0" y="connsiteY0"/>
                  </a:cxn>
                  <a:cxn ang="0">
                    <a:pos x="connsiteX1" y="connsiteY1"/>
                  </a:cxn>
                  <a:cxn ang="0">
                    <a:pos x="connsiteX2" y="connsiteY2"/>
                  </a:cxn>
                </a:cxnLst>
                <a:rect l="l" t="t" r="r" b="b"/>
                <a:pathLst>
                  <a:path w="295747" h="123730">
                    <a:moveTo>
                      <a:pt x="0" y="84499"/>
                    </a:moveTo>
                    <a:lnTo>
                      <a:pt x="162963" y="123730"/>
                    </a:lnTo>
                    <a:lnTo>
                      <a:pt x="295747"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94" name="Rectangle 93"/>
              <p:cNvSpPr/>
              <p:nvPr/>
            </p:nvSpPr>
            <p:spPr>
              <a:xfrm>
                <a:off x="612618" y="712381"/>
                <a:ext cx="132784" cy="23089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95" name="Oval 94"/>
              <p:cNvSpPr/>
              <p:nvPr/>
            </p:nvSpPr>
            <p:spPr>
              <a:xfrm>
                <a:off x="612617" y="670131"/>
                <a:ext cx="132785" cy="84499"/>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grpSp>
        <p:grpSp>
          <p:nvGrpSpPr>
            <p:cNvPr id="46" name="Group 45"/>
            <p:cNvGrpSpPr/>
            <p:nvPr/>
          </p:nvGrpSpPr>
          <p:grpSpPr>
            <a:xfrm>
              <a:off x="7314607" y="5850958"/>
              <a:ext cx="136023" cy="196219"/>
              <a:chOff x="537172" y="670131"/>
              <a:chExt cx="295747" cy="510083"/>
            </a:xfrm>
          </p:grpSpPr>
          <p:sp>
            <p:nvSpPr>
              <p:cNvPr id="82" name="Freeform 81"/>
              <p:cNvSpPr/>
              <p:nvPr/>
            </p:nvSpPr>
            <p:spPr>
              <a:xfrm>
                <a:off x="542260" y="712381"/>
                <a:ext cx="287080" cy="350875"/>
              </a:xfrm>
              <a:custGeom>
                <a:avLst/>
                <a:gdLst>
                  <a:gd name="connsiteX0" fmla="*/ 148856 w 287080"/>
                  <a:gd name="connsiteY0" fmla="*/ 0 h 350875"/>
                  <a:gd name="connsiteX1" fmla="*/ 0 w 287080"/>
                  <a:gd name="connsiteY1" fmla="*/ 138224 h 350875"/>
                  <a:gd name="connsiteX2" fmla="*/ 0 w 287080"/>
                  <a:gd name="connsiteY2" fmla="*/ 329610 h 350875"/>
                  <a:gd name="connsiteX3" fmla="*/ 159489 w 287080"/>
                  <a:gd name="connsiteY3" fmla="*/ 350875 h 350875"/>
                  <a:gd name="connsiteX4" fmla="*/ 287080 w 287080"/>
                  <a:gd name="connsiteY4" fmla="*/ 223284 h 350875"/>
                  <a:gd name="connsiteX5" fmla="*/ 287080 w 287080"/>
                  <a:gd name="connsiteY5" fmla="*/ 42531 h 350875"/>
                  <a:gd name="connsiteX6" fmla="*/ 148856 w 287080"/>
                  <a:gd name="connsiteY6" fmla="*/ 0 h 350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7080" h="350875">
                    <a:moveTo>
                      <a:pt x="148856" y="0"/>
                    </a:moveTo>
                    <a:lnTo>
                      <a:pt x="0" y="138224"/>
                    </a:lnTo>
                    <a:lnTo>
                      <a:pt x="0" y="329610"/>
                    </a:lnTo>
                    <a:lnTo>
                      <a:pt x="159489" y="350875"/>
                    </a:lnTo>
                    <a:lnTo>
                      <a:pt x="287080" y="223284"/>
                    </a:lnTo>
                    <a:lnTo>
                      <a:pt x="287080" y="42531"/>
                    </a:lnTo>
                    <a:lnTo>
                      <a:pt x="148856" y="0"/>
                    </a:lnTo>
                    <a:close/>
                  </a:path>
                </a:pathLst>
              </a:cu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cxnSp>
            <p:nvCxnSpPr>
              <p:cNvPr id="83" name="Straight Connector 82"/>
              <p:cNvCxnSpPr>
                <a:stCxn id="82" idx="3"/>
              </p:cNvCxnSpPr>
              <p:nvPr/>
            </p:nvCxnSpPr>
            <p:spPr>
              <a:xfrm>
                <a:off x="701749" y="1063256"/>
                <a:ext cx="0" cy="1169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829445" y="943280"/>
                <a:ext cx="0" cy="1169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539242" y="1019867"/>
                <a:ext cx="0" cy="1169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6" name="Freeform 85"/>
              <p:cNvSpPr/>
              <p:nvPr/>
            </p:nvSpPr>
            <p:spPr>
              <a:xfrm>
                <a:off x="537172" y="1056238"/>
                <a:ext cx="295747" cy="123730"/>
              </a:xfrm>
              <a:custGeom>
                <a:avLst/>
                <a:gdLst>
                  <a:gd name="connsiteX0" fmla="*/ 0 w 295747"/>
                  <a:gd name="connsiteY0" fmla="*/ 84499 h 123730"/>
                  <a:gd name="connsiteX1" fmla="*/ 162963 w 295747"/>
                  <a:gd name="connsiteY1" fmla="*/ 123730 h 123730"/>
                  <a:gd name="connsiteX2" fmla="*/ 295747 w 295747"/>
                  <a:gd name="connsiteY2" fmla="*/ 0 h 123730"/>
                </a:gdLst>
                <a:ahLst/>
                <a:cxnLst>
                  <a:cxn ang="0">
                    <a:pos x="connsiteX0" y="connsiteY0"/>
                  </a:cxn>
                  <a:cxn ang="0">
                    <a:pos x="connsiteX1" y="connsiteY1"/>
                  </a:cxn>
                  <a:cxn ang="0">
                    <a:pos x="connsiteX2" y="connsiteY2"/>
                  </a:cxn>
                </a:cxnLst>
                <a:rect l="l" t="t" r="r" b="b"/>
                <a:pathLst>
                  <a:path w="295747" h="123730">
                    <a:moveTo>
                      <a:pt x="0" y="84499"/>
                    </a:moveTo>
                    <a:lnTo>
                      <a:pt x="162963" y="123730"/>
                    </a:lnTo>
                    <a:lnTo>
                      <a:pt x="295747"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87" name="Rectangle 86"/>
              <p:cNvSpPr/>
              <p:nvPr/>
            </p:nvSpPr>
            <p:spPr>
              <a:xfrm>
                <a:off x="612618" y="712381"/>
                <a:ext cx="132784" cy="23089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88" name="Oval 87"/>
              <p:cNvSpPr/>
              <p:nvPr/>
            </p:nvSpPr>
            <p:spPr>
              <a:xfrm>
                <a:off x="612617" y="670131"/>
                <a:ext cx="132785" cy="84499"/>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grpSp>
        <p:grpSp>
          <p:nvGrpSpPr>
            <p:cNvPr id="47" name="Group 46"/>
            <p:cNvGrpSpPr/>
            <p:nvPr/>
          </p:nvGrpSpPr>
          <p:grpSpPr>
            <a:xfrm>
              <a:off x="6949942" y="6165804"/>
              <a:ext cx="136023" cy="196219"/>
              <a:chOff x="537172" y="670131"/>
              <a:chExt cx="295747" cy="510083"/>
            </a:xfrm>
          </p:grpSpPr>
          <p:sp>
            <p:nvSpPr>
              <p:cNvPr id="75" name="Freeform 74"/>
              <p:cNvSpPr/>
              <p:nvPr/>
            </p:nvSpPr>
            <p:spPr>
              <a:xfrm>
                <a:off x="542260" y="712381"/>
                <a:ext cx="287080" cy="350875"/>
              </a:xfrm>
              <a:custGeom>
                <a:avLst/>
                <a:gdLst>
                  <a:gd name="connsiteX0" fmla="*/ 148856 w 287080"/>
                  <a:gd name="connsiteY0" fmla="*/ 0 h 350875"/>
                  <a:gd name="connsiteX1" fmla="*/ 0 w 287080"/>
                  <a:gd name="connsiteY1" fmla="*/ 138224 h 350875"/>
                  <a:gd name="connsiteX2" fmla="*/ 0 w 287080"/>
                  <a:gd name="connsiteY2" fmla="*/ 329610 h 350875"/>
                  <a:gd name="connsiteX3" fmla="*/ 159489 w 287080"/>
                  <a:gd name="connsiteY3" fmla="*/ 350875 h 350875"/>
                  <a:gd name="connsiteX4" fmla="*/ 287080 w 287080"/>
                  <a:gd name="connsiteY4" fmla="*/ 223284 h 350875"/>
                  <a:gd name="connsiteX5" fmla="*/ 287080 w 287080"/>
                  <a:gd name="connsiteY5" fmla="*/ 42531 h 350875"/>
                  <a:gd name="connsiteX6" fmla="*/ 148856 w 287080"/>
                  <a:gd name="connsiteY6" fmla="*/ 0 h 350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7080" h="350875">
                    <a:moveTo>
                      <a:pt x="148856" y="0"/>
                    </a:moveTo>
                    <a:lnTo>
                      <a:pt x="0" y="138224"/>
                    </a:lnTo>
                    <a:lnTo>
                      <a:pt x="0" y="329610"/>
                    </a:lnTo>
                    <a:lnTo>
                      <a:pt x="159489" y="350875"/>
                    </a:lnTo>
                    <a:lnTo>
                      <a:pt x="287080" y="223284"/>
                    </a:lnTo>
                    <a:lnTo>
                      <a:pt x="287080" y="42531"/>
                    </a:lnTo>
                    <a:lnTo>
                      <a:pt x="148856" y="0"/>
                    </a:lnTo>
                    <a:close/>
                  </a:path>
                </a:pathLst>
              </a:cu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cxnSp>
            <p:nvCxnSpPr>
              <p:cNvPr id="76" name="Straight Connector 75"/>
              <p:cNvCxnSpPr>
                <a:stCxn id="75" idx="3"/>
              </p:cNvCxnSpPr>
              <p:nvPr/>
            </p:nvCxnSpPr>
            <p:spPr>
              <a:xfrm>
                <a:off x="701749" y="1063256"/>
                <a:ext cx="0" cy="1169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829445" y="943280"/>
                <a:ext cx="0" cy="1169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539242" y="1019867"/>
                <a:ext cx="0" cy="1169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79" name="Freeform 78"/>
              <p:cNvSpPr/>
              <p:nvPr/>
            </p:nvSpPr>
            <p:spPr>
              <a:xfrm>
                <a:off x="537172" y="1056238"/>
                <a:ext cx="295747" cy="123730"/>
              </a:xfrm>
              <a:custGeom>
                <a:avLst/>
                <a:gdLst>
                  <a:gd name="connsiteX0" fmla="*/ 0 w 295747"/>
                  <a:gd name="connsiteY0" fmla="*/ 84499 h 123730"/>
                  <a:gd name="connsiteX1" fmla="*/ 162963 w 295747"/>
                  <a:gd name="connsiteY1" fmla="*/ 123730 h 123730"/>
                  <a:gd name="connsiteX2" fmla="*/ 295747 w 295747"/>
                  <a:gd name="connsiteY2" fmla="*/ 0 h 123730"/>
                </a:gdLst>
                <a:ahLst/>
                <a:cxnLst>
                  <a:cxn ang="0">
                    <a:pos x="connsiteX0" y="connsiteY0"/>
                  </a:cxn>
                  <a:cxn ang="0">
                    <a:pos x="connsiteX1" y="connsiteY1"/>
                  </a:cxn>
                  <a:cxn ang="0">
                    <a:pos x="connsiteX2" y="connsiteY2"/>
                  </a:cxn>
                </a:cxnLst>
                <a:rect l="l" t="t" r="r" b="b"/>
                <a:pathLst>
                  <a:path w="295747" h="123730">
                    <a:moveTo>
                      <a:pt x="0" y="84499"/>
                    </a:moveTo>
                    <a:lnTo>
                      <a:pt x="162963" y="123730"/>
                    </a:lnTo>
                    <a:lnTo>
                      <a:pt x="295747"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80" name="Rectangle 79"/>
              <p:cNvSpPr/>
              <p:nvPr/>
            </p:nvSpPr>
            <p:spPr>
              <a:xfrm>
                <a:off x="612618" y="712381"/>
                <a:ext cx="132784" cy="23089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81" name="Oval 80"/>
              <p:cNvSpPr/>
              <p:nvPr/>
            </p:nvSpPr>
            <p:spPr>
              <a:xfrm>
                <a:off x="612617" y="670131"/>
                <a:ext cx="132785" cy="84499"/>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grpSp>
        <p:sp>
          <p:nvSpPr>
            <p:cNvPr id="48" name="Freeform 47"/>
            <p:cNvSpPr/>
            <p:nvPr/>
          </p:nvSpPr>
          <p:spPr>
            <a:xfrm>
              <a:off x="7311768" y="5905393"/>
              <a:ext cx="1599102" cy="519447"/>
            </a:xfrm>
            <a:custGeom>
              <a:avLst/>
              <a:gdLst>
                <a:gd name="connsiteX0" fmla="*/ 2488019 w 2987749"/>
                <a:gd name="connsiteY0" fmla="*/ 31898 h 1350335"/>
                <a:gd name="connsiteX1" fmla="*/ 2987749 w 2987749"/>
                <a:gd name="connsiteY1" fmla="*/ 31898 h 1350335"/>
                <a:gd name="connsiteX2" fmla="*/ 1435396 w 2987749"/>
                <a:gd name="connsiteY2" fmla="*/ 1350335 h 1350335"/>
                <a:gd name="connsiteX3" fmla="*/ 0 w 2987749"/>
                <a:gd name="connsiteY3" fmla="*/ 1350335 h 1350335"/>
                <a:gd name="connsiteX4" fmla="*/ 1254642 w 2987749"/>
                <a:gd name="connsiteY4" fmla="*/ 0 h 1350335"/>
                <a:gd name="connsiteX0" fmla="*/ 2488019 w 3476846"/>
                <a:gd name="connsiteY0" fmla="*/ 31898 h 1350335"/>
                <a:gd name="connsiteX1" fmla="*/ 3476846 w 3476846"/>
                <a:gd name="connsiteY1" fmla="*/ 31898 h 1350335"/>
                <a:gd name="connsiteX2" fmla="*/ 1435396 w 3476846"/>
                <a:gd name="connsiteY2" fmla="*/ 1350335 h 1350335"/>
                <a:gd name="connsiteX3" fmla="*/ 0 w 3476846"/>
                <a:gd name="connsiteY3" fmla="*/ 1350335 h 1350335"/>
                <a:gd name="connsiteX4" fmla="*/ 1254642 w 3476846"/>
                <a:gd name="connsiteY4" fmla="*/ 0 h 1350335"/>
                <a:gd name="connsiteX0" fmla="*/ 2488019 w 3476846"/>
                <a:gd name="connsiteY0" fmla="*/ 31898 h 1350335"/>
                <a:gd name="connsiteX1" fmla="*/ 3476846 w 3476846"/>
                <a:gd name="connsiteY1" fmla="*/ 31898 h 1350335"/>
                <a:gd name="connsiteX2" fmla="*/ 2179675 w 3476846"/>
                <a:gd name="connsiteY2" fmla="*/ 1350335 h 1350335"/>
                <a:gd name="connsiteX3" fmla="*/ 0 w 3476846"/>
                <a:gd name="connsiteY3" fmla="*/ 1350335 h 1350335"/>
                <a:gd name="connsiteX4" fmla="*/ 1254642 w 3476846"/>
                <a:gd name="connsiteY4" fmla="*/ 0 h 1350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76846" h="1350335">
                  <a:moveTo>
                    <a:pt x="2488019" y="31898"/>
                  </a:moveTo>
                  <a:lnTo>
                    <a:pt x="3476846" y="31898"/>
                  </a:lnTo>
                  <a:lnTo>
                    <a:pt x="2179675" y="1350335"/>
                  </a:lnTo>
                  <a:lnTo>
                    <a:pt x="0" y="1350335"/>
                  </a:lnTo>
                  <a:lnTo>
                    <a:pt x="1254642"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49" name="Rectangle 48"/>
            <p:cNvSpPr/>
            <p:nvPr/>
          </p:nvSpPr>
          <p:spPr>
            <a:xfrm>
              <a:off x="7311768" y="6424840"/>
              <a:ext cx="1007385" cy="53172"/>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50" name="Freeform 49"/>
            <p:cNvSpPr/>
            <p:nvPr/>
          </p:nvSpPr>
          <p:spPr>
            <a:xfrm>
              <a:off x="8319153" y="5921754"/>
              <a:ext cx="591717" cy="552168"/>
            </a:xfrm>
            <a:custGeom>
              <a:avLst/>
              <a:gdLst>
                <a:gd name="connsiteX0" fmla="*/ 1286540 w 1286540"/>
                <a:gd name="connsiteY0" fmla="*/ 0 h 1435396"/>
                <a:gd name="connsiteX1" fmla="*/ 1286540 w 1286540"/>
                <a:gd name="connsiteY1" fmla="*/ 138224 h 1435396"/>
                <a:gd name="connsiteX2" fmla="*/ 0 w 1286540"/>
                <a:gd name="connsiteY2" fmla="*/ 1435396 h 1435396"/>
              </a:gdLst>
              <a:ahLst/>
              <a:cxnLst>
                <a:cxn ang="0">
                  <a:pos x="connsiteX0" y="connsiteY0"/>
                </a:cxn>
                <a:cxn ang="0">
                  <a:pos x="connsiteX1" y="connsiteY1"/>
                </a:cxn>
                <a:cxn ang="0">
                  <a:pos x="connsiteX2" y="connsiteY2"/>
                </a:cxn>
              </a:cxnLst>
              <a:rect l="l" t="t" r="r" b="b"/>
              <a:pathLst>
                <a:path w="1286540" h="1435396">
                  <a:moveTo>
                    <a:pt x="1286540" y="0"/>
                  </a:moveTo>
                  <a:lnTo>
                    <a:pt x="1286540" y="138224"/>
                  </a:lnTo>
                  <a:lnTo>
                    <a:pt x="0" y="1435396"/>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grpSp>
          <p:nvGrpSpPr>
            <p:cNvPr id="51" name="Group 50"/>
            <p:cNvGrpSpPr/>
            <p:nvPr/>
          </p:nvGrpSpPr>
          <p:grpSpPr>
            <a:xfrm>
              <a:off x="7544735" y="6165117"/>
              <a:ext cx="136023" cy="196219"/>
              <a:chOff x="537172" y="670131"/>
              <a:chExt cx="295747" cy="510083"/>
            </a:xfrm>
          </p:grpSpPr>
          <p:sp>
            <p:nvSpPr>
              <p:cNvPr id="68" name="Freeform 67"/>
              <p:cNvSpPr/>
              <p:nvPr/>
            </p:nvSpPr>
            <p:spPr>
              <a:xfrm>
                <a:off x="542260" y="712381"/>
                <a:ext cx="287080" cy="350875"/>
              </a:xfrm>
              <a:custGeom>
                <a:avLst/>
                <a:gdLst>
                  <a:gd name="connsiteX0" fmla="*/ 148856 w 287080"/>
                  <a:gd name="connsiteY0" fmla="*/ 0 h 350875"/>
                  <a:gd name="connsiteX1" fmla="*/ 0 w 287080"/>
                  <a:gd name="connsiteY1" fmla="*/ 138224 h 350875"/>
                  <a:gd name="connsiteX2" fmla="*/ 0 w 287080"/>
                  <a:gd name="connsiteY2" fmla="*/ 329610 h 350875"/>
                  <a:gd name="connsiteX3" fmla="*/ 159489 w 287080"/>
                  <a:gd name="connsiteY3" fmla="*/ 350875 h 350875"/>
                  <a:gd name="connsiteX4" fmla="*/ 287080 w 287080"/>
                  <a:gd name="connsiteY4" fmla="*/ 223284 h 350875"/>
                  <a:gd name="connsiteX5" fmla="*/ 287080 w 287080"/>
                  <a:gd name="connsiteY5" fmla="*/ 42531 h 350875"/>
                  <a:gd name="connsiteX6" fmla="*/ 148856 w 287080"/>
                  <a:gd name="connsiteY6" fmla="*/ 0 h 350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7080" h="350875">
                    <a:moveTo>
                      <a:pt x="148856" y="0"/>
                    </a:moveTo>
                    <a:lnTo>
                      <a:pt x="0" y="138224"/>
                    </a:lnTo>
                    <a:lnTo>
                      <a:pt x="0" y="329610"/>
                    </a:lnTo>
                    <a:lnTo>
                      <a:pt x="159489" y="350875"/>
                    </a:lnTo>
                    <a:lnTo>
                      <a:pt x="287080" y="223284"/>
                    </a:lnTo>
                    <a:lnTo>
                      <a:pt x="287080" y="42531"/>
                    </a:lnTo>
                    <a:lnTo>
                      <a:pt x="148856" y="0"/>
                    </a:lnTo>
                    <a:close/>
                  </a:path>
                </a:pathLst>
              </a:cu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cxnSp>
            <p:nvCxnSpPr>
              <p:cNvPr id="69" name="Straight Connector 68"/>
              <p:cNvCxnSpPr>
                <a:stCxn id="68" idx="3"/>
              </p:cNvCxnSpPr>
              <p:nvPr/>
            </p:nvCxnSpPr>
            <p:spPr>
              <a:xfrm>
                <a:off x="701749" y="1063256"/>
                <a:ext cx="0" cy="1169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829445" y="943280"/>
                <a:ext cx="0" cy="1169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539242" y="1019867"/>
                <a:ext cx="0" cy="1169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72" name="Freeform 71"/>
              <p:cNvSpPr/>
              <p:nvPr/>
            </p:nvSpPr>
            <p:spPr>
              <a:xfrm>
                <a:off x="537172" y="1056238"/>
                <a:ext cx="295747" cy="123730"/>
              </a:xfrm>
              <a:custGeom>
                <a:avLst/>
                <a:gdLst>
                  <a:gd name="connsiteX0" fmla="*/ 0 w 295747"/>
                  <a:gd name="connsiteY0" fmla="*/ 84499 h 123730"/>
                  <a:gd name="connsiteX1" fmla="*/ 162963 w 295747"/>
                  <a:gd name="connsiteY1" fmla="*/ 123730 h 123730"/>
                  <a:gd name="connsiteX2" fmla="*/ 295747 w 295747"/>
                  <a:gd name="connsiteY2" fmla="*/ 0 h 123730"/>
                </a:gdLst>
                <a:ahLst/>
                <a:cxnLst>
                  <a:cxn ang="0">
                    <a:pos x="connsiteX0" y="connsiteY0"/>
                  </a:cxn>
                  <a:cxn ang="0">
                    <a:pos x="connsiteX1" y="connsiteY1"/>
                  </a:cxn>
                  <a:cxn ang="0">
                    <a:pos x="connsiteX2" y="connsiteY2"/>
                  </a:cxn>
                </a:cxnLst>
                <a:rect l="l" t="t" r="r" b="b"/>
                <a:pathLst>
                  <a:path w="295747" h="123730">
                    <a:moveTo>
                      <a:pt x="0" y="84499"/>
                    </a:moveTo>
                    <a:lnTo>
                      <a:pt x="162963" y="123730"/>
                    </a:lnTo>
                    <a:lnTo>
                      <a:pt x="295747"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73" name="Rectangle 72"/>
              <p:cNvSpPr/>
              <p:nvPr/>
            </p:nvSpPr>
            <p:spPr>
              <a:xfrm>
                <a:off x="612618" y="712381"/>
                <a:ext cx="132784" cy="23089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74" name="Oval 73"/>
              <p:cNvSpPr/>
              <p:nvPr/>
            </p:nvSpPr>
            <p:spPr>
              <a:xfrm>
                <a:off x="612617" y="670131"/>
                <a:ext cx="132785" cy="84499"/>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grpSp>
        <p:grpSp>
          <p:nvGrpSpPr>
            <p:cNvPr id="52" name="Group 51"/>
            <p:cNvGrpSpPr/>
            <p:nvPr/>
          </p:nvGrpSpPr>
          <p:grpSpPr>
            <a:xfrm>
              <a:off x="8581174" y="5863905"/>
              <a:ext cx="136023" cy="196219"/>
              <a:chOff x="537172" y="670131"/>
              <a:chExt cx="295747" cy="510083"/>
            </a:xfrm>
          </p:grpSpPr>
          <p:sp>
            <p:nvSpPr>
              <p:cNvPr id="61" name="Freeform 60"/>
              <p:cNvSpPr/>
              <p:nvPr/>
            </p:nvSpPr>
            <p:spPr>
              <a:xfrm>
                <a:off x="542260" y="712381"/>
                <a:ext cx="287080" cy="350875"/>
              </a:xfrm>
              <a:custGeom>
                <a:avLst/>
                <a:gdLst>
                  <a:gd name="connsiteX0" fmla="*/ 148856 w 287080"/>
                  <a:gd name="connsiteY0" fmla="*/ 0 h 350875"/>
                  <a:gd name="connsiteX1" fmla="*/ 0 w 287080"/>
                  <a:gd name="connsiteY1" fmla="*/ 138224 h 350875"/>
                  <a:gd name="connsiteX2" fmla="*/ 0 w 287080"/>
                  <a:gd name="connsiteY2" fmla="*/ 329610 h 350875"/>
                  <a:gd name="connsiteX3" fmla="*/ 159489 w 287080"/>
                  <a:gd name="connsiteY3" fmla="*/ 350875 h 350875"/>
                  <a:gd name="connsiteX4" fmla="*/ 287080 w 287080"/>
                  <a:gd name="connsiteY4" fmla="*/ 223284 h 350875"/>
                  <a:gd name="connsiteX5" fmla="*/ 287080 w 287080"/>
                  <a:gd name="connsiteY5" fmla="*/ 42531 h 350875"/>
                  <a:gd name="connsiteX6" fmla="*/ 148856 w 287080"/>
                  <a:gd name="connsiteY6" fmla="*/ 0 h 350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7080" h="350875">
                    <a:moveTo>
                      <a:pt x="148856" y="0"/>
                    </a:moveTo>
                    <a:lnTo>
                      <a:pt x="0" y="138224"/>
                    </a:lnTo>
                    <a:lnTo>
                      <a:pt x="0" y="329610"/>
                    </a:lnTo>
                    <a:lnTo>
                      <a:pt x="159489" y="350875"/>
                    </a:lnTo>
                    <a:lnTo>
                      <a:pt x="287080" y="223284"/>
                    </a:lnTo>
                    <a:lnTo>
                      <a:pt x="287080" y="42531"/>
                    </a:lnTo>
                    <a:lnTo>
                      <a:pt x="148856" y="0"/>
                    </a:lnTo>
                    <a:close/>
                  </a:path>
                </a:pathLst>
              </a:cu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cxnSp>
            <p:nvCxnSpPr>
              <p:cNvPr id="62" name="Straight Connector 61"/>
              <p:cNvCxnSpPr>
                <a:stCxn id="61" idx="3"/>
              </p:cNvCxnSpPr>
              <p:nvPr/>
            </p:nvCxnSpPr>
            <p:spPr>
              <a:xfrm>
                <a:off x="701749" y="1063256"/>
                <a:ext cx="0" cy="1169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829445" y="943280"/>
                <a:ext cx="0" cy="1169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539242" y="1019867"/>
                <a:ext cx="0" cy="1169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5" name="Freeform 64"/>
              <p:cNvSpPr/>
              <p:nvPr/>
            </p:nvSpPr>
            <p:spPr>
              <a:xfrm>
                <a:off x="537172" y="1056238"/>
                <a:ext cx="295747" cy="123730"/>
              </a:xfrm>
              <a:custGeom>
                <a:avLst/>
                <a:gdLst>
                  <a:gd name="connsiteX0" fmla="*/ 0 w 295747"/>
                  <a:gd name="connsiteY0" fmla="*/ 84499 h 123730"/>
                  <a:gd name="connsiteX1" fmla="*/ 162963 w 295747"/>
                  <a:gd name="connsiteY1" fmla="*/ 123730 h 123730"/>
                  <a:gd name="connsiteX2" fmla="*/ 295747 w 295747"/>
                  <a:gd name="connsiteY2" fmla="*/ 0 h 123730"/>
                </a:gdLst>
                <a:ahLst/>
                <a:cxnLst>
                  <a:cxn ang="0">
                    <a:pos x="connsiteX0" y="connsiteY0"/>
                  </a:cxn>
                  <a:cxn ang="0">
                    <a:pos x="connsiteX1" y="connsiteY1"/>
                  </a:cxn>
                  <a:cxn ang="0">
                    <a:pos x="connsiteX2" y="connsiteY2"/>
                  </a:cxn>
                </a:cxnLst>
                <a:rect l="l" t="t" r="r" b="b"/>
                <a:pathLst>
                  <a:path w="295747" h="123730">
                    <a:moveTo>
                      <a:pt x="0" y="84499"/>
                    </a:moveTo>
                    <a:lnTo>
                      <a:pt x="162963" y="123730"/>
                    </a:lnTo>
                    <a:lnTo>
                      <a:pt x="295747"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66" name="Rectangle 65"/>
              <p:cNvSpPr/>
              <p:nvPr/>
            </p:nvSpPr>
            <p:spPr>
              <a:xfrm>
                <a:off x="612618" y="712381"/>
                <a:ext cx="132784" cy="23089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67" name="Oval 66"/>
              <p:cNvSpPr/>
              <p:nvPr/>
            </p:nvSpPr>
            <p:spPr>
              <a:xfrm>
                <a:off x="612617" y="670131"/>
                <a:ext cx="132785" cy="84499"/>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grpSp>
        <p:grpSp>
          <p:nvGrpSpPr>
            <p:cNvPr id="53" name="Group 52"/>
            <p:cNvGrpSpPr/>
            <p:nvPr/>
          </p:nvGrpSpPr>
          <p:grpSpPr>
            <a:xfrm>
              <a:off x="8216510" y="6178751"/>
              <a:ext cx="136023" cy="196219"/>
              <a:chOff x="537172" y="670131"/>
              <a:chExt cx="295747" cy="510083"/>
            </a:xfrm>
          </p:grpSpPr>
          <p:sp>
            <p:nvSpPr>
              <p:cNvPr id="54" name="Freeform 53"/>
              <p:cNvSpPr/>
              <p:nvPr/>
            </p:nvSpPr>
            <p:spPr>
              <a:xfrm>
                <a:off x="542260" y="712381"/>
                <a:ext cx="287080" cy="350875"/>
              </a:xfrm>
              <a:custGeom>
                <a:avLst/>
                <a:gdLst>
                  <a:gd name="connsiteX0" fmla="*/ 148856 w 287080"/>
                  <a:gd name="connsiteY0" fmla="*/ 0 h 350875"/>
                  <a:gd name="connsiteX1" fmla="*/ 0 w 287080"/>
                  <a:gd name="connsiteY1" fmla="*/ 138224 h 350875"/>
                  <a:gd name="connsiteX2" fmla="*/ 0 w 287080"/>
                  <a:gd name="connsiteY2" fmla="*/ 329610 h 350875"/>
                  <a:gd name="connsiteX3" fmla="*/ 159489 w 287080"/>
                  <a:gd name="connsiteY3" fmla="*/ 350875 h 350875"/>
                  <a:gd name="connsiteX4" fmla="*/ 287080 w 287080"/>
                  <a:gd name="connsiteY4" fmla="*/ 223284 h 350875"/>
                  <a:gd name="connsiteX5" fmla="*/ 287080 w 287080"/>
                  <a:gd name="connsiteY5" fmla="*/ 42531 h 350875"/>
                  <a:gd name="connsiteX6" fmla="*/ 148856 w 287080"/>
                  <a:gd name="connsiteY6" fmla="*/ 0 h 350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7080" h="350875">
                    <a:moveTo>
                      <a:pt x="148856" y="0"/>
                    </a:moveTo>
                    <a:lnTo>
                      <a:pt x="0" y="138224"/>
                    </a:lnTo>
                    <a:lnTo>
                      <a:pt x="0" y="329610"/>
                    </a:lnTo>
                    <a:lnTo>
                      <a:pt x="159489" y="350875"/>
                    </a:lnTo>
                    <a:lnTo>
                      <a:pt x="287080" y="223284"/>
                    </a:lnTo>
                    <a:lnTo>
                      <a:pt x="287080" y="42531"/>
                    </a:lnTo>
                    <a:lnTo>
                      <a:pt x="148856" y="0"/>
                    </a:lnTo>
                    <a:close/>
                  </a:path>
                </a:pathLst>
              </a:cu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cxnSp>
            <p:nvCxnSpPr>
              <p:cNvPr id="55" name="Straight Connector 54"/>
              <p:cNvCxnSpPr>
                <a:stCxn id="54" idx="3"/>
              </p:cNvCxnSpPr>
              <p:nvPr/>
            </p:nvCxnSpPr>
            <p:spPr>
              <a:xfrm>
                <a:off x="701749" y="1063256"/>
                <a:ext cx="0" cy="1169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829445" y="943280"/>
                <a:ext cx="0" cy="1169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539242" y="1019867"/>
                <a:ext cx="0" cy="1169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Freeform 57"/>
              <p:cNvSpPr/>
              <p:nvPr/>
            </p:nvSpPr>
            <p:spPr>
              <a:xfrm>
                <a:off x="537172" y="1056238"/>
                <a:ext cx="295747" cy="123730"/>
              </a:xfrm>
              <a:custGeom>
                <a:avLst/>
                <a:gdLst>
                  <a:gd name="connsiteX0" fmla="*/ 0 w 295747"/>
                  <a:gd name="connsiteY0" fmla="*/ 84499 h 123730"/>
                  <a:gd name="connsiteX1" fmla="*/ 162963 w 295747"/>
                  <a:gd name="connsiteY1" fmla="*/ 123730 h 123730"/>
                  <a:gd name="connsiteX2" fmla="*/ 295747 w 295747"/>
                  <a:gd name="connsiteY2" fmla="*/ 0 h 123730"/>
                </a:gdLst>
                <a:ahLst/>
                <a:cxnLst>
                  <a:cxn ang="0">
                    <a:pos x="connsiteX0" y="connsiteY0"/>
                  </a:cxn>
                  <a:cxn ang="0">
                    <a:pos x="connsiteX1" y="connsiteY1"/>
                  </a:cxn>
                  <a:cxn ang="0">
                    <a:pos x="connsiteX2" y="connsiteY2"/>
                  </a:cxn>
                </a:cxnLst>
                <a:rect l="l" t="t" r="r" b="b"/>
                <a:pathLst>
                  <a:path w="295747" h="123730">
                    <a:moveTo>
                      <a:pt x="0" y="84499"/>
                    </a:moveTo>
                    <a:lnTo>
                      <a:pt x="162963" y="123730"/>
                    </a:lnTo>
                    <a:lnTo>
                      <a:pt x="295747"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59" name="Rectangle 58"/>
              <p:cNvSpPr/>
              <p:nvPr/>
            </p:nvSpPr>
            <p:spPr>
              <a:xfrm>
                <a:off x="612618" y="712381"/>
                <a:ext cx="132784" cy="23089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60" name="Oval 59"/>
              <p:cNvSpPr/>
              <p:nvPr/>
            </p:nvSpPr>
            <p:spPr>
              <a:xfrm>
                <a:off x="612617" y="670131"/>
                <a:ext cx="132785" cy="84499"/>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grpSp>
      </p:gr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609600" y="228600"/>
            <a:ext cx="8153400" cy="990600"/>
          </a:xfrm>
        </p:spPr>
        <p:txBody>
          <a:bodyPr/>
          <a:lstStyle/>
          <a:p>
            <a:pPr eaLnBrk="1" hangingPunct="1"/>
            <a:r>
              <a:rPr lang="en-US" dirty="0" smtClean="0"/>
              <a:t>Results – Concentric Load Cases</a:t>
            </a:r>
          </a:p>
        </p:txBody>
      </p:sp>
      <p:pic>
        <p:nvPicPr>
          <p:cNvPr id="3" name="Picture 2"/>
          <p:cNvPicPr/>
          <p:nvPr/>
        </p:nvPicPr>
        <p:blipFill rotWithShape="1">
          <a:blip r:embed="rId2" cstate="print"/>
          <a:srcRect l="977" t="4880" r="1140"/>
          <a:stretch/>
        </p:blipFill>
        <p:spPr bwMode="auto">
          <a:xfrm>
            <a:off x="1011882" y="1616590"/>
            <a:ext cx="5486400" cy="5029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pic>
        <p:nvPicPr>
          <p:cNvPr id="4" name="Picture 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30916" y="1558083"/>
            <a:ext cx="1719324" cy="5098036"/>
          </a:xfrm>
          <a:prstGeom prst="rect">
            <a:avLst/>
          </a:prstGeom>
          <a:noFill/>
          <a:ln>
            <a:noFill/>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609600" y="228600"/>
            <a:ext cx="8153400" cy="990600"/>
          </a:xfrm>
        </p:spPr>
        <p:txBody>
          <a:bodyPr/>
          <a:lstStyle/>
          <a:p>
            <a:pPr eaLnBrk="1" hangingPunct="1"/>
            <a:r>
              <a:rPr lang="en-US" dirty="0" smtClean="0"/>
              <a:t>Results – </a:t>
            </a:r>
            <a:r>
              <a:rPr lang="en-US" dirty="0" err="1" smtClean="0"/>
              <a:t>Uniaxial</a:t>
            </a:r>
            <a:r>
              <a:rPr lang="en-US" dirty="0" smtClean="0"/>
              <a:t> Bending Cases</a:t>
            </a:r>
          </a:p>
        </p:txBody>
      </p:sp>
      <p:pic>
        <p:nvPicPr>
          <p:cNvPr id="4" name="Picture 3"/>
          <p:cNvPicPr/>
          <p:nvPr/>
        </p:nvPicPr>
        <p:blipFill rotWithShape="1">
          <a:blip r:embed="rId2" cstate="print"/>
          <a:srcRect l="16080" t="18152" r="41721" b="9272"/>
          <a:stretch/>
        </p:blipFill>
        <p:spPr bwMode="auto">
          <a:xfrm>
            <a:off x="1016714" y="1634961"/>
            <a:ext cx="5486400" cy="5029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pic>
        <p:nvPicPr>
          <p:cNvPr id="6" name="Picture 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30916" y="1558083"/>
            <a:ext cx="1719324" cy="5098036"/>
          </a:xfrm>
          <a:prstGeom prst="rect">
            <a:avLst/>
          </a:prstGeom>
          <a:noFill/>
          <a:ln>
            <a:noFill/>
          </a:ln>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609600" y="228600"/>
            <a:ext cx="8153400" cy="990600"/>
          </a:xfrm>
        </p:spPr>
        <p:txBody>
          <a:bodyPr/>
          <a:lstStyle/>
          <a:p>
            <a:pPr eaLnBrk="1" hangingPunct="1"/>
            <a:r>
              <a:rPr lang="en-US" dirty="0" smtClean="0"/>
              <a:t>Results – Biaxial Bending Cases</a:t>
            </a:r>
          </a:p>
        </p:txBody>
      </p:sp>
      <p:pic>
        <p:nvPicPr>
          <p:cNvPr id="4" name="Picture 3"/>
          <p:cNvPicPr/>
          <p:nvPr/>
        </p:nvPicPr>
        <p:blipFill rotWithShape="1">
          <a:blip r:embed="rId2" cstate="print"/>
          <a:srcRect l="4495" t="9011" r="27611" b="9615"/>
          <a:stretch/>
        </p:blipFill>
        <p:spPr bwMode="auto">
          <a:xfrm>
            <a:off x="950080" y="1621972"/>
            <a:ext cx="5486400" cy="5029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pic>
        <p:nvPicPr>
          <p:cNvPr id="5" name="Picture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30916" y="1558083"/>
            <a:ext cx="1719324" cy="5098036"/>
          </a:xfrm>
          <a:prstGeom prst="rect">
            <a:avLst/>
          </a:prstGeom>
          <a:noFill/>
          <a:ln>
            <a:noFill/>
          </a:ln>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609600" y="228600"/>
            <a:ext cx="8153400" cy="990600"/>
          </a:xfrm>
        </p:spPr>
        <p:txBody>
          <a:bodyPr/>
          <a:lstStyle/>
          <a:p>
            <a:pPr eaLnBrk="1" hangingPunct="1"/>
            <a:r>
              <a:rPr lang="en-US" dirty="0" smtClean="0"/>
              <a:t>Results</a:t>
            </a:r>
          </a:p>
        </p:txBody>
      </p:sp>
      <p:sp>
        <p:nvSpPr>
          <p:cNvPr id="18437"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8439"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844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71" name="Rectangle 2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070" name="Picture 2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610138" y="2643801"/>
            <a:ext cx="2238375" cy="1009650"/>
          </a:xfrm>
          <a:prstGeom prst="rect">
            <a:avLst/>
          </a:prstGeom>
          <a:noFill/>
        </p:spPr>
      </p:pic>
      <p:sp>
        <p:nvSpPr>
          <p:cNvPr id="2073"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072" name="Picture 24"/>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6062868" y="2882339"/>
            <a:ext cx="2162175" cy="628650"/>
          </a:xfrm>
          <a:prstGeom prst="rect">
            <a:avLst/>
          </a:prstGeom>
          <a:noFill/>
        </p:spPr>
      </p:pic>
      <p:grpSp>
        <p:nvGrpSpPr>
          <p:cNvPr id="2074" name="Group 26"/>
          <p:cNvGrpSpPr>
            <a:grpSpLocks/>
          </p:cNvGrpSpPr>
          <p:nvPr/>
        </p:nvGrpSpPr>
        <p:grpSpPr bwMode="auto">
          <a:xfrm>
            <a:off x="2286000" y="3856381"/>
            <a:ext cx="4790661" cy="2802835"/>
            <a:chOff x="4006" y="8948"/>
            <a:chExt cx="5625" cy="2820"/>
          </a:xfrm>
        </p:grpSpPr>
        <p:sp>
          <p:nvSpPr>
            <p:cNvPr id="2075" name="Rectangle 27"/>
            <p:cNvSpPr>
              <a:spLocks noChangeArrowheads="1"/>
            </p:cNvSpPr>
            <p:nvPr/>
          </p:nvSpPr>
          <p:spPr bwMode="auto">
            <a:xfrm>
              <a:off x="4636" y="8948"/>
              <a:ext cx="4275" cy="2820"/>
            </a:xfrm>
            <a:prstGeom prst="rect">
              <a:avLst/>
            </a:prstGeom>
            <a:solidFill>
              <a:srgbClr val="7F7F7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400" dirty="0"/>
            </a:p>
          </p:txBody>
        </p:sp>
        <p:sp>
          <p:nvSpPr>
            <p:cNvPr id="2076" name="AutoShape 28"/>
            <p:cNvSpPr>
              <a:spLocks noChangeArrowheads="1"/>
            </p:cNvSpPr>
            <p:nvPr/>
          </p:nvSpPr>
          <p:spPr bwMode="auto">
            <a:xfrm rot="10800000">
              <a:off x="6932" y="9848"/>
              <a:ext cx="2521" cy="960"/>
            </a:xfrm>
            <a:prstGeom prst="triangle">
              <a:avLst>
                <a:gd name="adj" fmla="val 50000"/>
              </a:avLst>
            </a:prstGeom>
            <a:solidFill>
              <a:srgbClr val="E36C0A"/>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400"/>
            </a:p>
          </p:txBody>
        </p:sp>
        <p:sp>
          <p:nvSpPr>
            <p:cNvPr id="2077" name="Rectangle 29"/>
            <p:cNvSpPr>
              <a:spLocks noChangeArrowheads="1"/>
            </p:cNvSpPr>
            <p:nvPr/>
          </p:nvSpPr>
          <p:spPr bwMode="auto">
            <a:xfrm>
              <a:off x="6091" y="8948"/>
              <a:ext cx="1395" cy="87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400"/>
            </a:p>
          </p:txBody>
        </p:sp>
        <p:sp>
          <p:nvSpPr>
            <p:cNvPr id="2078" name="Oval 30"/>
            <p:cNvSpPr>
              <a:spLocks noChangeArrowheads="1"/>
            </p:cNvSpPr>
            <p:nvPr/>
          </p:nvSpPr>
          <p:spPr bwMode="auto">
            <a:xfrm>
              <a:off x="5251" y="10733"/>
              <a:ext cx="195" cy="25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400"/>
            </a:p>
          </p:txBody>
        </p:sp>
        <p:cxnSp>
          <p:nvCxnSpPr>
            <p:cNvPr id="2079" name="AutoShape 31"/>
            <p:cNvCxnSpPr>
              <a:cxnSpLocks noChangeShapeType="1"/>
            </p:cNvCxnSpPr>
            <p:nvPr/>
          </p:nvCxnSpPr>
          <p:spPr bwMode="auto">
            <a:xfrm>
              <a:off x="4006" y="9818"/>
              <a:ext cx="5625" cy="0"/>
            </a:xfrm>
            <a:prstGeom prst="straightConnector1">
              <a:avLst/>
            </a:prstGeom>
            <a:noFill/>
            <a:ln w="28575">
              <a:solidFill>
                <a:srgbClr val="000000"/>
              </a:solidFill>
              <a:prstDash val="lgDashDot"/>
              <a:round/>
              <a:headEnd/>
              <a:tailEnd/>
            </a:ln>
          </p:spPr>
        </p:cxnSp>
        <p:sp>
          <p:nvSpPr>
            <p:cNvPr id="2080" name="AutoShape 32"/>
            <p:cNvSpPr>
              <a:spLocks noChangeArrowheads="1"/>
            </p:cNvSpPr>
            <p:nvPr/>
          </p:nvSpPr>
          <p:spPr bwMode="auto">
            <a:xfrm rot="4029032">
              <a:off x="7859" y="9743"/>
              <a:ext cx="1038" cy="882"/>
            </a:xfrm>
            <a:custGeom>
              <a:avLst/>
              <a:gdLst>
                <a:gd name="connsiteX0" fmla="*/ 0 w 1053548"/>
                <a:gd name="connsiteY0" fmla="*/ 711147 h 711147"/>
                <a:gd name="connsiteX1" fmla="*/ 366645 w 1053548"/>
                <a:gd name="connsiteY1" fmla="*/ 0 h 711147"/>
                <a:gd name="connsiteX2" fmla="*/ 1053548 w 1053548"/>
                <a:gd name="connsiteY2" fmla="*/ 711147 h 711147"/>
                <a:gd name="connsiteX3" fmla="*/ 0 w 1053548"/>
                <a:gd name="connsiteY3" fmla="*/ 711147 h 711147"/>
                <a:gd name="connsiteX0" fmla="*/ 0 w 1053548"/>
                <a:gd name="connsiteY0" fmla="*/ 711147 h 729330"/>
                <a:gd name="connsiteX1" fmla="*/ 366645 w 1053548"/>
                <a:gd name="connsiteY1" fmla="*/ 0 h 729330"/>
                <a:gd name="connsiteX2" fmla="*/ 1053548 w 1053548"/>
                <a:gd name="connsiteY2" fmla="*/ 711147 h 729330"/>
                <a:gd name="connsiteX3" fmla="*/ 29172 w 1053548"/>
                <a:gd name="connsiteY3" fmla="*/ 729330 h 729330"/>
                <a:gd name="connsiteX4" fmla="*/ 0 w 1053548"/>
                <a:gd name="connsiteY4" fmla="*/ 711147 h 729330"/>
                <a:gd name="connsiteX0" fmla="*/ 0 w 1031722"/>
                <a:gd name="connsiteY0" fmla="*/ 733008 h 733008"/>
                <a:gd name="connsiteX1" fmla="*/ 344819 w 1031722"/>
                <a:gd name="connsiteY1" fmla="*/ 0 h 733008"/>
                <a:gd name="connsiteX2" fmla="*/ 1031722 w 1031722"/>
                <a:gd name="connsiteY2" fmla="*/ 711147 h 733008"/>
                <a:gd name="connsiteX3" fmla="*/ 7346 w 1031722"/>
                <a:gd name="connsiteY3" fmla="*/ 729330 h 733008"/>
                <a:gd name="connsiteX4" fmla="*/ 0 w 1031722"/>
                <a:gd name="connsiteY4" fmla="*/ 733008 h 733008"/>
                <a:gd name="connsiteX0" fmla="*/ 0 w 1031722"/>
                <a:gd name="connsiteY0" fmla="*/ 751546 h 751546"/>
                <a:gd name="connsiteX1" fmla="*/ 315529 w 1031722"/>
                <a:gd name="connsiteY1" fmla="*/ 0 h 751546"/>
                <a:gd name="connsiteX2" fmla="*/ 1031722 w 1031722"/>
                <a:gd name="connsiteY2" fmla="*/ 729685 h 751546"/>
                <a:gd name="connsiteX3" fmla="*/ 7346 w 1031722"/>
                <a:gd name="connsiteY3" fmla="*/ 747868 h 751546"/>
                <a:gd name="connsiteX4" fmla="*/ 0 w 1031722"/>
                <a:gd name="connsiteY4" fmla="*/ 751546 h 7515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1722" h="751546">
                  <a:moveTo>
                    <a:pt x="0" y="751546"/>
                  </a:moveTo>
                  <a:lnTo>
                    <a:pt x="315529" y="0"/>
                  </a:lnTo>
                  <a:lnTo>
                    <a:pt x="1031722" y="729685"/>
                  </a:lnTo>
                  <a:cubicBezTo>
                    <a:pt x="683632" y="731921"/>
                    <a:pt x="355436" y="745632"/>
                    <a:pt x="7346" y="747868"/>
                  </a:cubicBezTo>
                  <a:lnTo>
                    <a:pt x="0" y="751546"/>
                  </a:lnTo>
                  <a:close/>
                </a:path>
              </a:pathLst>
            </a:cu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400" dirty="0"/>
            </a:p>
          </p:txBody>
        </p:sp>
        <p:cxnSp>
          <p:nvCxnSpPr>
            <p:cNvPr id="2081" name="AutoShape 33"/>
            <p:cNvCxnSpPr>
              <a:cxnSpLocks noChangeShapeType="1"/>
            </p:cNvCxnSpPr>
            <p:nvPr/>
          </p:nvCxnSpPr>
          <p:spPr bwMode="auto">
            <a:xfrm>
              <a:off x="4225" y="10868"/>
              <a:ext cx="1221" cy="1"/>
            </a:xfrm>
            <a:prstGeom prst="straightConnector1">
              <a:avLst/>
            </a:prstGeom>
            <a:noFill/>
            <a:ln w="9525">
              <a:solidFill>
                <a:srgbClr val="000000"/>
              </a:solidFill>
              <a:prstDash val="dash"/>
              <a:round/>
              <a:headEnd/>
              <a:tailEnd/>
            </a:ln>
          </p:spPr>
        </p:cxnSp>
        <p:cxnSp>
          <p:nvCxnSpPr>
            <p:cNvPr id="2082" name="AutoShape 34"/>
            <p:cNvCxnSpPr>
              <a:cxnSpLocks noChangeShapeType="1"/>
            </p:cNvCxnSpPr>
            <p:nvPr/>
          </p:nvCxnSpPr>
          <p:spPr bwMode="auto">
            <a:xfrm flipH="1">
              <a:off x="4616" y="11123"/>
              <a:ext cx="755" cy="0"/>
            </a:xfrm>
            <a:prstGeom prst="straightConnector1">
              <a:avLst/>
            </a:prstGeom>
            <a:noFill/>
            <a:ln w="9525">
              <a:solidFill>
                <a:srgbClr val="000000"/>
              </a:solidFill>
              <a:round/>
              <a:headEnd type="triangle" w="med" len="med"/>
              <a:tailEnd type="triangle" w="med" len="med"/>
            </a:ln>
          </p:spPr>
        </p:cxnSp>
        <p:sp>
          <p:nvSpPr>
            <p:cNvPr id="2083" name="Text Box 35"/>
            <p:cNvSpPr txBox="1">
              <a:spLocks noChangeArrowheads="1"/>
            </p:cNvSpPr>
            <p:nvPr/>
          </p:nvSpPr>
          <p:spPr bwMode="auto">
            <a:xfrm>
              <a:off x="4126" y="10178"/>
              <a:ext cx="255" cy="39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Arial" pitchFamily="34" charset="0"/>
                  <a:cs typeface="Arial" pitchFamily="34" charset="0"/>
                </a:rPr>
                <a:t>e</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2084" name="Text Box 36"/>
            <p:cNvSpPr txBox="1">
              <a:spLocks noChangeArrowheads="1"/>
            </p:cNvSpPr>
            <p:nvPr/>
          </p:nvSpPr>
          <p:spPr bwMode="auto">
            <a:xfrm>
              <a:off x="4861" y="11153"/>
              <a:ext cx="255" cy="39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2000" b="0" i="0" u="none" strike="noStrike" cap="none" normalizeH="0" baseline="0" smtClean="0">
                  <a:ln>
                    <a:noFill/>
                  </a:ln>
                  <a:solidFill>
                    <a:schemeClr val="tx1"/>
                  </a:solidFill>
                  <a:effectLst/>
                  <a:latin typeface="Brush Script Std" charset="0"/>
                  <a:ea typeface="Arial" pitchFamily="34" charset="0"/>
                  <a:cs typeface="Brush Script Std" charset="0"/>
                </a:rPr>
                <a:t>l</a:t>
              </a: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2085" name="AutoShape 37"/>
            <p:cNvSpPr>
              <a:spLocks noChangeArrowheads="1"/>
            </p:cNvSpPr>
            <p:nvPr/>
          </p:nvSpPr>
          <p:spPr bwMode="auto">
            <a:xfrm rot="10800000">
              <a:off x="4111" y="9863"/>
              <a:ext cx="2521" cy="960"/>
            </a:xfrm>
            <a:prstGeom prst="triangle">
              <a:avLst>
                <a:gd name="adj" fmla="val 50000"/>
              </a:avLst>
            </a:prstGeom>
            <a:solidFill>
              <a:srgbClr val="E36C0A"/>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400"/>
            </a:p>
          </p:txBody>
        </p:sp>
        <p:sp>
          <p:nvSpPr>
            <p:cNvPr id="2086" name="AutoShape 38"/>
            <p:cNvSpPr>
              <a:spLocks noChangeArrowheads="1"/>
            </p:cNvSpPr>
            <p:nvPr/>
          </p:nvSpPr>
          <p:spPr bwMode="auto">
            <a:xfrm rot="4029032">
              <a:off x="5014" y="9776"/>
              <a:ext cx="1031" cy="845"/>
            </a:xfrm>
            <a:custGeom>
              <a:avLst/>
              <a:gdLst>
                <a:gd name="connsiteX0" fmla="*/ 0 w 1053548"/>
                <a:gd name="connsiteY0" fmla="*/ 711147 h 711147"/>
                <a:gd name="connsiteX1" fmla="*/ 366645 w 1053548"/>
                <a:gd name="connsiteY1" fmla="*/ 0 h 711147"/>
                <a:gd name="connsiteX2" fmla="*/ 1053548 w 1053548"/>
                <a:gd name="connsiteY2" fmla="*/ 711147 h 711147"/>
                <a:gd name="connsiteX3" fmla="*/ 0 w 1053548"/>
                <a:gd name="connsiteY3" fmla="*/ 711147 h 711147"/>
                <a:gd name="connsiteX0" fmla="*/ 0 w 1053548"/>
                <a:gd name="connsiteY0" fmla="*/ 713919 h 713919"/>
                <a:gd name="connsiteX1" fmla="*/ 330721 w 1053548"/>
                <a:gd name="connsiteY1" fmla="*/ 0 h 713919"/>
                <a:gd name="connsiteX2" fmla="*/ 1053548 w 1053548"/>
                <a:gd name="connsiteY2" fmla="*/ 713919 h 713919"/>
                <a:gd name="connsiteX3" fmla="*/ 0 w 1053548"/>
                <a:gd name="connsiteY3" fmla="*/ 713919 h 713919"/>
                <a:gd name="connsiteX0" fmla="*/ 0 w 1025085"/>
                <a:gd name="connsiteY0" fmla="*/ 719949 h 719949"/>
                <a:gd name="connsiteX1" fmla="*/ 302258 w 1025085"/>
                <a:gd name="connsiteY1" fmla="*/ 0 h 719949"/>
                <a:gd name="connsiteX2" fmla="*/ 1025085 w 1025085"/>
                <a:gd name="connsiteY2" fmla="*/ 713919 h 719949"/>
                <a:gd name="connsiteX3" fmla="*/ 0 w 1025085"/>
                <a:gd name="connsiteY3" fmla="*/ 719949 h 719949"/>
              </a:gdLst>
              <a:ahLst/>
              <a:cxnLst>
                <a:cxn ang="0">
                  <a:pos x="connsiteX0" y="connsiteY0"/>
                </a:cxn>
                <a:cxn ang="0">
                  <a:pos x="connsiteX1" y="connsiteY1"/>
                </a:cxn>
                <a:cxn ang="0">
                  <a:pos x="connsiteX2" y="connsiteY2"/>
                </a:cxn>
                <a:cxn ang="0">
                  <a:pos x="connsiteX3" y="connsiteY3"/>
                </a:cxn>
              </a:cxnLst>
              <a:rect l="l" t="t" r="r" b="b"/>
              <a:pathLst>
                <a:path w="1025085" h="719949">
                  <a:moveTo>
                    <a:pt x="0" y="719949"/>
                  </a:moveTo>
                  <a:lnTo>
                    <a:pt x="302258" y="0"/>
                  </a:lnTo>
                  <a:lnTo>
                    <a:pt x="1025085" y="713919"/>
                  </a:lnTo>
                  <a:lnTo>
                    <a:pt x="0" y="719949"/>
                  </a:lnTo>
                  <a:close/>
                </a:path>
              </a:pathLst>
            </a:custGeom>
            <a:solidFill>
              <a:srgbClr val="FFFF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400"/>
            </a:p>
          </p:txBody>
        </p:sp>
        <p:sp>
          <p:nvSpPr>
            <p:cNvPr id="2087" name="Text Box 39"/>
            <p:cNvSpPr txBox="1">
              <a:spLocks noChangeArrowheads="1"/>
            </p:cNvSpPr>
            <p:nvPr/>
          </p:nvSpPr>
          <p:spPr bwMode="auto">
            <a:xfrm>
              <a:off x="5341" y="10028"/>
              <a:ext cx="255" cy="39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smtClean="0">
                  <a:ln>
                    <a:noFill/>
                  </a:ln>
                  <a:solidFill>
                    <a:schemeClr val="tx1"/>
                  </a:solidFill>
                  <a:effectLst/>
                  <a:latin typeface="Symbol" pitchFamily="18" charset="2"/>
                  <a:ea typeface="Arial" pitchFamily="34" charset="0"/>
                  <a:cs typeface="Arial" pitchFamily="34" charset="0"/>
                </a:rPr>
                <a:t>a</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2088" name="Text Box 40"/>
            <p:cNvSpPr txBox="1">
              <a:spLocks noChangeArrowheads="1"/>
            </p:cNvSpPr>
            <p:nvPr/>
          </p:nvSpPr>
          <p:spPr bwMode="auto">
            <a:xfrm>
              <a:off x="5056" y="10028"/>
              <a:ext cx="255" cy="39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smtClean="0">
                  <a:ln>
                    <a:noFill/>
                  </a:ln>
                  <a:solidFill>
                    <a:schemeClr val="tx1"/>
                  </a:solidFill>
                  <a:effectLst/>
                  <a:latin typeface="Symbol" pitchFamily="18" charset="2"/>
                  <a:ea typeface="Arial" pitchFamily="34" charset="0"/>
                  <a:cs typeface="Arial" pitchFamily="34" charset="0"/>
                </a:rPr>
                <a:t>a</a:t>
              </a: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cxnSp>
          <p:nvCxnSpPr>
            <p:cNvPr id="2089" name="AutoShape 41"/>
            <p:cNvCxnSpPr>
              <a:cxnSpLocks noChangeShapeType="1"/>
            </p:cNvCxnSpPr>
            <p:nvPr/>
          </p:nvCxnSpPr>
          <p:spPr bwMode="auto">
            <a:xfrm>
              <a:off x="5356" y="9908"/>
              <a:ext cx="15" cy="840"/>
            </a:xfrm>
            <a:prstGeom prst="straightConnector1">
              <a:avLst/>
            </a:prstGeom>
            <a:noFill/>
            <a:ln w="9525">
              <a:solidFill>
                <a:srgbClr val="000000"/>
              </a:solidFill>
              <a:prstDash val="dash"/>
              <a:round/>
              <a:headEnd/>
              <a:tailEnd/>
            </a:ln>
          </p:spPr>
        </p:cxnSp>
        <p:sp>
          <p:nvSpPr>
            <p:cNvPr id="2091" name="Oval 43"/>
            <p:cNvSpPr>
              <a:spLocks noChangeArrowheads="1"/>
            </p:cNvSpPr>
            <p:nvPr/>
          </p:nvSpPr>
          <p:spPr bwMode="auto">
            <a:xfrm>
              <a:off x="8101" y="10778"/>
              <a:ext cx="195" cy="25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400"/>
            </a:p>
          </p:txBody>
        </p:sp>
        <p:cxnSp>
          <p:nvCxnSpPr>
            <p:cNvPr id="2093" name="AutoShape 45"/>
            <p:cNvCxnSpPr>
              <a:cxnSpLocks noChangeShapeType="1"/>
            </p:cNvCxnSpPr>
            <p:nvPr/>
          </p:nvCxnSpPr>
          <p:spPr bwMode="auto">
            <a:xfrm>
              <a:off x="8206" y="9923"/>
              <a:ext cx="0" cy="840"/>
            </a:xfrm>
            <a:prstGeom prst="straightConnector1">
              <a:avLst/>
            </a:prstGeom>
            <a:noFill/>
            <a:ln w="9525">
              <a:solidFill>
                <a:srgbClr val="000000"/>
              </a:solidFill>
              <a:prstDash val="dash"/>
              <a:round/>
              <a:headEnd/>
              <a:tailEnd/>
            </a:ln>
          </p:spPr>
        </p:cxnSp>
        <p:sp>
          <p:nvSpPr>
            <p:cNvPr id="2094" name="AutoShape 46"/>
            <p:cNvSpPr>
              <a:spLocks noChangeArrowheads="1"/>
            </p:cNvSpPr>
            <p:nvPr/>
          </p:nvSpPr>
          <p:spPr bwMode="auto">
            <a:xfrm rot="5400000">
              <a:off x="8980" y="9825"/>
              <a:ext cx="435" cy="511"/>
            </a:xfrm>
            <a:prstGeom prst="rtTriangle">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1400"/>
            </a:p>
          </p:txBody>
        </p:sp>
        <p:sp>
          <p:nvSpPr>
            <p:cNvPr id="2095" name="AutoShape 47"/>
            <p:cNvSpPr>
              <a:spLocks noChangeArrowheads="1"/>
            </p:cNvSpPr>
            <p:nvPr/>
          </p:nvSpPr>
          <p:spPr bwMode="auto">
            <a:xfrm rot="10800000">
              <a:off x="4091" y="9848"/>
              <a:ext cx="540" cy="480"/>
            </a:xfrm>
            <a:prstGeom prst="rtTriangle">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1400"/>
            </a:p>
          </p:txBody>
        </p:sp>
        <p:cxnSp>
          <p:nvCxnSpPr>
            <p:cNvPr id="2096" name="AutoShape 48"/>
            <p:cNvCxnSpPr>
              <a:cxnSpLocks noChangeShapeType="1"/>
            </p:cNvCxnSpPr>
            <p:nvPr/>
          </p:nvCxnSpPr>
          <p:spPr bwMode="auto">
            <a:xfrm>
              <a:off x="4465" y="9818"/>
              <a:ext cx="0" cy="1020"/>
            </a:xfrm>
            <a:prstGeom prst="straightConnector1">
              <a:avLst/>
            </a:prstGeom>
            <a:noFill/>
            <a:ln w="9525">
              <a:solidFill>
                <a:srgbClr val="000000"/>
              </a:solidFill>
              <a:round/>
              <a:headEnd type="triangle" w="med" len="med"/>
              <a:tailEnd type="triangle" w="med" len="med"/>
            </a:ln>
          </p:spPr>
        </p:cxnSp>
      </p:grpSp>
      <p:sp>
        <p:nvSpPr>
          <p:cNvPr id="2098" name="Rectangle 5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097" name="Picture 49"/>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5665304" y="2126966"/>
            <a:ext cx="1571625" cy="581025"/>
          </a:xfrm>
          <a:prstGeom prst="rect">
            <a:avLst/>
          </a:prstGeom>
          <a:noFill/>
        </p:spPr>
      </p:pic>
      <p:sp>
        <p:nvSpPr>
          <p:cNvPr id="2100" name="Rectangle 5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102" name="Rectangle 5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101" name="Picture 53"/>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974035" y="2087213"/>
            <a:ext cx="1571625" cy="581025"/>
          </a:xfrm>
          <a:prstGeom prst="rect">
            <a:avLst/>
          </a:prstGeom>
          <a:noFill/>
        </p:spPr>
      </p:pic>
      <p:sp>
        <p:nvSpPr>
          <p:cNvPr id="59" name="Content Placeholder 2"/>
          <p:cNvSpPr>
            <a:spLocks noGrp="1"/>
          </p:cNvSpPr>
          <p:nvPr>
            <p:ph sz="quarter" idx="1"/>
          </p:nvPr>
        </p:nvSpPr>
        <p:spPr>
          <a:xfrm>
            <a:off x="561797" y="1615036"/>
            <a:ext cx="7997122" cy="531817"/>
          </a:xfrm>
        </p:spPr>
        <p:txBody>
          <a:bodyPr/>
          <a:lstStyle/>
          <a:p>
            <a:pPr algn="just">
              <a:buNone/>
            </a:pPr>
            <a:r>
              <a:rPr lang="en-US" sz="2400" dirty="0" smtClean="0"/>
              <a:t>Calculation of Angles</a:t>
            </a:r>
          </a:p>
          <a:p>
            <a:pPr algn="just">
              <a:buNone/>
            </a:pPr>
            <a:r>
              <a:rPr lang="en-US" sz="2400" dirty="0" smtClean="0"/>
              <a:t>		</a:t>
            </a:r>
          </a:p>
        </p:txBody>
      </p:sp>
      <p:cxnSp>
        <p:nvCxnSpPr>
          <p:cNvPr id="3" name="Straight Arrow Connector 2"/>
          <p:cNvCxnSpPr/>
          <p:nvPr/>
        </p:nvCxnSpPr>
        <p:spPr>
          <a:xfrm flipV="1">
            <a:off x="5694348" y="5123620"/>
            <a:ext cx="168679" cy="134178"/>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5863027" y="5141716"/>
            <a:ext cx="195129" cy="116082"/>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43" name="Text Box 39"/>
          <p:cNvSpPr txBox="1">
            <a:spLocks noChangeArrowheads="1"/>
          </p:cNvSpPr>
          <p:nvPr/>
        </p:nvSpPr>
        <p:spPr bwMode="auto">
          <a:xfrm>
            <a:off x="5900926" y="4825446"/>
            <a:ext cx="217177" cy="38762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smtClean="0">
                <a:ln>
                  <a:noFill/>
                </a:ln>
                <a:solidFill>
                  <a:schemeClr val="tx1"/>
                </a:solidFill>
                <a:effectLst/>
                <a:latin typeface="Symbol" pitchFamily="18" charset="2"/>
                <a:ea typeface="Arial" pitchFamily="34" charset="0"/>
                <a:cs typeface="Arial" pitchFamily="34" charset="0"/>
              </a:rPr>
              <a:t>a</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44" name="Text Box 40"/>
          <p:cNvSpPr txBox="1">
            <a:spLocks noChangeArrowheads="1"/>
          </p:cNvSpPr>
          <p:nvPr/>
        </p:nvSpPr>
        <p:spPr bwMode="auto">
          <a:xfrm>
            <a:off x="5598930" y="4825446"/>
            <a:ext cx="217177" cy="38762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smtClean="0">
                <a:ln>
                  <a:noFill/>
                </a:ln>
                <a:solidFill>
                  <a:schemeClr val="tx1"/>
                </a:solidFill>
                <a:effectLst/>
                <a:latin typeface="Symbol" pitchFamily="18" charset="2"/>
                <a:ea typeface="Arial" pitchFamily="34" charset="0"/>
                <a:cs typeface="Arial" pitchFamily="34" charset="0"/>
              </a:rPr>
              <a:t>a</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45" name="Straight Arrow Connector 44"/>
          <p:cNvCxnSpPr/>
          <p:nvPr/>
        </p:nvCxnSpPr>
        <p:spPr>
          <a:xfrm flipV="1">
            <a:off x="3279855" y="5159938"/>
            <a:ext cx="168679" cy="134178"/>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a:off x="3448534" y="5178034"/>
            <a:ext cx="195129" cy="116082"/>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609600" y="228600"/>
            <a:ext cx="8153400" cy="990600"/>
          </a:xfrm>
        </p:spPr>
        <p:txBody>
          <a:bodyPr/>
          <a:lstStyle/>
          <a:p>
            <a:pPr eaLnBrk="1" hangingPunct="1"/>
            <a:r>
              <a:rPr lang="en-US" dirty="0" smtClean="0"/>
              <a:t>Results</a:t>
            </a:r>
          </a:p>
        </p:txBody>
      </p:sp>
      <p:sp>
        <p:nvSpPr>
          <p:cNvPr id="18437"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8439"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844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71" name="Rectangle 2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73"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98" name="Rectangle 5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100" name="Rectangle 5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102" name="Rectangle 5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 name="Table 10"/>
          <p:cNvGraphicFramePr>
            <a:graphicFrameLocks noGrp="1"/>
          </p:cNvGraphicFramePr>
          <p:nvPr/>
        </p:nvGraphicFramePr>
        <p:xfrm>
          <a:off x="585166" y="2179320"/>
          <a:ext cx="8161269" cy="1637308"/>
        </p:xfrm>
        <a:graphic>
          <a:graphicData uri="http://schemas.openxmlformats.org/drawingml/2006/table">
            <a:tbl>
              <a:tblPr/>
              <a:tblGrid>
                <a:gridCol w="2568831"/>
                <a:gridCol w="1933445"/>
                <a:gridCol w="1933445"/>
                <a:gridCol w="1725548"/>
              </a:tblGrid>
              <a:tr h="409327">
                <a:tc>
                  <a:txBody>
                    <a:bodyPr/>
                    <a:lstStyle/>
                    <a:p>
                      <a:pPr marL="0" marR="0">
                        <a:spcBef>
                          <a:spcPts val="600"/>
                        </a:spcBef>
                        <a:spcAft>
                          <a:spcPts val="0"/>
                        </a:spcAft>
                      </a:pPr>
                      <a:r>
                        <a:rPr lang="en-US" sz="1800" b="1" dirty="0">
                          <a:latin typeface="Times New Roman"/>
                          <a:ea typeface="Times New Roman"/>
                        </a:rPr>
                        <a:t>LOAD/ CASE</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0"/>
                        </a:spcAft>
                      </a:pPr>
                      <a:r>
                        <a:rPr lang="en-US" sz="1800" b="1" dirty="0">
                          <a:latin typeface="Times New Roman"/>
                          <a:ea typeface="Times New Roman"/>
                        </a:rPr>
                        <a:t>Concentric</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0"/>
                        </a:spcAft>
                      </a:pPr>
                      <a:r>
                        <a:rPr lang="en-US" sz="1800" b="1">
                          <a:latin typeface="Times New Roman"/>
                          <a:ea typeface="Times New Roman"/>
                        </a:rPr>
                        <a:t>Uniaxial Bending</a:t>
                      </a:r>
                      <a:endParaRPr lang="en-US" sz="2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0"/>
                        </a:spcAft>
                      </a:pPr>
                      <a:r>
                        <a:rPr lang="en-US" sz="1800" b="1">
                          <a:latin typeface="Times New Roman"/>
                          <a:ea typeface="Times New Roman"/>
                        </a:rPr>
                        <a:t>Biaxial Bending</a:t>
                      </a:r>
                      <a:endParaRPr lang="en-US" sz="2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9327">
                <a:tc>
                  <a:txBody>
                    <a:bodyPr/>
                    <a:lstStyle/>
                    <a:p>
                      <a:pPr marL="0" marR="0">
                        <a:spcBef>
                          <a:spcPts val="0"/>
                        </a:spcBef>
                        <a:spcAft>
                          <a:spcPts val="0"/>
                        </a:spcAft>
                      </a:pPr>
                      <a:r>
                        <a:rPr lang="en-US" sz="1800" dirty="0">
                          <a:latin typeface="Times New Roman"/>
                          <a:ea typeface="Times New Roman"/>
                        </a:rPr>
                        <a:t>1b (10 mm)</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0"/>
                        </a:spcAft>
                      </a:pPr>
                      <a:r>
                        <a:rPr lang="en-US" sz="1800">
                          <a:latin typeface="Times New Roman"/>
                          <a:ea typeface="Times New Roman"/>
                        </a:rPr>
                        <a:t>66</a:t>
                      </a:r>
                      <a:r>
                        <a:rPr lang="en-US" sz="1800" baseline="30000">
                          <a:latin typeface="Times New Roman"/>
                          <a:ea typeface="Times New Roman"/>
                        </a:rPr>
                        <a:t>o</a:t>
                      </a:r>
                      <a:endParaRPr lang="en-US" sz="2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latin typeface="Times New Roman"/>
                          <a:ea typeface="Times New Roman"/>
                        </a:rPr>
                        <a:t>67</a:t>
                      </a:r>
                      <a:r>
                        <a:rPr lang="en-US" sz="1800" baseline="30000">
                          <a:latin typeface="Times New Roman"/>
                          <a:ea typeface="Times New Roman"/>
                        </a:rPr>
                        <a:t>o</a:t>
                      </a:r>
                      <a:endParaRPr lang="en-US" sz="2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dirty="0">
                          <a:latin typeface="Times New Roman"/>
                          <a:ea typeface="Times New Roman"/>
                        </a:rPr>
                        <a:t>62</a:t>
                      </a:r>
                      <a:r>
                        <a:rPr lang="en-US" sz="1800" baseline="30000" dirty="0">
                          <a:latin typeface="Times New Roman"/>
                          <a:ea typeface="Times New Roman"/>
                        </a:rPr>
                        <a:t>o</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9327">
                <a:tc>
                  <a:txBody>
                    <a:bodyPr/>
                    <a:lstStyle/>
                    <a:p>
                      <a:pPr marL="0" marR="0">
                        <a:spcBef>
                          <a:spcPts val="0"/>
                        </a:spcBef>
                        <a:spcAft>
                          <a:spcPts val="0"/>
                        </a:spcAft>
                      </a:pPr>
                      <a:r>
                        <a:rPr lang="en-US" sz="1800">
                          <a:latin typeface="Times New Roman"/>
                          <a:ea typeface="Times New Roman"/>
                        </a:rPr>
                        <a:t>1a (20 mm)</a:t>
                      </a:r>
                      <a:endParaRPr lang="en-US" sz="2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0"/>
                        </a:spcAft>
                      </a:pPr>
                      <a:r>
                        <a:rPr lang="en-US" sz="1800">
                          <a:latin typeface="Times New Roman"/>
                          <a:ea typeface="Times New Roman"/>
                        </a:rPr>
                        <a:t>64</a:t>
                      </a:r>
                      <a:r>
                        <a:rPr lang="en-US" sz="1800" baseline="30000">
                          <a:latin typeface="Times New Roman"/>
                          <a:ea typeface="Times New Roman"/>
                        </a:rPr>
                        <a:t>o</a:t>
                      </a:r>
                      <a:endParaRPr lang="en-US" sz="2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latin typeface="Times New Roman"/>
                          <a:ea typeface="Times New Roman"/>
                        </a:rPr>
                        <a:t>57</a:t>
                      </a:r>
                      <a:r>
                        <a:rPr lang="en-US" sz="1800" baseline="30000">
                          <a:latin typeface="Times New Roman"/>
                          <a:ea typeface="Times New Roman"/>
                        </a:rPr>
                        <a:t>o</a:t>
                      </a:r>
                      <a:endParaRPr lang="en-US" sz="2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latin typeface="Times New Roman"/>
                          <a:ea typeface="Times New Roman"/>
                        </a:rPr>
                        <a:t>49</a:t>
                      </a:r>
                      <a:r>
                        <a:rPr lang="en-US" sz="1800" baseline="30000">
                          <a:latin typeface="Times New Roman"/>
                          <a:ea typeface="Times New Roman"/>
                        </a:rPr>
                        <a:t>o</a:t>
                      </a:r>
                      <a:endParaRPr lang="en-US" sz="2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9327">
                <a:tc>
                  <a:txBody>
                    <a:bodyPr/>
                    <a:lstStyle/>
                    <a:p>
                      <a:pPr marL="0" marR="0">
                        <a:spcBef>
                          <a:spcPts val="0"/>
                        </a:spcBef>
                        <a:spcAft>
                          <a:spcPts val="0"/>
                        </a:spcAft>
                      </a:pPr>
                      <a:r>
                        <a:rPr lang="en-US" sz="1800" dirty="0">
                          <a:latin typeface="Times New Roman"/>
                          <a:ea typeface="Times New Roman"/>
                        </a:rPr>
                        <a:t>1c (30 mm)</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0"/>
                        </a:spcAft>
                      </a:pPr>
                      <a:r>
                        <a:rPr lang="en-US" sz="1800">
                          <a:latin typeface="Times New Roman"/>
                          <a:ea typeface="Times New Roman"/>
                        </a:rPr>
                        <a:t>62</a:t>
                      </a:r>
                      <a:r>
                        <a:rPr lang="en-US" sz="1800" baseline="30000">
                          <a:latin typeface="Times New Roman"/>
                          <a:ea typeface="Times New Roman"/>
                        </a:rPr>
                        <a:t>o</a:t>
                      </a:r>
                      <a:endParaRPr lang="en-US" sz="2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latin typeface="Times New Roman"/>
                          <a:ea typeface="Times New Roman"/>
                        </a:rPr>
                        <a:t>50</a:t>
                      </a:r>
                      <a:r>
                        <a:rPr lang="en-US" sz="1800" baseline="30000">
                          <a:latin typeface="Times New Roman"/>
                          <a:ea typeface="Times New Roman"/>
                        </a:rPr>
                        <a:t>o</a:t>
                      </a:r>
                      <a:endParaRPr lang="en-US" sz="2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dirty="0">
                          <a:latin typeface="Times New Roman"/>
                          <a:ea typeface="Times New Roman"/>
                        </a:rPr>
                        <a:t>40</a:t>
                      </a:r>
                      <a:r>
                        <a:rPr lang="en-US" sz="1800" baseline="30000" dirty="0">
                          <a:latin typeface="Times New Roman"/>
                          <a:ea typeface="Times New Roman"/>
                        </a:rPr>
                        <a:t>o</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12" name="Table 11"/>
          <p:cNvGraphicFramePr>
            <a:graphicFrameLocks noGrp="1"/>
          </p:cNvGraphicFramePr>
          <p:nvPr/>
        </p:nvGraphicFramePr>
        <p:xfrm>
          <a:off x="605046" y="4705333"/>
          <a:ext cx="8141391" cy="1735220"/>
        </p:xfrm>
        <a:graphic>
          <a:graphicData uri="http://schemas.openxmlformats.org/drawingml/2006/table">
            <a:tbl>
              <a:tblPr/>
              <a:tblGrid>
                <a:gridCol w="2436329"/>
                <a:gridCol w="1888433"/>
                <a:gridCol w="1848679"/>
                <a:gridCol w="1967950"/>
              </a:tblGrid>
              <a:tr h="458429">
                <a:tc>
                  <a:txBody>
                    <a:bodyPr/>
                    <a:lstStyle/>
                    <a:p>
                      <a:pPr marL="0" marR="0">
                        <a:spcBef>
                          <a:spcPts val="0"/>
                        </a:spcBef>
                        <a:spcAft>
                          <a:spcPts val="0"/>
                        </a:spcAft>
                      </a:pPr>
                      <a:r>
                        <a:rPr lang="en-US" sz="1800" b="1" dirty="0">
                          <a:latin typeface="Times New Roman"/>
                          <a:ea typeface="Times New Roman"/>
                        </a:rPr>
                        <a:t>LOAD/ CASE</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600"/>
                        </a:spcAft>
                      </a:pPr>
                      <a:r>
                        <a:rPr lang="en-US" sz="1800" b="1">
                          <a:latin typeface="Times New Roman"/>
                          <a:ea typeface="Times New Roman"/>
                        </a:rPr>
                        <a:t>Concentric</a:t>
                      </a:r>
                      <a:endParaRPr lang="en-US" sz="2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600"/>
                        </a:spcAft>
                      </a:pPr>
                      <a:r>
                        <a:rPr lang="en-US" sz="1800" b="1">
                          <a:latin typeface="Times New Roman"/>
                          <a:ea typeface="Times New Roman"/>
                        </a:rPr>
                        <a:t>Uniaxial Bending</a:t>
                      </a:r>
                      <a:endParaRPr lang="en-US" sz="2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600"/>
                        </a:spcAft>
                      </a:pPr>
                      <a:r>
                        <a:rPr lang="en-US" sz="1800" b="1">
                          <a:latin typeface="Times New Roman"/>
                          <a:ea typeface="Times New Roman"/>
                        </a:rPr>
                        <a:t>Biaxial Bending</a:t>
                      </a:r>
                      <a:endParaRPr lang="en-US" sz="2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5597">
                <a:tc>
                  <a:txBody>
                    <a:bodyPr/>
                    <a:lstStyle/>
                    <a:p>
                      <a:pPr marL="0" marR="0">
                        <a:spcBef>
                          <a:spcPts val="0"/>
                        </a:spcBef>
                        <a:spcAft>
                          <a:spcPts val="0"/>
                        </a:spcAft>
                      </a:pPr>
                      <a:r>
                        <a:rPr lang="en-US" sz="1800" dirty="0">
                          <a:latin typeface="Times New Roman"/>
                          <a:ea typeface="Times New Roman"/>
                        </a:rPr>
                        <a:t>2a (100 </a:t>
                      </a:r>
                      <a:r>
                        <a:rPr lang="en-US" sz="1800" dirty="0" smtClean="0">
                          <a:latin typeface="Times New Roman"/>
                          <a:ea typeface="Times New Roman"/>
                        </a:rPr>
                        <a:t>mm</a:t>
                      </a:r>
                      <a:r>
                        <a:rPr lang="en-US" sz="1800" baseline="0" dirty="0" smtClean="0">
                          <a:latin typeface="Times New Roman"/>
                          <a:ea typeface="Times New Roman"/>
                        </a:rPr>
                        <a:t> </a:t>
                      </a:r>
                      <a:r>
                        <a:rPr lang="en-US" sz="1800" dirty="0" smtClean="0">
                          <a:latin typeface="Times New Roman"/>
                          <a:ea typeface="Times New Roman"/>
                        </a:rPr>
                        <a:t>x100 </a:t>
                      </a:r>
                      <a:r>
                        <a:rPr lang="en-US" sz="1800" dirty="0">
                          <a:latin typeface="Times New Roman"/>
                          <a:ea typeface="Times New Roman"/>
                        </a:rPr>
                        <a:t>mm)</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0"/>
                        </a:spcAft>
                      </a:pPr>
                      <a:r>
                        <a:rPr lang="en-US" sz="1800">
                          <a:latin typeface="Times New Roman"/>
                          <a:ea typeface="Times New Roman"/>
                        </a:rPr>
                        <a:t>54</a:t>
                      </a:r>
                      <a:r>
                        <a:rPr lang="en-US" sz="1800" baseline="30000">
                          <a:latin typeface="Times New Roman"/>
                          <a:ea typeface="Times New Roman"/>
                        </a:rPr>
                        <a:t>o</a:t>
                      </a:r>
                      <a:endParaRPr lang="en-US" sz="2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latin typeface="Times New Roman"/>
                          <a:ea typeface="Times New Roman"/>
                        </a:rPr>
                        <a:t>51</a:t>
                      </a:r>
                      <a:r>
                        <a:rPr lang="en-US" sz="1800" baseline="30000">
                          <a:latin typeface="Times New Roman"/>
                          <a:ea typeface="Times New Roman"/>
                        </a:rPr>
                        <a:t>o</a:t>
                      </a:r>
                      <a:endParaRPr lang="en-US" sz="2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latin typeface="Times New Roman"/>
                          <a:ea typeface="Times New Roman"/>
                        </a:rPr>
                        <a:t>42</a:t>
                      </a:r>
                      <a:r>
                        <a:rPr lang="en-US" sz="1800" baseline="30000">
                          <a:latin typeface="Times New Roman"/>
                          <a:ea typeface="Times New Roman"/>
                        </a:rPr>
                        <a:t>o</a:t>
                      </a:r>
                      <a:endParaRPr lang="en-US" sz="2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5597">
                <a:tc>
                  <a:txBody>
                    <a:bodyPr/>
                    <a:lstStyle/>
                    <a:p>
                      <a:pPr marL="0" marR="0">
                        <a:spcBef>
                          <a:spcPts val="0"/>
                        </a:spcBef>
                        <a:spcAft>
                          <a:spcPts val="0"/>
                        </a:spcAft>
                      </a:pPr>
                      <a:r>
                        <a:rPr lang="en-US" sz="1800" dirty="0">
                          <a:latin typeface="Times New Roman"/>
                          <a:ea typeface="Times New Roman"/>
                        </a:rPr>
                        <a:t>1a (200 mm x 200 mm)</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0"/>
                        </a:spcAft>
                      </a:pPr>
                      <a:r>
                        <a:rPr lang="en-US" sz="1800">
                          <a:latin typeface="Times New Roman"/>
                          <a:ea typeface="Times New Roman"/>
                        </a:rPr>
                        <a:t>64</a:t>
                      </a:r>
                      <a:r>
                        <a:rPr lang="en-US" sz="1800" baseline="30000">
                          <a:latin typeface="Times New Roman"/>
                          <a:ea typeface="Times New Roman"/>
                        </a:rPr>
                        <a:t>o</a:t>
                      </a:r>
                      <a:endParaRPr lang="en-US" sz="2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latin typeface="Times New Roman"/>
                          <a:ea typeface="Times New Roman"/>
                        </a:rPr>
                        <a:t>57</a:t>
                      </a:r>
                      <a:r>
                        <a:rPr lang="en-US" sz="1800" baseline="30000">
                          <a:latin typeface="Times New Roman"/>
                          <a:ea typeface="Times New Roman"/>
                        </a:rPr>
                        <a:t>o</a:t>
                      </a:r>
                      <a:endParaRPr lang="en-US" sz="2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latin typeface="Times New Roman"/>
                          <a:ea typeface="Times New Roman"/>
                        </a:rPr>
                        <a:t>49</a:t>
                      </a:r>
                      <a:r>
                        <a:rPr lang="en-US" sz="1800" baseline="30000">
                          <a:latin typeface="Times New Roman"/>
                          <a:ea typeface="Times New Roman"/>
                        </a:rPr>
                        <a:t>o</a:t>
                      </a:r>
                      <a:endParaRPr lang="en-US" sz="2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5597">
                <a:tc>
                  <a:txBody>
                    <a:bodyPr/>
                    <a:lstStyle/>
                    <a:p>
                      <a:pPr marL="0" marR="0">
                        <a:spcBef>
                          <a:spcPts val="0"/>
                        </a:spcBef>
                        <a:spcAft>
                          <a:spcPts val="0"/>
                        </a:spcAft>
                      </a:pPr>
                      <a:r>
                        <a:rPr lang="en-US" sz="1800" dirty="0">
                          <a:latin typeface="Times New Roman"/>
                          <a:ea typeface="Times New Roman"/>
                        </a:rPr>
                        <a:t>2b (300 mm </a:t>
                      </a:r>
                      <a:r>
                        <a:rPr lang="en-US" sz="1800" dirty="0" smtClean="0">
                          <a:latin typeface="Times New Roman"/>
                          <a:ea typeface="Times New Roman"/>
                        </a:rPr>
                        <a:t>x</a:t>
                      </a:r>
                      <a:r>
                        <a:rPr lang="en-US" sz="1800" baseline="0" dirty="0" smtClean="0">
                          <a:latin typeface="Times New Roman"/>
                          <a:ea typeface="Times New Roman"/>
                        </a:rPr>
                        <a:t> </a:t>
                      </a:r>
                      <a:r>
                        <a:rPr lang="en-US" sz="1800" dirty="0" smtClean="0">
                          <a:latin typeface="Times New Roman"/>
                          <a:ea typeface="Times New Roman"/>
                        </a:rPr>
                        <a:t>300 </a:t>
                      </a:r>
                      <a:r>
                        <a:rPr lang="en-US" sz="1800" dirty="0">
                          <a:latin typeface="Times New Roman"/>
                          <a:ea typeface="Times New Roman"/>
                        </a:rPr>
                        <a:t>mm)</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0"/>
                        </a:spcAft>
                      </a:pPr>
                      <a:r>
                        <a:rPr lang="en-US" sz="1800">
                          <a:latin typeface="Times New Roman"/>
                          <a:ea typeface="Times New Roman"/>
                        </a:rPr>
                        <a:t>72</a:t>
                      </a:r>
                      <a:r>
                        <a:rPr lang="en-US" sz="1800" baseline="30000">
                          <a:latin typeface="Times New Roman"/>
                          <a:ea typeface="Times New Roman"/>
                        </a:rPr>
                        <a:t>o</a:t>
                      </a:r>
                      <a:endParaRPr lang="en-US" sz="2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latin typeface="Times New Roman"/>
                          <a:ea typeface="Times New Roman"/>
                        </a:rPr>
                        <a:t>69</a:t>
                      </a:r>
                      <a:r>
                        <a:rPr lang="en-US" sz="1800" baseline="30000">
                          <a:latin typeface="Times New Roman"/>
                          <a:ea typeface="Times New Roman"/>
                        </a:rPr>
                        <a:t>o</a:t>
                      </a:r>
                      <a:endParaRPr lang="en-US" sz="2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dirty="0">
                          <a:latin typeface="Times New Roman"/>
                          <a:ea typeface="Times New Roman"/>
                        </a:rPr>
                        <a:t>65</a:t>
                      </a:r>
                      <a:r>
                        <a:rPr lang="en-US" sz="1800" baseline="30000" dirty="0">
                          <a:latin typeface="Times New Roman"/>
                          <a:ea typeface="Times New Roman"/>
                        </a:rPr>
                        <a:t>o</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3" name="Content Placeholder 2"/>
          <p:cNvSpPr>
            <a:spLocks noGrp="1"/>
          </p:cNvSpPr>
          <p:nvPr>
            <p:ph sz="quarter" idx="1"/>
          </p:nvPr>
        </p:nvSpPr>
        <p:spPr>
          <a:xfrm>
            <a:off x="494160" y="1630527"/>
            <a:ext cx="7997122" cy="615718"/>
          </a:xfrm>
        </p:spPr>
        <p:txBody>
          <a:bodyPr/>
          <a:lstStyle/>
          <a:p>
            <a:pPr lvl="0" algn="just">
              <a:buNone/>
            </a:pPr>
            <a:r>
              <a:rPr lang="en-US" sz="2400" dirty="0" smtClean="0"/>
              <a:t>Base Plate Thickness Parameter </a:t>
            </a:r>
          </a:p>
        </p:txBody>
      </p:sp>
      <p:sp>
        <p:nvSpPr>
          <p:cNvPr id="14" name="Content Placeholder 2"/>
          <p:cNvSpPr txBox="1">
            <a:spLocks/>
          </p:cNvSpPr>
          <p:nvPr/>
        </p:nvSpPr>
        <p:spPr bwMode="auto">
          <a:xfrm>
            <a:off x="547170" y="4128531"/>
            <a:ext cx="7997122" cy="61571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19088" marR="0" lvl="0" indent="-319088" algn="just"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Column</a:t>
            </a:r>
            <a:r>
              <a:rPr kumimoji="0" lang="en-US" sz="2400" b="0" i="0" u="none" strike="noStrike" kern="1200" cap="none" spc="0" normalizeH="0" noProof="0" dirty="0" smtClean="0">
                <a:ln>
                  <a:noFill/>
                </a:ln>
                <a:solidFill>
                  <a:schemeClr val="tx1"/>
                </a:solidFill>
                <a:effectLst/>
                <a:uLnTx/>
                <a:uFillTx/>
                <a:latin typeface="+mn-lt"/>
                <a:ea typeface="+mn-ea"/>
                <a:cs typeface="+mn-cs"/>
              </a:rPr>
              <a:t> Size </a:t>
            </a:r>
            <a:r>
              <a:rPr kumimoji="0" lang="en-US" sz="2400" b="0" i="0" u="none" strike="noStrike" kern="1200" cap="none" spc="0" normalizeH="0" baseline="0" noProof="0" dirty="0" smtClean="0">
                <a:ln>
                  <a:noFill/>
                </a:ln>
                <a:solidFill>
                  <a:schemeClr val="tx1"/>
                </a:solidFill>
                <a:effectLst/>
                <a:uLnTx/>
                <a:uFillTx/>
                <a:latin typeface="+mn-lt"/>
                <a:ea typeface="+mn-ea"/>
                <a:cs typeface="+mn-cs"/>
              </a:rPr>
              <a:t>Parameter </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en-US" dirty="0"/>
          </a:p>
        </p:txBody>
      </p:sp>
      <p:sp>
        <p:nvSpPr>
          <p:cNvPr id="3" name="Content Placeholder 2"/>
          <p:cNvSpPr>
            <a:spLocks noGrp="1"/>
          </p:cNvSpPr>
          <p:nvPr>
            <p:ph sz="quarter" idx="1"/>
          </p:nvPr>
        </p:nvSpPr>
        <p:spPr>
          <a:xfrm>
            <a:off x="495300" y="1735667"/>
            <a:ext cx="8153400" cy="646289"/>
          </a:xfrm>
        </p:spPr>
        <p:txBody>
          <a:bodyPr/>
          <a:lstStyle/>
          <a:p>
            <a:r>
              <a:rPr lang="en-US" dirty="0" smtClean="0"/>
              <a:t>Influence Angles</a:t>
            </a:r>
            <a:endParaRPr lang="en-US" dirty="0"/>
          </a:p>
        </p:txBody>
      </p:sp>
      <p:grpSp>
        <p:nvGrpSpPr>
          <p:cNvPr id="10" name="Group 9"/>
          <p:cNvGrpSpPr/>
          <p:nvPr/>
        </p:nvGrpSpPr>
        <p:grpSpPr>
          <a:xfrm>
            <a:off x="102504" y="2450592"/>
            <a:ext cx="4371960" cy="3635474"/>
            <a:chOff x="102504" y="2450592"/>
            <a:chExt cx="4371960" cy="3635474"/>
          </a:xfrm>
        </p:grpSpPr>
        <p:sp>
          <p:nvSpPr>
            <p:cNvPr id="5" name="TextBox 4"/>
            <p:cNvSpPr txBox="1"/>
            <p:nvPr/>
          </p:nvSpPr>
          <p:spPr>
            <a:xfrm>
              <a:off x="730160" y="5716734"/>
              <a:ext cx="3305392" cy="369332"/>
            </a:xfrm>
            <a:prstGeom prst="rect">
              <a:avLst/>
            </a:prstGeom>
            <a:noFill/>
          </p:spPr>
          <p:txBody>
            <a:bodyPr wrap="none" rtlCol="0">
              <a:spAutoFit/>
            </a:bodyPr>
            <a:lstStyle/>
            <a:p>
              <a:r>
                <a:rPr lang="en-US" dirty="0" smtClean="0"/>
                <a:t>Effect of Base Plate Thickness</a:t>
              </a:r>
              <a:endParaRPr lang="en-US" dirty="0"/>
            </a:p>
          </p:txBody>
        </p:sp>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22929"/>
            <a:stretch/>
          </p:blipFill>
          <p:spPr bwMode="auto">
            <a:xfrm>
              <a:off x="102504" y="2450592"/>
              <a:ext cx="4371960" cy="32661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8" name="Group 7"/>
          <p:cNvGrpSpPr/>
          <p:nvPr/>
        </p:nvGrpSpPr>
        <p:grpSpPr>
          <a:xfrm>
            <a:off x="4572000" y="2511552"/>
            <a:ext cx="4572000" cy="3561243"/>
            <a:chOff x="4572000" y="2511552"/>
            <a:chExt cx="4572000" cy="3561243"/>
          </a:xfrm>
        </p:grpSpPr>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2511552"/>
              <a:ext cx="4572000" cy="30976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5375938" y="5703463"/>
              <a:ext cx="2399055" cy="369332"/>
            </a:xfrm>
            <a:prstGeom prst="rect">
              <a:avLst/>
            </a:prstGeom>
            <a:noFill/>
          </p:spPr>
          <p:txBody>
            <a:bodyPr wrap="none" rtlCol="0">
              <a:spAutoFit/>
            </a:bodyPr>
            <a:lstStyle/>
            <a:p>
              <a:r>
                <a:rPr lang="en-US" dirty="0" smtClean="0"/>
                <a:t>Effect of Column Size</a:t>
              </a:r>
              <a:endParaRPr lang="en-US" dirty="0"/>
            </a:p>
          </p:txBody>
        </p:sp>
      </p:grpSp>
    </p:spTree>
    <p:extLst>
      <p:ext uri="{BB962C8B-B14F-4D97-AF65-F5344CB8AC3E}">
        <p14:creationId xmlns:p14="http://schemas.microsoft.com/office/powerpoint/2010/main" val="86030572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609600" y="228600"/>
            <a:ext cx="8153400" cy="990600"/>
          </a:xfrm>
        </p:spPr>
        <p:txBody>
          <a:bodyPr/>
          <a:lstStyle/>
          <a:p>
            <a:pPr eaLnBrk="1" hangingPunct="1"/>
            <a:r>
              <a:rPr lang="en-US" dirty="0" smtClean="0"/>
              <a:t>Results</a:t>
            </a:r>
          </a:p>
        </p:txBody>
      </p:sp>
      <p:sp>
        <p:nvSpPr>
          <p:cNvPr id="18437"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8439"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844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71" name="Rectangle 2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73"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98" name="Rectangle 5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100" name="Rectangle 5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102" name="Rectangle 5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3" name="Content Placeholder 2"/>
          <p:cNvSpPr>
            <a:spLocks noGrp="1"/>
          </p:cNvSpPr>
          <p:nvPr>
            <p:ph sz="quarter" idx="1"/>
          </p:nvPr>
        </p:nvSpPr>
        <p:spPr>
          <a:xfrm>
            <a:off x="494160" y="1630527"/>
            <a:ext cx="7997122" cy="615718"/>
          </a:xfrm>
        </p:spPr>
        <p:txBody>
          <a:bodyPr/>
          <a:lstStyle/>
          <a:p>
            <a:pPr lvl="0" algn="just">
              <a:buNone/>
            </a:pPr>
            <a:r>
              <a:rPr lang="en-US" sz="2400" dirty="0" smtClean="0"/>
              <a:t>No. of bolts parameter</a:t>
            </a:r>
          </a:p>
        </p:txBody>
      </p:sp>
      <p:sp>
        <p:nvSpPr>
          <p:cNvPr id="14" name="Content Placeholder 2"/>
          <p:cNvSpPr txBox="1">
            <a:spLocks/>
          </p:cNvSpPr>
          <p:nvPr/>
        </p:nvSpPr>
        <p:spPr bwMode="auto">
          <a:xfrm>
            <a:off x="547170" y="3929751"/>
            <a:ext cx="7997122" cy="61571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19088" marR="0" lvl="0" indent="-319088" algn="just"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Bolt Eccentricity from the column</a:t>
            </a:r>
          </a:p>
        </p:txBody>
      </p:sp>
      <p:graphicFrame>
        <p:nvGraphicFramePr>
          <p:cNvPr id="15" name="Table 14"/>
          <p:cNvGraphicFramePr>
            <a:graphicFrameLocks noGrp="1"/>
          </p:cNvGraphicFramePr>
          <p:nvPr/>
        </p:nvGraphicFramePr>
        <p:xfrm>
          <a:off x="624922" y="2266452"/>
          <a:ext cx="8042000" cy="1291757"/>
        </p:xfrm>
        <a:graphic>
          <a:graphicData uri="http://schemas.openxmlformats.org/drawingml/2006/table">
            <a:tbl>
              <a:tblPr/>
              <a:tblGrid>
                <a:gridCol w="2251760"/>
                <a:gridCol w="1854344"/>
                <a:gridCol w="1988885"/>
                <a:gridCol w="1947011"/>
              </a:tblGrid>
              <a:tr h="415565">
                <a:tc>
                  <a:txBody>
                    <a:bodyPr/>
                    <a:lstStyle/>
                    <a:p>
                      <a:pPr marL="0" marR="0">
                        <a:spcBef>
                          <a:spcPts val="0"/>
                        </a:spcBef>
                        <a:spcAft>
                          <a:spcPts val="0"/>
                        </a:spcAft>
                      </a:pPr>
                      <a:r>
                        <a:rPr lang="en-US" sz="1800" b="1" dirty="0">
                          <a:latin typeface="Times New Roman"/>
                          <a:ea typeface="Times New Roman"/>
                        </a:rPr>
                        <a:t>LOAD/ CASE</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1">
                          <a:latin typeface="Times New Roman"/>
                          <a:ea typeface="Times New Roman"/>
                        </a:rPr>
                        <a:t>Concentric</a:t>
                      </a:r>
                      <a:endParaRPr lang="en-US" sz="2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1" dirty="0" err="1">
                          <a:latin typeface="Times New Roman"/>
                          <a:ea typeface="Times New Roman"/>
                        </a:rPr>
                        <a:t>Uniaxial</a:t>
                      </a:r>
                      <a:r>
                        <a:rPr lang="en-US" sz="1800" b="1" dirty="0">
                          <a:latin typeface="Times New Roman"/>
                          <a:ea typeface="Times New Roman"/>
                        </a:rPr>
                        <a:t> Bending</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1">
                          <a:latin typeface="Times New Roman"/>
                          <a:ea typeface="Times New Roman"/>
                        </a:rPr>
                        <a:t>Biaxial Bending</a:t>
                      </a:r>
                      <a:endParaRPr lang="en-US" sz="2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8096">
                <a:tc>
                  <a:txBody>
                    <a:bodyPr/>
                    <a:lstStyle/>
                    <a:p>
                      <a:pPr marL="0" marR="0">
                        <a:spcBef>
                          <a:spcPts val="0"/>
                        </a:spcBef>
                        <a:spcAft>
                          <a:spcPts val="0"/>
                        </a:spcAft>
                      </a:pPr>
                      <a:r>
                        <a:rPr lang="en-US" sz="1800" dirty="0">
                          <a:latin typeface="Times New Roman"/>
                          <a:ea typeface="Times New Roman"/>
                        </a:rPr>
                        <a:t>1a </a:t>
                      </a:r>
                      <a:r>
                        <a:rPr lang="en-US" sz="1800" dirty="0" smtClean="0">
                          <a:latin typeface="Times New Roman"/>
                          <a:ea typeface="Times New Roman"/>
                        </a:rPr>
                        <a:t>(4 Bolts)</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latin typeface="Times New Roman"/>
                          <a:ea typeface="Times New Roman"/>
                        </a:rPr>
                        <a:t>64</a:t>
                      </a:r>
                      <a:r>
                        <a:rPr lang="en-US" sz="1800" baseline="30000">
                          <a:latin typeface="Times New Roman"/>
                          <a:ea typeface="Times New Roman"/>
                        </a:rPr>
                        <a:t>o</a:t>
                      </a:r>
                      <a:endParaRPr lang="en-US" sz="2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latin typeface="Times New Roman"/>
                          <a:ea typeface="Times New Roman"/>
                        </a:rPr>
                        <a:t>57</a:t>
                      </a:r>
                      <a:r>
                        <a:rPr lang="en-US" sz="1800" baseline="30000">
                          <a:latin typeface="Times New Roman"/>
                          <a:ea typeface="Times New Roman"/>
                        </a:rPr>
                        <a:t>o</a:t>
                      </a:r>
                      <a:endParaRPr lang="en-US" sz="2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latin typeface="Times New Roman"/>
                          <a:ea typeface="Times New Roman"/>
                        </a:rPr>
                        <a:t>49</a:t>
                      </a:r>
                      <a:r>
                        <a:rPr lang="en-US" sz="1800" baseline="30000">
                          <a:latin typeface="Times New Roman"/>
                          <a:ea typeface="Times New Roman"/>
                        </a:rPr>
                        <a:t>o</a:t>
                      </a:r>
                      <a:endParaRPr lang="en-US" sz="2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8096">
                <a:tc>
                  <a:txBody>
                    <a:bodyPr/>
                    <a:lstStyle/>
                    <a:p>
                      <a:pPr marL="0" marR="0">
                        <a:spcBef>
                          <a:spcPts val="0"/>
                        </a:spcBef>
                        <a:spcAft>
                          <a:spcPts val="0"/>
                        </a:spcAft>
                      </a:pPr>
                      <a:r>
                        <a:rPr lang="en-US" sz="1800" dirty="0">
                          <a:latin typeface="Times New Roman"/>
                          <a:ea typeface="Times New Roman"/>
                        </a:rPr>
                        <a:t>5b </a:t>
                      </a:r>
                      <a:r>
                        <a:rPr lang="en-US" sz="1800" dirty="0" smtClean="0">
                          <a:latin typeface="Times New Roman"/>
                          <a:ea typeface="Times New Roman"/>
                        </a:rPr>
                        <a:t>(8 Bolts)</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dirty="0">
                          <a:latin typeface="Times New Roman"/>
                          <a:ea typeface="Times New Roman"/>
                        </a:rPr>
                        <a:t>49</a:t>
                      </a:r>
                      <a:r>
                        <a:rPr lang="en-US" sz="1800" baseline="30000" dirty="0">
                          <a:latin typeface="Times New Roman"/>
                          <a:ea typeface="Times New Roman"/>
                        </a:rPr>
                        <a:t>o</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latin typeface="Times New Roman"/>
                          <a:ea typeface="Times New Roman"/>
                        </a:rPr>
                        <a:t>48</a:t>
                      </a:r>
                      <a:r>
                        <a:rPr lang="en-US" sz="1800" baseline="30000">
                          <a:latin typeface="Times New Roman"/>
                          <a:ea typeface="Times New Roman"/>
                        </a:rPr>
                        <a:t>o</a:t>
                      </a:r>
                      <a:endParaRPr lang="en-US" sz="2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dirty="0">
                          <a:latin typeface="Times New Roman"/>
                          <a:ea typeface="Times New Roman"/>
                        </a:rPr>
                        <a:t>37</a:t>
                      </a:r>
                      <a:r>
                        <a:rPr lang="en-US" sz="1800" baseline="30000" dirty="0">
                          <a:latin typeface="Times New Roman"/>
                          <a:ea typeface="Times New Roman"/>
                        </a:rPr>
                        <a:t>o</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16" name="Table 15"/>
          <p:cNvGraphicFramePr>
            <a:graphicFrameLocks noGrp="1"/>
          </p:cNvGraphicFramePr>
          <p:nvPr/>
        </p:nvGraphicFramePr>
        <p:xfrm>
          <a:off x="655982" y="4523836"/>
          <a:ext cx="8010940" cy="1916720"/>
        </p:xfrm>
        <a:graphic>
          <a:graphicData uri="http://schemas.openxmlformats.org/drawingml/2006/table">
            <a:tbl>
              <a:tblPr/>
              <a:tblGrid>
                <a:gridCol w="2186609"/>
                <a:gridCol w="1902308"/>
                <a:gridCol w="1919288"/>
                <a:gridCol w="2002735"/>
              </a:tblGrid>
              <a:tr h="623554">
                <a:tc>
                  <a:txBody>
                    <a:bodyPr/>
                    <a:lstStyle/>
                    <a:p>
                      <a:pPr marL="0" marR="0">
                        <a:spcBef>
                          <a:spcPts val="600"/>
                        </a:spcBef>
                        <a:spcAft>
                          <a:spcPts val="0"/>
                        </a:spcAft>
                      </a:pPr>
                      <a:r>
                        <a:rPr lang="en-US" sz="1800" b="1" dirty="0">
                          <a:latin typeface="Times New Roman"/>
                          <a:ea typeface="Times New Roman"/>
                        </a:rPr>
                        <a:t>LOAD/ </a:t>
                      </a:r>
                      <a:r>
                        <a:rPr lang="en-US" sz="1800" b="1" dirty="0" smtClean="0">
                          <a:latin typeface="Times New Roman"/>
                          <a:ea typeface="Times New Roman"/>
                        </a:rPr>
                        <a:t>CASE</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0"/>
                        </a:spcAft>
                      </a:pPr>
                      <a:r>
                        <a:rPr lang="en-US" sz="1800" b="1">
                          <a:latin typeface="Times New Roman"/>
                          <a:ea typeface="Times New Roman"/>
                        </a:rPr>
                        <a:t>Concentric</a:t>
                      </a:r>
                      <a:endParaRPr lang="en-US" sz="2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0"/>
                        </a:spcAft>
                      </a:pPr>
                      <a:r>
                        <a:rPr lang="en-US" sz="1800" b="1">
                          <a:latin typeface="Times New Roman"/>
                          <a:ea typeface="Times New Roman"/>
                        </a:rPr>
                        <a:t>Uniaxial Bending</a:t>
                      </a:r>
                      <a:endParaRPr lang="en-US" sz="2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0"/>
                        </a:spcAft>
                      </a:pPr>
                      <a:r>
                        <a:rPr lang="en-US" sz="1800" b="1">
                          <a:latin typeface="Times New Roman"/>
                          <a:ea typeface="Times New Roman"/>
                        </a:rPr>
                        <a:t>Biaxial Bending</a:t>
                      </a:r>
                      <a:endParaRPr lang="en-US" sz="2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4598">
                <a:tc>
                  <a:txBody>
                    <a:bodyPr/>
                    <a:lstStyle/>
                    <a:p>
                      <a:pPr marL="0" marR="0">
                        <a:spcBef>
                          <a:spcPts val="0"/>
                        </a:spcBef>
                        <a:spcAft>
                          <a:spcPts val="0"/>
                        </a:spcAft>
                      </a:pPr>
                      <a:r>
                        <a:rPr lang="en-US" sz="1800">
                          <a:latin typeface="Times New Roman"/>
                          <a:ea typeface="Times New Roman"/>
                        </a:rPr>
                        <a:t>6a (110 mm)</a:t>
                      </a:r>
                      <a:endParaRPr lang="en-US" sz="2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latin typeface="Times New Roman"/>
                          <a:ea typeface="Times New Roman"/>
                        </a:rPr>
                        <a:t>62</a:t>
                      </a:r>
                      <a:r>
                        <a:rPr lang="en-US" sz="1800" baseline="30000">
                          <a:latin typeface="Times New Roman"/>
                          <a:ea typeface="Times New Roman"/>
                        </a:rPr>
                        <a:t>o</a:t>
                      </a:r>
                      <a:endParaRPr lang="en-US" sz="2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latin typeface="Times New Roman"/>
                          <a:ea typeface="Times New Roman"/>
                        </a:rPr>
                        <a:t>56</a:t>
                      </a:r>
                      <a:r>
                        <a:rPr lang="en-US" sz="1800" baseline="30000">
                          <a:latin typeface="Times New Roman"/>
                          <a:ea typeface="Times New Roman"/>
                        </a:rPr>
                        <a:t>o</a:t>
                      </a:r>
                      <a:endParaRPr lang="en-US" sz="2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latin typeface="Times New Roman"/>
                          <a:ea typeface="Times New Roman"/>
                        </a:rPr>
                        <a:t>46</a:t>
                      </a:r>
                      <a:r>
                        <a:rPr lang="en-US" sz="1800" baseline="30000">
                          <a:latin typeface="Times New Roman"/>
                          <a:ea typeface="Times New Roman"/>
                        </a:rPr>
                        <a:t>o</a:t>
                      </a:r>
                      <a:endParaRPr lang="en-US" sz="2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3341">
                <a:tc>
                  <a:txBody>
                    <a:bodyPr/>
                    <a:lstStyle/>
                    <a:p>
                      <a:pPr marL="0" marR="0">
                        <a:spcBef>
                          <a:spcPts val="0"/>
                        </a:spcBef>
                        <a:spcAft>
                          <a:spcPts val="0"/>
                        </a:spcAft>
                      </a:pPr>
                      <a:r>
                        <a:rPr lang="en-US" sz="1800">
                          <a:latin typeface="Times New Roman"/>
                          <a:ea typeface="Times New Roman"/>
                        </a:rPr>
                        <a:t>1a (75 mm)</a:t>
                      </a:r>
                      <a:endParaRPr lang="en-US" sz="2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latin typeface="Times New Roman"/>
                          <a:ea typeface="Times New Roman"/>
                        </a:rPr>
                        <a:t>64</a:t>
                      </a:r>
                      <a:r>
                        <a:rPr lang="en-US" sz="1800" baseline="30000">
                          <a:latin typeface="Times New Roman"/>
                          <a:ea typeface="Times New Roman"/>
                        </a:rPr>
                        <a:t>o</a:t>
                      </a:r>
                      <a:endParaRPr lang="en-US" sz="2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latin typeface="Times New Roman"/>
                          <a:ea typeface="Times New Roman"/>
                        </a:rPr>
                        <a:t>57</a:t>
                      </a:r>
                      <a:r>
                        <a:rPr lang="en-US" sz="1800" baseline="30000">
                          <a:latin typeface="Times New Roman"/>
                          <a:ea typeface="Times New Roman"/>
                        </a:rPr>
                        <a:t>o</a:t>
                      </a:r>
                      <a:endParaRPr lang="en-US" sz="2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latin typeface="Times New Roman"/>
                          <a:ea typeface="Times New Roman"/>
                        </a:rPr>
                        <a:t>49</a:t>
                      </a:r>
                      <a:r>
                        <a:rPr lang="en-US" sz="1800" baseline="30000">
                          <a:latin typeface="Times New Roman"/>
                          <a:ea typeface="Times New Roman"/>
                        </a:rPr>
                        <a:t>o</a:t>
                      </a:r>
                      <a:endParaRPr lang="en-US" sz="2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5227">
                <a:tc>
                  <a:txBody>
                    <a:bodyPr/>
                    <a:lstStyle/>
                    <a:p>
                      <a:pPr marL="0" marR="0">
                        <a:spcBef>
                          <a:spcPts val="0"/>
                        </a:spcBef>
                        <a:spcAft>
                          <a:spcPts val="0"/>
                        </a:spcAft>
                      </a:pPr>
                      <a:r>
                        <a:rPr lang="en-US" sz="1800">
                          <a:latin typeface="Times New Roman"/>
                          <a:ea typeface="Times New Roman"/>
                        </a:rPr>
                        <a:t>6b (40 mm)</a:t>
                      </a:r>
                      <a:endParaRPr lang="en-US" sz="2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dirty="0">
                          <a:latin typeface="Times New Roman"/>
                          <a:ea typeface="Times New Roman"/>
                        </a:rPr>
                        <a:t>71</a:t>
                      </a:r>
                      <a:r>
                        <a:rPr lang="en-US" sz="1800" baseline="30000" dirty="0">
                          <a:latin typeface="Times New Roman"/>
                          <a:ea typeface="Times New Roman"/>
                        </a:rPr>
                        <a:t>o</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latin typeface="Times New Roman"/>
                          <a:ea typeface="Times New Roman"/>
                        </a:rPr>
                        <a:t>67</a:t>
                      </a:r>
                      <a:r>
                        <a:rPr lang="en-US" sz="1800" baseline="30000">
                          <a:latin typeface="Times New Roman"/>
                          <a:ea typeface="Times New Roman"/>
                        </a:rPr>
                        <a:t>o</a:t>
                      </a:r>
                      <a:endParaRPr lang="en-US" sz="2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dirty="0">
                          <a:latin typeface="Times New Roman"/>
                          <a:ea typeface="Times New Roman"/>
                        </a:rPr>
                        <a:t>64</a:t>
                      </a:r>
                      <a:r>
                        <a:rPr lang="en-US" sz="1800" baseline="30000" dirty="0">
                          <a:latin typeface="Times New Roman"/>
                          <a:ea typeface="Times New Roman"/>
                        </a:rPr>
                        <a:t>o</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en-US" dirty="0"/>
          </a:p>
        </p:txBody>
      </p:sp>
      <p:sp>
        <p:nvSpPr>
          <p:cNvPr id="3" name="Content Placeholder 2"/>
          <p:cNvSpPr>
            <a:spLocks noGrp="1"/>
          </p:cNvSpPr>
          <p:nvPr>
            <p:ph sz="quarter" idx="1"/>
          </p:nvPr>
        </p:nvSpPr>
        <p:spPr>
          <a:xfrm>
            <a:off x="495300" y="1735667"/>
            <a:ext cx="8153400" cy="646289"/>
          </a:xfrm>
        </p:spPr>
        <p:txBody>
          <a:bodyPr/>
          <a:lstStyle/>
          <a:p>
            <a:r>
              <a:rPr lang="en-US" dirty="0" smtClean="0"/>
              <a:t>Influence Angles</a:t>
            </a:r>
            <a:endParaRPr lang="en-US" dirty="0"/>
          </a:p>
        </p:txBody>
      </p:sp>
      <p:grpSp>
        <p:nvGrpSpPr>
          <p:cNvPr id="13" name="Group 12"/>
          <p:cNvGrpSpPr/>
          <p:nvPr/>
        </p:nvGrpSpPr>
        <p:grpSpPr>
          <a:xfrm>
            <a:off x="3686175" y="2243328"/>
            <a:ext cx="5457825" cy="4000155"/>
            <a:chOff x="3686175" y="2243328"/>
            <a:chExt cx="5457825" cy="4000155"/>
          </a:xfrm>
        </p:grpSpPr>
        <p:sp>
          <p:nvSpPr>
            <p:cNvPr id="9" name="TextBox 8"/>
            <p:cNvSpPr txBox="1"/>
            <p:nvPr/>
          </p:nvSpPr>
          <p:spPr>
            <a:xfrm>
              <a:off x="4705378" y="5874151"/>
              <a:ext cx="2706831" cy="369332"/>
            </a:xfrm>
            <a:prstGeom prst="rect">
              <a:avLst/>
            </a:prstGeom>
            <a:noFill/>
          </p:spPr>
          <p:txBody>
            <a:bodyPr wrap="none" rtlCol="0">
              <a:spAutoFit/>
            </a:bodyPr>
            <a:lstStyle/>
            <a:p>
              <a:r>
                <a:rPr lang="en-US" dirty="0" smtClean="0"/>
                <a:t>Effect of Bolt eccentricity</a:t>
              </a:r>
              <a:endParaRPr lang="en-US" dirty="0"/>
            </a:p>
          </p:txBody>
        </p:sp>
        <p:graphicFrame>
          <p:nvGraphicFramePr>
            <p:cNvPr id="10" name="Chart 9"/>
            <p:cNvGraphicFramePr/>
            <p:nvPr/>
          </p:nvGraphicFramePr>
          <p:xfrm>
            <a:off x="3686175" y="2243328"/>
            <a:ext cx="5457825" cy="3450336"/>
          </p:xfrm>
          <a:graphic>
            <a:graphicData uri="http://schemas.openxmlformats.org/drawingml/2006/chart">
              <c:chart xmlns:c="http://schemas.openxmlformats.org/drawingml/2006/chart" xmlns:r="http://schemas.openxmlformats.org/officeDocument/2006/relationships" r:id="rId2"/>
            </a:graphicData>
          </a:graphic>
        </p:graphicFrame>
      </p:grpSp>
      <p:grpSp>
        <p:nvGrpSpPr>
          <p:cNvPr id="12" name="Group 11"/>
          <p:cNvGrpSpPr/>
          <p:nvPr/>
        </p:nvGrpSpPr>
        <p:grpSpPr>
          <a:xfrm>
            <a:off x="269000" y="2403667"/>
            <a:ext cx="3329479" cy="3828703"/>
            <a:chOff x="364697" y="2403667"/>
            <a:chExt cx="3329479" cy="3828703"/>
          </a:xfrm>
        </p:grpSpPr>
        <p:sp>
          <p:nvSpPr>
            <p:cNvPr id="5" name="TextBox 4"/>
            <p:cNvSpPr txBox="1"/>
            <p:nvPr/>
          </p:nvSpPr>
          <p:spPr>
            <a:xfrm>
              <a:off x="1059344" y="5863038"/>
              <a:ext cx="2257990" cy="369332"/>
            </a:xfrm>
            <a:prstGeom prst="rect">
              <a:avLst/>
            </a:prstGeom>
            <a:noFill/>
          </p:spPr>
          <p:txBody>
            <a:bodyPr wrap="none" rtlCol="0">
              <a:spAutoFit/>
            </a:bodyPr>
            <a:lstStyle/>
            <a:p>
              <a:r>
                <a:rPr lang="en-US" dirty="0" smtClean="0"/>
                <a:t>Effect of No. of bolts</a:t>
              </a:r>
              <a:endParaRPr lang="en-US" dirty="0"/>
            </a:p>
          </p:txBody>
        </p:sp>
        <p:graphicFrame>
          <p:nvGraphicFramePr>
            <p:cNvPr id="11" name="Chart 10"/>
            <p:cNvGraphicFramePr/>
            <p:nvPr/>
          </p:nvGraphicFramePr>
          <p:xfrm>
            <a:off x="364697" y="2403667"/>
            <a:ext cx="3329479" cy="3391786"/>
          </p:xfrm>
          <a:graphic>
            <a:graphicData uri="http://schemas.openxmlformats.org/drawingml/2006/chart">
              <c:chart xmlns:c="http://schemas.openxmlformats.org/drawingml/2006/chart" xmlns:r="http://schemas.openxmlformats.org/officeDocument/2006/relationships" r:id="rId3"/>
            </a:graphicData>
          </a:graphic>
        </p:graphicFrame>
      </p:grpSp>
    </p:spTree>
    <p:extLst>
      <p:ext uri="{BB962C8B-B14F-4D97-AF65-F5344CB8AC3E}">
        <p14:creationId xmlns:p14="http://schemas.microsoft.com/office/powerpoint/2010/main" val="86030572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609600" y="228600"/>
            <a:ext cx="8153400" cy="990600"/>
          </a:xfrm>
        </p:spPr>
        <p:txBody>
          <a:bodyPr/>
          <a:lstStyle/>
          <a:p>
            <a:pPr eaLnBrk="1" hangingPunct="1"/>
            <a:r>
              <a:rPr lang="en-US" dirty="0" smtClean="0"/>
              <a:t>Influence Angles Equations</a:t>
            </a:r>
          </a:p>
        </p:txBody>
      </p:sp>
      <p:sp>
        <p:nvSpPr>
          <p:cNvPr id="18437"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8439"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844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2" name="TextBox 11"/>
          <p:cNvSpPr txBox="1"/>
          <p:nvPr/>
        </p:nvSpPr>
        <p:spPr>
          <a:xfrm>
            <a:off x="593765" y="1603715"/>
            <a:ext cx="4350768" cy="461665"/>
          </a:xfrm>
          <a:prstGeom prst="rect">
            <a:avLst/>
          </a:prstGeom>
          <a:noFill/>
        </p:spPr>
        <p:txBody>
          <a:bodyPr wrap="square" rtlCol="0">
            <a:spAutoFit/>
          </a:bodyPr>
          <a:lstStyle/>
          <a:p>
            <a:r>
              <a:rPr lang="en-US" sz="2400" dirty="0" smtClean="0"/>
              <a:t>For Concentric Loading Case </a:t>
            </a:r>
            <a:endParaRPr lang="en-US" sz="2400" dirty="0"/>
          </a:p>
        </p:txBody>
      </p:sp>
      <p:sp>
        <p:nvSpPr>
          <p:cNvPr id="13" name="TextBox 12"/>
          <p:cNvSpPr txBox="1"/>
          <p:nvPr/>
        </p:nvSpPr>
        <p:spPr>
          <a:xfrm>
            <a:off x="579915" y="3267934"/>
            <a:ext cx="3992085" cy="461665"/>
          </a:xfrm>
          <a:prstGeom prst="rect">
            <a:avLst/>
          </a:prstGeom>
          <a:noFill/>
        </p:spPr>
        <p:txBody>
          <a:bodyPr wrap="square" rtlCol="0">
            <a:spAutoFit/>
          </a:bodyPr>
          <a:lstStyle/>
          <a:p>
            <a:r>
              <a:rPr lang="en-US" sz="2400" dirty="0" smtClean="0"/>
              <a:t>For </a:t>
            </a:r>
            <a:r>
              <a:rPr lang="en-US" sz="2400" dirty="0" err="1" smtClean="0"/>
              <a:t>Uniaxial</a:t>
            </a:r>
            <a:r>
              <a:rPr lang="en-US" sz="2400" dirty="0" smtClean="0"/>
              <a:t> Bending Case </a:t>
            </a:r>
            <a:endParaRPr lang="en-US" sz="2400" dirty="0"/>
          </a:p>
        </p:txBody>
      </p:sp>
      <p:sp>
        <p:nvSpPr>
          <p:cNvPr id="14" name="TextBox 13"/>
          <p:cNvSpPr txBox="1"/>
          <p:nvPr/>
        </p:nvSpPr>
        <p:spPr>
          <a:xfrm>
            <a:off x="577938" y="4964114"/>
            <a:ext cx="4366595" cy="461665"/>
          </a:xfrm>
          <a:prstGeom prst="rect">
            <a:avLst/>
          </a:prstGeom>
          <a:noFill/>
        </p:spPr>
        <p:txBody>
          <a:bodyPr wrap="square" rtlCol="0">
            <a:spAutoFit/>
          </a:bodyPr>
          <a:lstStyle/>
          <a:p>
            <a:r>
              <a:rPr lang="en-US" sz="2400" dirty="0" smtClean="0"/>
              <a:t>For Biaxial Bending Case </a:t>
            </a:r>
            <a:endParaRPr lang="en-US" sz="2400" dirty="0"/>
          </a:p>
        </p:txBody>
      </p:sp>
      <mc:AlternateContent xmlns:mc="http://schemas.openxmlformats.org/markup-compatibility/2006" xmlns:a14="http://schemas.microsoft.com/office/drawing/2010/main">
        <mc:Choice Requires="a14">
          <p:sp>
            <p:nvSpPr>
              <p:cNvPr id="2" name="Rectangle 1"/>
              <p:cNvSpPr/>
              <p:nvPr/>
            </p:nvSpPr>
            <p:spPr>
              <a:xfrm>
                <a:off x="2651469" y="3880704"/>
                <a:ext cx="4586127"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400" i="1">
                          <a:latin typeface="Cambria Math"/>
                        </a:rPr>
                        <m:t>𝛼</m:t>
                      </m:r>
                      <m:r>
                        <a:rPr lang="en-US" sz="2400" i="1">
                          <a:latin typeface="Cambria Math"/>
                        </a:rPr>
                        <m:t>=(75°−</m:t>
                      </m:r>
                      <m:r>
                        <a:rPr lang="en-US" sz="2400" i="1">
                          <a:latin typeface="Cambria Math"/>
                        </a:rPr>
                        <m:t>𝑡</m:t>
                      </m:r>
                      <m:r>
                        <a:rPr lang="en-US" sz="2400" i="1">
                          <a:latin typeface="Cambria Math"/>
                        </a:rPr>
                        <m:t>)∗</m:t>
                      </m:r>
                      <m:d>
                        <m:dPr>
                          <m:ctrlPr>
                            <a:rPr lang="en-US" sz="2400" i="1">
                              <a:latin typeface="Cambria Math"/>
                            </a:rPr>
                          </m:ctrlPr>
                        </m:dPr>
                        <m:e>
                          <m:r>
                            <a:rPr lang="en-US" sz="2400" i="1">
                              <a:latin typeface="Cambria Math"/>
                            </a:rPr>
                            <m:t>1.25−0.003</m:t>
                          </m:r>
                          <m:r>
                            <a:rPr lang="en-US" sz="2400" i="1">
                              <a:latin typeface="Cambria Math"/>
                            </a:rPr>
                            <m:t>𝑒</m:t>
                          </m:r>
                        </m:e>
                      </m:d>
                      <m:r>
                        <a:rPr lang="en-US" sz="2400" i="1">
                          <a:latin typeface="Cambria Math"/>
                        </a:rPr>
                        <m:t>  </m:t>
                      </m:r>
                    </m:oMath>
                  </m:oMathPara>
                </a14:m>
                <a:endParaRPr lang="en-US" sz="2400" dirty="0"/>
              </a:p>
            </p:txBody>
          </p:sp>
        </mc:Choice>
        <mc:Fallback xmlns="">
          <p:sp>
            <p:nvSpPr>
              <p:cNvPr id="2" name="Rectangle 1"/>
              <p:cNvSpPr>
                <a:spLocks noRot="1" noChangeAspect="1" noMove="1" noResize="1" noEditPoints="1" noAdjustHandles="1" noChangeArrowheads="1" noChangeShapeType="1" noTextEdit="1"/>
              </p:cNvSpPr>
              <p:nvPr/>
            </p:nvSpPr>
            <p:spPr>
              <a:xfrm>
                <a:off x="2651469" y="3880704"/>
                <a:ext cx="4586127" cy="461665"/>
              </a:xfrm>
              <a:prstGeom prst="rect">
                <a:avLst/>
              </a:prstGeom>
              <a:blipFill rotWithShape="1">
                <a:blip r:embed="rId2"/>
                <a:stretch>
                  <a:fillRect b="-21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Rectangle 2"/>
              <p:cNvSpPr/>
              <p:nvPr/>
            </p:nvSpPr>
            <p:spPr>
              <a:xfrm>
                <a:off x="2460437" y="2115192"/>
                <a:ext cx="4518801"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400" i="1">
                          <a:latin typeface="Cambria Math"/>
                        </a:rPr>
                        <m:t>𝛼</m:t>
                      </m:r>
                      <m:r>
                        <a:rPr lang="en-US" sz="2400" i="1">
                          <a:latin typeface="Cambria Math"/>
                        </a:rPr>
                        <m:t>=(67°−2</m:t>
                      </m:r>
                      <m:r>
                        <a:rPr lang="en-US" sz="2400" i="1">
                          <a:latin typeface="Cambria Math"/>
                        </a:rPr>
                        <m:t>𝑡</m:t>
                      </m:r>
                      <m:r>
                        <a:rPr lang="en-US" sz="2400" i="1">
                          <a:latin typeface="Cambria Math"/>
                        </a:rPr>
                        <m:t>)∗</m:t>
                      </m:r>
                      <m:d>
                        <m:dPr>
                          <m:ctrlPr>
                            <a:rPr lang="en-US" sz="2400" i="1">
                              <a:latin typeface="Cambria Math"/>
                            </a:rPr>
                          </m:ctrlPr>
                        </m:dPr>
                        <m:e>
                          <m:r>
                            <a:rPr lang="en-US" sz="2400" i="1">
                              <a:latin typeface="Cambria Math"/>
                            </a:rPr>
                            <m:t>1.2−0.003</m:t>
                          </m:r>
                          <m:r>
                            <a:rPr lang="en-US" sz="2400" i="1">
                              <a:latin typeface="Cambria Math"/>
                            </a:rPr>
                            <m:t>𝑒</m:t>
                          </m:r>
                        </m:e>
                      </m:d>
                      <m:r>
                        <a:rPr lang="en-US" sz="2400" i="1">
                          <a:latin typeface="Cambria Math"/>
                        </a:rPr>
                        <m:t> </m:t>
                      </m:r>
                    </m:oMath>
                  </m:oMathPara>
                </a14:m>
                <a:endParaRPr lang="en-US" sz="2400" dirty="0"/>
              </a:p>
            </p:txBody>
          </p:sp>
        </mc:Choice>
        <mc:Fallback xmlns="">
          <p:sp>
            <p:nvSpPr>
              <p:cNvPr id="3" name="Rectangle 2"/>
              <p:cNvSpPr>
                <a:spLocks noRot="1" noChangeAspect="1" noMove="1" noResize="1" noEditPoints="1" noAdjustHandles="1" noChangeArrowheads="1" noChangeShapeType="1" noTextEdit="1"/>
              </p:cNvSpPr>
              <p:nvPr/>
            </p:nvSpPr>
            <p:spPr>
              <a:xfrm>
                <a:off x="2460437" y="2115192"/>
                <a:ext cx="4518801" cy="461665"/>
              </a:xfrm>
              <a:prstGeom prst="rect">
                <a:avLst/>
              </a:prstGeom>
              <a:blipFill rotWithShape="1">
                <a:blip r:embed="rId3"/>
                <a:stretch>
                  <a:fillRect b="-1973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Rectangle 3"/>
              <p:cNvSpPr/>
              <p:nvPr/>
            </p:nvSpPr>
            <p:spPr>
              <a:xfrm>
                <a:off x="2786121" y="5544968"/>
                <a:ext cx="4451475"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400" i="1" smtClean="0">
                          <a:latin typeface="Cambria Math"/>
                        </a:rPr>
                        <m:t>𝛼</m:t>
                      </m:r>
                      <m:r>
                        <a:rPr lang="en-US" sz="2400" i="1" smtClean="0">
                          <a:latin typeface="Cambria Math"/>
                        </a:rPr>
                        <m:t>=(70°−</m:t>
                      </m:r>
                      <m:r>
                        <a:rPr lang="en-US" sz="2400" i="1" smtClean="0">
                          <a:latin typeface="Cambria Math"/>
                        </a:rPr>
                        <m:t>𝑡</m:t>
                      </m:r>
                      <m:r>
                        <a:rPr lang="en-US" sz="2400" i="1" smtClean="0">
                          <a:latin typeface="Cambria Math"/>
                        </a:rPr>
                        <m:t>)∗</m:t>
                      </m:r>
                      <m:d>
                        <m:dPr>
                          <m:ctrlPr>
                            <a:rPr lang="en-US" sz="2400" i="1">
                              <a:latin typeface="Cambria Math"/>
                            </a:rPr>
                          </m:ctrlPr>
                        </m:dPr>
                        <m:e>
                          <m:r>
                            <a:rPr lang="en-US" sz="2400" i="1">
                              <a:latin typeface="Cambria Math"/>
                            </a:rPr>
                            <m:t>1.25−0.00</m:t>
                          </m:r>
                          <m:r>
                            <a:rPr lang="en-US" sz="2400" b="0" i="1" smtClean="0">
                              <a:latin typeface="Cambria Math"/>
                            </a:rPr>
                            <m:t>3</m:t>
                          </m:r>
                          <m:r>
                            <a:rPr lang="en-US" sz="2400" i="1">
                              <a:latin typeface="Cambria Math"/>
                            </a:rPr>
                            <m:t>𝑒</m:t>
                          </m:r>
                        </m:e>
                      </m:d>
                    </m:oMath>
                  </m:oMathPara>
                </a14:m>
                <a:endParaRPr lang="en-US" sz="2400" dirty="0"/>
              </a:p>
            </p:txBody>
          </p:sp>
        </mc:Choice>
        <mc:Fallback xmlns="">
          <p:sp>
            <p:nvSpPr>
              <p:cNvPr id="4" name="Rectangle 3"/>
              <p:cNvSpPr>
                <a:spLocks noRot="1" noChangeAspect="1" noMove="1" noResize="1" noEditPoints="1" noAdjustHandles="1" noChangeArrowheads="1" noChangeShapeType="1" noTextEdit="1"/>
              </p:cNvSpPr>
              <p:nvPr/>
            </p:nvSpPr>
            <p:spPr>
              <a:xfrm>
                <a:off x="2786121" y="5544968"/>
                <a:ext cx="4451475" cy="461665"/>
              </a:xfrm>
              <a:prstGeom prst="rect">
                <a:avLst/>
              </a:prstGeom>
              <a:blipFill rotWithShape="1">
                <a:blip r:embed="rId4"/>
                <a:stretch>
                  <a:fillRect b="-21333"/>
                </a:stretch>
              </a:blipFill>
            </p:spPr>
            <p:txBody>
              <a:bodyPr/>
              <a:lstStyle/>
              <a:p>
                <a:r>
                  <a:rPr lang="en-US">
                    <a:noFill/>
                  </a:rPr>
                  <a:t> </a:t>
                </a:r>
              </a:p>
            </p:txBody>
          </p:sp>
        </mc:Fallback>
      </mc:AlternateContent>
      <p:sp>
        <p:nvSpPr>
          <p:cNvPr id="5" name="TextBox 4"/>
          <p:cNvSpPr txBox="1"/>
          <p:nvPr/>
        </p:nvSpPr>
        <p:spPr>
          <a:xfrm>
            <a:off x="467802" y="6368898"/>
            <a:ext cx="8302273" cy="369332"/>
          </a:xfrm>
          <a:prstGeom prst="rect">
            <a:avLst/>
          </a:prstGeom>
          <a:noFill/>
        </p:spPr>
        <p:txBody>
          <a:bodyPr wrap="none" rtlCol="0">
            <a:spAutoFit/>
          </a:bodyPr>
          <a:lstStyle/>
          <a:p>
            <a:r>
              <a:rPr lang="en-US" dirty="0" smtClean="0"/>
              <a:t>where       t = plate thickness (mm)             &amp;               e = bolt eccentricity (mm)</a:t>
            </a:r>
            <a:endParaRPr lang="en-US"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609600" y="228600"/>
            <a:ext cx="8153400" cy="990600"/>
          </a:xfrm>
        </p:spPr>
        <p:txBody>
          <a:bodyPr/>
          <a:lstStyle/>
          <a:p>
            <a:pPr eaLnBrk="1" hangingPunct="1"/>
            <a:r>
              <a:rPr lang="en-US" dirty="0" smtClean="0"/>
              <a:t>Conclusions</a:t>
            </a:r>
          </a:p>
        </p:txBody>
      </p:sp>
      <p:sp>
        <p:nvSpPr>
          <p:cNvPr id="3" name="Content Placeholder 2"/>
          <p:cNvSpPr>
            <a:spLocks noGrp="1"/>
          </p:cNvSpPr>
          <p:nvPr>
            <p:ph sz="quarter" idx="1"/>
          </p:nvPr>
        </p:nvSpPr>
        <p:spPr>
          <a:xfrm>
            <a:off x="202019" y="1552353"/>
            <a:ext cx="8761228" cy="5094120"/>
          </a:xfrm>
        </p:spPr>
        <p:txBody>
          <a:bodyPr/>
          <a:lstStyle/>
          <a:p>
            <a:pPr lvl="0" algn="just">
              <a:spcBef>
                <a:spcPts val="0"/>
              </a:spcBef>
            </a:pPr>
            <a:r>
              <a:rPr lang="en-US" sz="3000" dirty="0" smtClean="0"/>
              <a:t>Not all of the base plate width contributes to resisting the applied moment within the plate.  </a:t>
            </a:r>
          </a:p>
          <a:p>
            <a:pPr lvl="0" algn="just">
              <a:spcBef>
                <a:spcPts val="0"/>
              </a:spcBef>
            </a:pPr>
            <a:r>
              <a:rPr lang="en-US" sz="3000" dirty="0" smtClean="0"/>
              <a:t>Regions of local flexural stresses within the base plate are always generated, even when the applied load is symmetrical. </a:t>
            </a:r>
          </a:p>
          <a:p>
            <a:pPr lvl="0" algn="just">
              <a:spcBef>
                <a:spcPts val="0"/>
              </a:spcBef>
            </a:pPr>
            <a:r>
              <a:rPr lang="en-US" sz="3000" dirty="0" smtClean="0"/>
              <a:t>The most heavily stressed regions are at the corners of the column within the base plate. </a:t>
            </a:r>
          </a:p>
          <a:p>
            <a:pPr lvl="0">
              <a:spcBef>
                <a:spcPts val="0"/>
              </a:spcBef>
            </a:pPr>
            <a:r>
              <a:rPr lang="en-US" sz="3000" dirty="0" smtClean="0"/>
              <a:t>The nature of loading (whether concentric or eccentric) greatly affects the extent of the effective width of the base plate, which consequently dictates the required base plate thickness.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r>
              <a:rPr lang="en-US" dirty="0" smtClean="0"/>
              <a:t>Introduction</a:t>
            </a:r>
          </a:p>
        </p:txBody>
      </p:sp>
      <p:sp>
        <p:nvSpPr>
          <p:cNvPr id="5" name="Content Placeholder 2"/>
          <p:cNvSpPr>
            <a:spLocks noGrp="1"/>
          </p:cNvSpPr>
          <p:nvPr>
            <p:ph sz="quarter" idx="1"/>
          </p:nvPr>
        </p:nvSpPr>
        <p:spPr>
          <a:xfrm>
            <a:off x="254644" y="1600200"/>
            <a:ext cx="8357094" cy="5101542"/>
          </a:xfrm>
        </p:spPr>
        <p:txBody>
          <a:bodyPr/>
          <a:lstStyle/>
          <a:p>
            <a:pPr marL="400050" indent="-400050" eaLnBrk="1" hangingPunct="1"/>
            <a:r>
              <a:rPr lang="en-US" sz="2700" dirty="0" smtClean="0"/>
              <a:t>The loading from the column into the connection mainly induces:</a:t>
            </a:r>
          </a:p>
          <a:p>
            <a:pPr marL="720725" lvl="1" indent="-400050" eaLnBrk="1" hangingPunct="1"/>
            <a:r>
              <a:rPr lang="en-US" sz="2400" dirty="0" smtClean="0"/>
              <a:t>Flexural stresses in the steel base plate </a:t>
            </a:r>
          </a:p>
          <a:p>
            <a:pPr marL="720725" lvl="1" indent="-400050" eaLnBrk="1" hangingPunct="1"/>
            <a:r>
              <a:rPr lang="en-US" sz="2400" dirty="0" smtClean="0"/>
              <a:t>Axial forces (compression or tension) in the anchor bolts.  </a:t>
            </a:r>
          </a:p>
          <a:p>
            <a:pPr marL="400050" indent="-400050" eaLnBrk="1" hangingPunct="1"/>
            <a:r>
              <a:rPr lang="en-US" sz="2700" dirty="0" smtClean="0"/>
              <a:t>Bolt reactions can be approximately obtained with reasonable accuracy by assuming the base plate to be infinitely rigid on elastic supports (i.e. as a pile cap).</a:t>
            </a:r>
          </a:p>
          <a:p>
            <a:pPr marL="400050" indent="-400050" eaLnBrk="1" hangingPunct="1"/>
            <a:r>
              <a:rPr lang="en-US" sz="2700" dirty="0" smtClean="0"/>
              <a:t>Shear stresses in the base plate are negligibly small.</a:t>
            </a:r>
          </a:p>
        </p:txBody>
      </p:sp>
    </p:spTree>
    <p:extLst>
      <p:ext uri="{BB962C8B-B14F-4D97-AF65-F5344CB8AC3E}">
        <p14:creationId xmlns:p14="http://schemas.microsoft.com/office/powerpoint/2010/main" val="179170495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609600" y="228600"/>
            <a:ext cx="8153400" cy="990600"/>
          </a:xfrm>
        </p:spPr>
        <p:txBody>
          <a:bodyPr/>
          <a:lstStyle/>
          <a:p>
            <a:pPr eaLnBrk="1" hangingPunct="1"/>
            <a:r>
              <a:rPr lang="en-US" dirty="0" smtClean="0"/>
              <a:t>Conclusions</a:t>
            </a:r>
          </a:p>
        </p:txBody>
      </p:sp>
      <p:sp>
        <p:nvSpPr>
          <p:cNvPr id="3" name="Content Placeholder 2"/>
          <p:cNvSpPr>
            <a:spLocks noGrp="1"/>
          </p:cNvSpPr>
          <p:nvPr>
            <p:ph sz="quarter" idx="1"/>
          </p:nvPr>
        </p:nvSpPr>
        <p:spPr>
          <a:xfrm>
            <a:off x="169635" y="1450691"/>
            <a:ext cx="8846774" cy="5426257"/>
          </a:xfrm>
        </p:spPr>
        <p:txBody>
          <a:bodyPr/>
          <a:lstStyle/>
          <a:p>
            <a:pPr lvl="0"/>
            <a:r>
              <a:rPr lang="en-US" sz="3000" dirty="0" smtClean="0"/>
              <a:t>For Concentric loads and Uniaxial bending, the maximum flexural stress regions start originating opposite to anchor bolts next to the column edges and continue increasing along the column face with increase in loads. </a:t>
            </a:r>
          </a:p>
          <a:p>
            <a:pPr lvl="0"/>
            <a:r>
              <a:rPr lang="en-US" sz="3000" dirty="0" smtClean="0"/>
              <a:t>For Biaxial bending, the failure line is usually along a tangent to the column corner and the plastic hinge develops along this bend-line.</a:t>
            </a:r>
          </a:p>
          <a:p>
            <a:r>
              <a:rPr lang="en-US" sz="3000" dirty="0" smtClean="0"/>
              <a:t>The location of anchor bolts and the width of column are the most important factors to influence the flexural stress distribution in the base plate. </a:t>
            </a:r>
          </a:p>
          <a:p>
            <a:endParaRPr lang="en-US" sz="3000" dirty="0" smtClean="0"/>
          </a:p>
          <a:p>
            <a:pPr lvl="0"/>
            <a:endParaRPr lang="en-US" sz="3000" dirty="0" smtClean="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609600" y="228600"/>
            <a:ext cx="8153400" cy="990600"/>
          </a:xfrm>
        </p:spPr>
        <p:txBody>
          <a:bodyPr/>
          <a:lstStyle/>
          <a:p>
            <a:pPr eaLnBrk="1" hangingPunct="1"/>
            <a:r>
              <a:rPr lang="en-US" dirty="0" smtClean="0"/>
              <a:t>Conclusions</a:t>
            </a:r>
          </a:p>
        </p:txBody>
      </p:sp>
      <p:sp>
        <p:nvSpPr>
          <p:cNvPr id="3" name="Content Placeholder 2"/>
          <p:cNvSpPr>
            <a:spLocks noGrp="1"/>
          </p:cNvSpPr>
          <p:nvPr>
            <p:ph sz="quarter" idx="1"/>
          </p:nvPr>
        </p:nvSpPr>
        <p:spPr>
          <a:xfrm>
            <a:off x="127591" y="1584251"/>
            <a:ext cx="8835656" cy="4582633"/>
          </a:xfrm>
        </p:spPr>
        <p:txBody>
          <a:bodyPr/>
          <a:lstStyle/>
          <a:p>
            <a:pPr lvl="0"/>
            <a:r>
              <a:rPr lang="en-US" sz="3000" dirty="0" smtClean="0"/>
              <a:t>The clear spacing under the base plate and the size of nuts and bolts do not greatly affect the flexural stresses.</a:t>
            </a:r>
          </a:p>
          <a:p>
            <a:r>
              <a:rPr lang="en-US" sz="3000" dirty="0" smtClean="0"/>
              <a:t>Preliminary sizing of base plates using simple equations that are based on finite element results is possible. </a:t>
            </a:r>
          </a:p>
          <a:p>
            <a:r>
              <a:rPr lang="en-US" sz="3000" dirty="0" smtClean="0"/>
              <a:t>The equations derived in this study give adequate results if all possible failures at bend-lines are investigated.</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609600" y="228600"/>
            <a:ext cx="8153400" cy="990600"/>
          </a:xfrm>
        </p:spPr>
        <p:txBody>
          <a:bodyPr/>
          <a:lstStyle/>
          <a:p>
            <a:pPr eaLnBrk="1" hangingPunct="1"/>
            <a:r>
              <a:rPr lang="en-US" dirty="0" smtClean="0"/>
              <a:t>Future Work</a:t>
            </a:r>
          </a:p>
        </p:txBody>
      </p:sp>
      <p:sp>
        <p:nvSpPr>
          <p:cNvPr id="3" name="Content Placeholder 2"/>
          <p:cNvSpPr>
            <a:spLocks noGrp="1"/>
          </p:cNvSpPr>
          <p:nvPr>
            <p:ph sz="quarter" idx="1"/>
          </p:nvPr>
        </p:nvSpPr>
        <p:spPr>
          <a:xfrm>
            <a:off x="318978" y="1769673"/>
            <a:ext cx="8251816" cy="3728016"/>
          </a:xfrm>
        </p:spPr>
        <p:txBody>
          <a:bodyPr/>
          <a:lstStyle/>
          <a:p>
            <a:pPr>
              <a:buNone/>
            </a:pPr>
            <a:r>
              <a:rPr lang="en-US" sz="2800" dirty="0" smtClean="0"/>
              <a:t>Future research in the area of base plates on leveling</a:t>
            </a:r>
          </a:p>
          <a:p>
            <a:pPr>
              <a:buNone/>
            </a:pPr>
            <a:r>
              <a:rPr lang="en-US" sz="2800" dirty="0" smtClean="0"/>
              <a:t>nuts may consider the effects of:</a:t>
            </a:r>
          </a:p>
          <a:p>
            <a:r>
              <a:rPr lang="en-US" sz="2800" dirty="0" smtClean="0"/>
              <a:t>Various shapes of columns</a:t>
            </a:r>
          </a:p>
          <a:p>
            <a:r>
              <a:rPr lang="en-US" sz="2800" dirty="0" smtClean="0"/>
              <a:t>Effect of stiffeners</a:t>
            </a:r>
          </a:p>
          <a:p>
            <a:r>
              <a:rPr lang="en-US" sz="2800" dirty="0" smtClean="0"/>
              <a:t>Dynamic loads </a:t>
            </a:r>
          </a:p>
          <a:p>
            <a:r>
              <a:rPr lang="en-US" sz="2800" dirty="0" smtClean="0"/>
              <a:t>Fatigue strength</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2"/>
          <p:cNvSpPr>
            <a:spLocks noGrp="1"/>
          </p:cNvSpPr>
          <p:nvPr>
            <p:ph type="title"/>
          </p:nvPr>
        </p:nvSpPr>
        <p:spPr/>
        <p:txBody>
          <a:bodyPr/>
          <a:lstStyle/>
          <a:p>
            <a:pPr eaLnBrk="1" hangingPunct="1"/>
            <a:r>
              <a:rPr lang="en-US" sz="4800" dirty="0" smtClean="0">
                <a:solidFill>
                  <a:schemeClr val="tx1"/>
                </a:solidFill>
              </a:rPr>
              <a:t>Questions?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US" dirty="0" smtClean="0"/>
              <a:t>Introduction</a:t>
            </a:r>
          </a:p>
        </p:txBody>
      </p:sp>
      <p:sp>
        <p:nvSpPr>
          <p:cNvPr id="6" name="Content Placeholder 2"/>
          <p:cNvSpPr>
            <a:spLocks noGrp="1"/>
          </p:cNvSpPr>
          <p:nvPr>
            <p:ph sz="quarter" idx="1"/>
          </p:nvPr>
        </p:nvSpPr>
        <p:spPr>
          <a:xfrm>
            <a:off x="219918" y="1600199"/>
            <a:ext cx="5705393" cy="4964373"/>
          </a:xfrm>
        </p:spPr>
        <p:txBody>
          <a:bodyPr/>
          <a:lstStyle/>
          <a:p>
            <a:pPr algn="just" eaLnBrk="1" hangingPunct="1"/>
            <a:r>
              <a:rPr lang="en-US" sz="2600" dirty="0"/>
              <a:t>Membrane stresses </a:t>
            </a:r>
            <a:r>
              <a:rPr lang="en-US" sz="2600" dirty="0" smtClean="0"/>
              <a:t>may also be created </a:t>
            </a:r>
            <a:r>
              <a:rPr lang="en-US" sz="2600" dirty="0"/>
              <a:t>by </a:t>
            </a:r>
            <a:r>
              <a:rPr lang="en-US" sz="2600" dirty="0" smtClean="0"/>
              <a:t>either gravity or lateral </a:t>
            </a:r>
            <a:r>
              <a:rPr lang="en-US" sz="2600" dirty="0"/>
              <a:t>loads</a:t>
            </a:r>
            <a:r>
              <a:rPr lang="en-US" sz="2600" dirty="0" smtClean="0"/>
              <a:t>.</a:t>
            </a:r>
            <a:endParaRPr lang="en-US" sz="2600" dirty="0"/>
          </a:p>
          <a:p>
            <a:pPr algn="just" eaLnBrk="1" hangingPunct="1"/>
            <a:r>
              <a:rPr lang="en-US" sz="2600" dirty="0" smtClean="0"/>
              <a:t>The empty space between base plate and concrete foundation is often filled by grout to prevent corrosion and deterioration of the base plate and anchor bolts.</a:t>
            </a:r>
          </a:p>
          <a:p>
            <a:pPr algn="just" eaLnBrk="1" hangingPunct="1"/>
            <a:r>
              <a:rPr lang="en-US" sz="2600" dirty="0" smtClean="0"/>
              <a:t>However, the grout cannot be counted for any structural strength as it is prone to cracking with temperature changes and shrinkage effects.</a:t>
            </a:r>
          </a:p>
        </p:txBody>
      </p:sp>
      <p:grpSp>
        <p:nvGrpSpPr>
          <p:cNvPr id="2050" name="Group 2"/>
          <p:cNvGrpSpPr>
            <a:grpSpLocks/>
          </p:cNvGrpSpPr>
          <p:nvPr/>
        </p:nvGrpSpPr>
        <p:grpSpPr bwMode="auto">
          <a:xfrm>
            <a:off x="6105144" y="2133600"/>
            <a:ext cx="2600325" cy="3810000"/>
            <a:chOff x="3360" y="2700"/>
            <a:chExt cx="4095" cy="6000"/>
          </a:xfrm>
        </p:grpSpPr>
        <p:sp>
          <p:nvSpPr>
            <p:cNvPr id="2051" name="Rectangle 3"/>
            <p:cNvSpPr>
              <a:spLocks noChangeArrowheads="1"/>
            </p:cNvSpPr>
            <p:nvPr/>
          </p:nvSpPr>
          <p:spPr bwMode="auto">
            <a:xfrm>
              <a:off x="3690" y="6405"/>
              <a:ext cx="3045" cy="270"/>
            </a:xfrm>
            <a:prstGeom prst="rect">
              <a:avLst/>
            </a:prstGeom>
            <a:solidFill>
              <a:srgbClr val="FFFFFF"/>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2052" name="Rectangle 4"/>
            <p:cNvSpPr>
              <a:spLocks noChangeArrowheads="1"/>
            </p:cNvSpPr>
            <p:nvPr/>
          </p:nvSpPr>
          <p:spPr bwMode="auto">
            <a:xfrm>
              <a:off x="4365" y="3570"/>
              <a:ext cx="1710" cy="2835"/>
            </a:xfrm>
            <a:prstGeom prst="rect">
              <a:avLst/>
            </a:prstGeom>
            <a:solidFill>
              <a:srgbClr val="BFBFB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53" name="Rectangle 5"/>
            <p:cNvSpPr>
              <a:spLocks noChangeArrowheads="1"/>
            </p:cNvSpPr>
            <p:nvPr/>
          </p:nvSpPr>
          <p:spPr bwMode="auto">
            <a:xfrm>
              <a:off x="3360" y="7020"/>
              <a:ext cx="3735" cy="168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54" name="Rectangle 6"/>
            <p:cNvSpPr>
              <a:spLocks noChangeArrowheads="1"/>
            </p:cNvSpPr>
            <p:nvPr/>
          </p:nvSpPr>
          <p:spPr bwMode="auto">
            <a:xfrm>
              <a:off x="4470" y="5970"/>
              <a:ext cx="143" cy="2175"/>
            </a:xfrm>
            <a:prstGeom prst="rect">
              <a:avLst/>
            </a:prstGeom>
            <a:solidFill>
              <a:srgbClr val="FFFFFF"/>
            </a:solidFill>
            <a:ln w="9525">
              <a:solidFill>
                <a:srgbClr val="000000"/>
              </a:solidFill>
              <a:prstDash val="lgDash"/>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55" name="Rectangle 7"/>
            <p:cNvSpPr>
              <a:spLocks noChangeArrowheads="1"/>
            </p:cNvSpPr>
            <p:nvPr/>
          </p:nvSpPr>
          <p:spPr bwMode="auto">
            <a:xfrm>
              <a:off x="5827" y="5970"/>
              <a:ext cx="143" cy="2175"/>
            </a:xfrm>
            <a:prstGeom prst="rect">
              <a:avLst/>
            </a:prstGeom>
            <a:solidFill>
              <a:srgbClr val="FFFFFF"/>
            </a:solidFill>
            <a:ln w="9525">
              <a:solidFill>
                <a:srgbClr val="000000"/>
              </a:solidFill>
              <a:prstDash val="lgDash"/>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56" name="Rectangle 8"/>
            <p:cNvSpPr>
              <a:spLocks noChangeArrowheads="1"/>
            </p:cNvSpPr>
            <p:nvPr/>
          </p:nvSpPr>
          <p:spPr bwMode="auto">
            <a:xfrm>
              <a:off x="4200" y="6675"/>
              <a:ext cx="675" cy="143"/>
            </a:xfrm>
            <a:prstGeom prst="rect">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57" name="Rectangle 9"/>
            <p:cNvSpPr>
              <a:spLocks noChangeArrowheads="1"/>
            </p:cNvSpPr>
            <p:nvPr/>
          </p:nvSpPr>
          <p:spPr bwMode="auto">
            <a:xfrm>
              <a:off x="5565" y="6675"/>
              <a:ext cx="675" cy="143"/>
            </a:xfrm>
            <a:prstGeom prst="rect">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58" name="Rectangle 10"/>
            <p:cNvSpPr>
              <a:spLocks noChangeArrowheads="1"/>
            </p:cNvSpPr>
            <p:nvPr/>
          </p:nvSpPr>
          <p:spPr bwMode="auto">
            <a:xfrm>
              <a:off x="4200" y="6262"/>
              <a:ext cx="675" cy="143"/>
            </a:xfrm>
            <a:prstGeom prst="rect">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59" name="Rectangle 11"/>
            <p:cNvSpPr>
              <a:spLocks noChangeArrowheads="1"/>
            </p:cNvSpPr>
            <p:nvPr/>
          </p:nvSpPr>
          <p:spPr bwMode="auto">
            <a:xfrm>
              <a:off x="5565" y="6262"/>
              <a:ext cx="675" cy="143"/>
            </a:xfrm>
            <a:prstGeom prst="rect">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60" name="AutoShape 12"/>
            <p:cNvSpPr>
              <a:spLocks noChangeArrowheads="1"/>
            </p:cNvSpPr>
            <p:nvPr/>
          </p:nvSpPr>
          <p:spPr bwMode="auto">
            <a:xfrm>
              <a:off x="5070" y="2700"/>
              <a:ext cx="330" cy="870"/>
            </a:xfrm>
            <a:prstGeom prst="downArrow">
              <a:avLst>
                <a:gd name="adj1" fmla="val 50000"/>
                <a:gd name="adj2" fmla="val 65909"/>
              </a:avLst>
            </a:prstGeom>
            <a:solidFill>
              <a:srgbClr val="FFFFFF"/>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en-US"/>
            </a:p>
          </p:txBody>
        </p:sp>
        <p:cxnSp>
          <p:nvCxnSpPr>
            <p:cNvPr id="2061" name="AutoShape 13"/>
            <p:cNvCxnSpPr>
              <a:cxnSpLocks noChangeShapeType="1"/>
            </p:cNvCxnSpPr>
            <p:nvPr/>
          </p:nvCxnSpPr>
          <p:spPr bwMode="auto">
            <a:xfrm rot="10800000" flipV="1">
              <a:off x="6240" y="5760"/>
              <a:ext cx="1215" cy="502"/>
            </a:xfrm>
            <a:prstGeom prst="curvedConnector3">
              <a:avLst>
                <a:gd name="adj1" fmla="val 49958"/>
              </a:avLst>
            </a:prstGeom>
            <a:noFill/>
            <a:ln w="9525">
              <a:solidFill>
                <a:srgbClr val="000000"/>
              </a:solidFill>
              <a:round/>
              <a:headEnd/>
              <a:tailEnd type="triangle" w="med" len="med"/>
            </a:ln>
          </p:spPr>
        </p:cxnSp>
        <p:cxnSp>
          <p:nvCxnSpPr>
            <p:cNvPr id="2062" name="AutoShape 14"/>
            <p:cNvCxnSpPr>
              <a:cxnSpLocks noChangeShapeType="1"/>
            </p:cNvCxnSpPr>
            <p:nvPr/>
          </p:nvCxnSpPr>
          <p:spPr bwMode="auto">
            <a:xfrm rot="5400000">
              <a:off x="6176" y="5966"/>
              <a:ext cx="773" cy="645"/>
            </a:xfrm>
            <a:prstGeom prst="curvedConnector3">
              <a:avLst>
                <a:gd name="adj1" fmla="val 49935"/>
              </a:avLst>
            </a:prstGeom>
            <a:noFill/>
            <a:ln w="9525">
              <a:solidFill>
                <a:srgbClr val="000000"/>
              </a:solidFill>
              <a:round/>
              <a:headEnd/>
              <a:tailEnd type="triangle" w="med" len="med"/>
            </a:ln>
          </p:spPr>
        </p:cxnSp>
      </p:grpSp>
      <p:grpSp>
        <p:nvGrpSpPr>
          <p:cNvPr id="24" name="Group 23"/>
          <p:cNvGrpSpPr/>
          <p:nvPr/>
        </p:nvGrpSpPr>
        <p:grpSpPr>
          <a:xfrm>
            <a:off x="6629400" y="1828800"/>
            <a:ext cx="2514600" cy="2917652"/>
            <a:chOff x="6629400" y="1828800"/>
            <a:chExt cx="2514600" cy="2917652"/>
          </a:xfrm>
        </p:grpSpPr>
        <p:sp>
          <p:nvSpPr>
            <p:cNvPr id="17" name="TextBox 16"/>
            <p:cNvSpPr txBox="1"/>
            <p:nvPr/>
          </p:nvSpPr>
          <p:spPr>
            <a:xfrm>
              <a:off x="7848600" y="3276600"/>
              <a:ext cx="1295400" cy="738664"/>
            </a:xfrm>
            <a:prstGeom prst="rect">
              <a:avLst/>
            </a:prstGeom>
            <a:noFill/>
          </p:spPr>
          <p:txBody>
            <a:bodyPr wrap="square" rtlCol="0">
              <a:spAutoFit/>
            </a:bodyPr>
            <a:lstStyle/>
            <a:p>
              <a:r>
                <a:rPr lang="en-US" sz="1400" dirty="0" smtClean="0"/>
                <a:t>Nuts resisting bending of base plate</a:t>
              </a:r>
              <a:endParaRPr lang="en-US" sz="1400" dirty="0"/>
            </a:p>
          </p:txBody>
        </p:sp>
        <p:sp>
          <p:nvSpPr>
            <p:cNvPr id="18" name="TextBox 17"/>
            <p:cNvSpPr txBox="1"/>
            <p:nvPr/>
          </p:nvSpPr>
          <p:spPr>
            <a:xfrm>
              <a:off x="7162800" y="1828800"/>
              <a:ext cx="990600" cy="307777"/>
            </a:xfrm>
            <a:prstGeom prst="rect">
              <a:avLst/>
            </a:prstGeom>
            <a:noFill/>
          </p:spPr>
          <p:txBody>
            <a:bodyPr wrap="square" rtlCol="0">
              <a:spAutoFit/>
            </a:bodyPr>
            <a:lstStyle/>
            <a:p>
              <a:r>
                <a:rPr lang="en-US" sz="1400" dirty="0" smtClean="0"/>
                <a:t>Axial load</a:t>
              </a:r>
              <a:endParaRPr lang="en-US" sz="1400" dirty="0"/>
            </a:p>
          </p:txBody>
        </p:sp>
        <p:cxnSp>
          <p:nvCxnSpPr>
            <p:cNvPr id="22" name="Straight Arrow Connector 21"/>
            <p:cNvCxnSpPr/>
            <p:nvPr/>
          </p:nvCxnSpPr>
          <p:spPr>
            <a:xfrm>
              <a:off x="6629400" y="4744864"/>
              <a:ext cx="304800" cy="1588"/>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6629400" y="4440064"/>
              <a:ext cx="304800" cy="1588"/>
            </a:xfrm>
            <a:prstGeom prst="straightConnector1">
              <a:avLst/>
            </a:prstGeom>
            <a:ln w="15875">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rot="10800000">
              <a:off x="7467600" y="4743275"/>
              <a:ext cx="304800" cy="1588"/>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rot="10800000">
              <a:off x="7467600" y="4440064"/>
              <a:ext cx="304800" cy="1588"/>
            </a:xfrm>
            <a:prstGeom prst="straightConnector1">
              <a:avLst/>
            </a:prstGeom>
            <a:ln w="15875">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p:cNvSpPr>
          <p:nvPr>
            <p:ph type="title"/>
          </p:nvPr>
        </p:nvSpPr>
        <p:spPr>
          <a:xfrm>
            <a:off x="609600" y="228600"/>
            <a:ext cx="8153400" cy="990600"/>
          </a:xfrm>
        </p:spPr>
        <p:txBody>
          <a:bodyPr/>
          <a:lstStyle/>
          <a:p>
            <a:pPr eaLnBrk="1" hangingPunct="1"/>
            <a:r>
              <a:rPr lang="en-US" smtClean="0"/>
              <a:t>Statement of Problem</a:t>
            </a:r>
          </a:p>
        </p:txBody>
      </p:sp>
      <p:sp>
        <p:nvSpPr>
          <p:cNvPr id="20483" name="Rectangle 3"/>
          <p:cNvSpPr>
            <a:spLocks noGrp="1"/>
          </p:cNvSpPr>
          <p:nvPr>
            <p:ph sz="quarter" idx="1"/>
          </p:nvPr>
        </p:nvSpPr>
        <p:spPr>
          <a:xfrm>
            <a:off x="162046" y="1600199"/>
            <a:ext cx="5248154" cy="5059907"/>
          </a:xfrm>
        </p:spPr>
        <p:txBody>
          <a:bodyPr/>
          <a:lstStyle/>
          <a:p>
            <a:pPr algn="just" eaLnBrk="1" hangingPunct="1"/>
            <a:r>
              <a:rPr lang="en-US" sz="2500" dirty="0" smtClean="0"/>
              <a:t>It has been reported that in the last five years, at least 80 defective poles installed have been taken down in Texas because of cracks and other signs of structural failure.</a:t>
            </a:r>
          </a:p>
          <a:p>
            <a:pPr algn="just" eaLnBrk="1" hangingPunct="1"/>
            <a:r>
              <a:rPr lang="en-US" sz="2500" dirty="0" smtClean="0"/>
              <a:t>About 33% of signal supports inspected in United States were having cracks in either the base plates or the concrete foundation due to fatigue.</a:t>
            </a:r>
          </a:p>
          <a:p>
            <a:pPr algn="just" eaLnBrk="1" hangingPunct="1"/>
            <a:r>
              <a:rPr lang="en-US" sz="2500" dirty="0" smtClean="0"/>
              <a:t>Limited Research on the base plates column connection.</a:t>
            </a:r>
          </a:p>
        </p:txBody>
      </p:sp>
      <p:pic>
        <p:nvPicPr>
          <p:cNvPr id="20484" name="Picture 4"/>
          <p:cNvPicPr>
            <a:picLocks noChangeAspect="1" noChangeArrowheads="1"/>
          </p:cNvPicPr>
          <p:nvPr/>
        </p:nvPicPr>
        <p:blipFill>
          <a:blip r:embed="rId3" cstate="print"/>
          <a:srcRect/>
          <a:stretch>
            <a:fillRect/>
          </a:stretch>
        </p:blipFill>
        <p:spPr bwMode="auto">
          <a:xfrm>
            <a:off x="5410200" y="1828800"/>
            <a:ext cx="3438525" cy="4152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grpSp>
        <p:nvGrpSpPr>
          <p:cNvPr id="80" name="Group 79"/>
          <p:cNvGrpSpPr/>
          <p:nvPr/>
        </p:nvGrpSpPr>
        <p:grpSpPr>
          <a:xfrm>
            <a:off x="252704" y="1141184"/>
            <a:ext cx="8129546" cy="2564244"/>
            <a:chOff x="252704" y="1141184"/>
            <a:chExt cx="8129546" cy="2564244"/>
          </a:xfrm>
        </p:grpSpPr>
        <p:sp>
          <p:nvSpPr>
            <p:cNvPr id="1027" name="Oval 3"/>
            <p:cNvSpPr>
              <a:spLocks noChangeArrowheads="1"/>
            </p:cNvSpPr>
            <p:nvPr/>
          </p:nvSpPr>
          <p:spPr bwMode="auto">
            <a:xfrm>
              <a:off x="7906000" y="2722425"/>
              <a:ext cx="114300" cy="62251"/>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028" name="Group 4"/>
            <p:cNvGrpSpPr>
              <a:grpSpLocks/>
            </p:cNvGrpSpPr>
            <p:nvPr/>
          </p:nvGrpSpPr>
          <p:grpSpPr bwMode="auto">
            <a:xfrm>
              <a:off x="5781925" y="1567527"/>
              <a:ext cx="2600325" cy="1884715"/>
              <a:chOff x="3435" y="1367"/>
              <a:chExt cx="4095" cy="3179"/>
            </a:xfrm>
          </p:grpSpPr>
          <p:sp>
            <p:nvSpPr>
              <p:cNvPr id="1029" name="AutoShape 5"/>
              <p:cNvSpPr>
                <a:spLocks noChangeArrowheads="1"/>
              </p:cNvSpPr>
              <p:nvPr/>
            </p:nvSpPr>
            <p:spPr bwMode="auto">
              <a:xfrm rot="19589636">
                <a:off x="5767" y="3559"/>
                <a:ext cx="622" cy="436"/>
              </a:xfrm>
              <a:prstGeom prst="rtTriangle">
                <a:avLst/>
              </a:prstGeom>
              <a:solidFill>
                <a:srgbClr val="FF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cxnSp>
            <p:nvCxnSpPr>
              <p:cNvPr id="1030" name="AutoShape 6"/>
              <p:cNvCxnSpPr>
                <a:cxnSpLocks noChangeShapeType="1"/>
              </p:cNvCxnSpPr>
              <p:nvPr/>
            </p:nvCxnSpPr>
            <p:spPr bwMode="auto">
              <a:xfrm>
                <a:off x="3810" y="4291"/>
                <a:ext cx="2460" cy="0"/>
              </a:xfrm>
              <a:prstGeom prst="straightConnector1">
                <a:avLst/>
              </a:prstGeom>
              <a:noFill/>
              <a:ln w="9525">
                <a:solidFill>
                  <a:srgbClr val="000000"/>
                </a:solidFill>
                <a:round/>
                <a:headEnd/>
                <a:tailEnd/>
              </a:ln>
            </p:spPr>
          </p:cxnSp>
          <p:cxnSp>
            <p:nvCxnSpPr>
              <p:cNvPr id="1031" name="AutoShape 7"/>
              <p:cNvCxnSpPr>
                <a:cxnSpLocks noChangeShapeType="1"/>
              </p:cNvCxnSpPr>
              <p:nvPr/>
            </p:nvCxnSpPr>
            <p:spPr bwMode="auto">
              <a:xfrm flipV="1">
                <a:off x="3810" y="3180"/>
                <a:ext cx="1170" cy="1111"/>
              </a:xfrm>
              <a:prstGeom prst="straightConnector1">
                <a:avLst/>
              </a:prstGeom>
              <a:noFill/>
              <a:ln w="9525">
                <a:solidFill>
                  <a:srgbClr val="000000"/>
                </a:solidFill>
                <a:round/>
                <a:headEnd/>
                <a:tailEnd/>
              </a:ln>
            </p:spPr>
          </p:cxnSp>
          <p:cxnSp>
            <p:nvCxnSpPr>
              <p:cNvPr id="1032" name="AutoShape 8"/>
              <p:cNvCxnSpPr>
                <a:cxnSpLocks noChangeShapeType="1"/>
              </p:cNvCxnSpPr>
              <p:nvPr/>
            </p:nvCxnSpPr>
            <p:spPr bwMode="auto">
              <a:xfrm>
                <a:off x="3810" y="4531"/>
                <a:ext cx="2445" cy="0"/>
              </a:xfrm>
              <a:prstGeom prst="straightConnector1">
                <a:avLst/>
              </a:prstGeom>
              <a:noFill/>
              <a:ln w="9525">
                <a:solidFill>
                  <a:srgbClr val="000000"/>
                </a:solidFill>
                <a:round/>
                <a:headEnd/>
                <a:tailEnd/>
              </a:ln>
            </p:spPr>
          </p:cxnSp>
          <p:cxnSp>
            <p:nvCxnSpPr>
              <p:cNvPr id="1033" name="AutoShape 9"/>
              <p:cNvCxnSpPr>
                <a:cxnSpLocks noChangeShapeType="1"/>
              </p:cNvCxnSpPr>
              <p:nvPr/>
            </p:nvCxnSpPr>
            <p:spPr bwMode="auto">
              <a:xfrm>
                <a:off x="3825" y="4276"/>
                <a:ext cx="15" cy="240"/>
              </a:xfrm>
              <a:prstGeom prst="straightConnector1">
                <a:avLst/>
              </a:prstGeom>
              <a:noFill/>
              <a:ln w="9525">
                <a:solidFill>
                  <a:srgbClr val="000000"/>
                </a:solidFill>
                <a:round/>
                <a:headEnd/>
                <a:tailEnd/>
              </a:ln>
            </p:spPr>
          </p:cxnSp>
          <p:cxnSp>
            <p:nvCxnSpPr>
              <p:cNvPr id="1034" name="AutoShape 10"/>
              <p:cNvCxnSpPr>
                <a:cxnSpLocks noChangeShapeType="1"/>
              </p:cNvCxnSpPr>
              <p:nvPr/>
            </p:nvCxnSpPr>
            <p:spPr bwMode="auto">
              <a:xfrm flipV="1">
                <a:off x="6285" y="3180"/>
                <a:ext cx="1170" cy="1111"/>
              </a:xfrm>
              <a:prstGeom prst="straightConnector1">
                <a:avLst/>
              </a:prstGeom>
              <a:noFill/>
              <a:ln w="9525">
                <a:solidFill>
                  <a:srgbClr val="000000"/>
                </a:solidFill>
                <a:round/>
                <a:headEnd/>
                <a:tailEnd/>
              </a:ln>
            </p:spPr>
          </p:cxnSp>
          <p:cxnSp>
            <p:nvCxnSpPr>
              <p:cNvPr id="1035" name="AutoShape 11"/>
              <p:cNvCxnSpPr>
                <a:cxnSpLocks noChangeShapeType="1"/>
              </p:cNvCxnSpPr>
              <p:nvPr/>
            </p:nvCxnSpPr>
            <p:spPr bwMode="auto">
              <a:xfrm flipV="1">
                <a:off x="6285" y="3435"/>
                <a:ext cx="1170" cy="1096"/>
              </a:xfrm>
              <a:prstGeom prst="straightConnector1">
                <a:avLst/>
              </a:prstGeom>
              <a:noFill/>
              <a:ln w="9525">
                <a:solidFill>
                  <a:srgbClr val="000000"/>
                </a:solidFill>
                <a:round/>
                <a:headEnd/>
                <a:tailEnd/>
              </a:ln>
            </p:spPr>
          </p:cxnSp>
          <p:cxnSp>
            <p:nvCxnSpPr>
              <p:cNvPr id="1036" name="AutoShape 12"/>
              <p:cNvCxnSpPr>
                <a:cxnSpLocks noChangeShapeType="1"/>
              </p:cNvCxnSpPr>
              <p:nvPr/>
            </p:nvCxnSpPr>
            <p:spPr bwMode="auto">
              <a:xfrm>
                <a:off x="6285" y="4291"/>
                <a:ext cx="0" cy="255"/>
              </a:xfrm>
              <a:prstGeom prst="straightConnector1">
                <a:avLst/>
              </a:prstGeom>
              <a:noFill/>
              <a:ln w="9525">
                <a:solidFill>
                  <a:srgbClr val="000000"/>
                </a:solidFill>
                <a:round/>
                <a:headEnd/>
                <a:tailEnd/>
              </a:ln>
            </p:spPr>
          </p:cxnSp>
          <p:cxnSp>
            <p:nvCxnSpPr>
              <p:cNvPr id="1037" name="AutoShape 13"/>
              <p:cNvCxnSpPr>
                <a:cxnSpLocks noChangeShapeType="1"/>
              </p:cNvCxnSpPr>
              <p:nvPr/>
            </p:nvCxnSpPr>
            <p:spPr bwMode="auto">
              <a:xfrm>
                <a:off x="4980" y="3180"/>
                <a:ext cx="2475" cy="1"/>
              </a:xfrm>
              <a:prstGeom prst="straightConnector1">
                <a:avLst/>
              </a:prstGeom>
              <a:noFill/>
              <a:ln w="9525">
                <a:solidFill>
                  <a:srgbClr val="000000"/>
                </a:solidFill>
                <a:round/>
                <a:headEnd/>
                <a:tailEnd/>
              </a:ln>
            </p:spPr>
          </p:cxnSp>
          <p:cxnSp>
            <p:nvCxnSpPr>
              <p:cNvPr id="1038" name="AutoShape 14"/>
              <p:cNvCxnSpPr>
                <a:cxnSpLocks noChangeShapeType="1"/>
              </p:cNvCxnSpPr>
              <p:nvPr/>
            </p:nvCxnSpPr>
            <p:spPr bwMode="auto">
              <a:xfrm>
                <a:off x="7455" y="3180"/>
                <a:ext cx="0" cy="255"/>
              </a:xfrm>
              <a:prstGeom prst="straightConnector1">
                <a:avLst/>
              </a:prstGeom>
              <a:noFill/>
              <a:ln w="9525">
                <a:solidFill>
                  <a:srgbClr val="000000"/>
                </a:solidFill>
                <a:round/>
                <a:headEnd/>
                <a:tailEnd/>
              </a:ln>
            </p:spPr>
          </p:cxnSp>
          <p:sp>
            <p:nvSpPr>
              <p:cNvPr id="1039" name="AutoShape 15"/>
              <p:cNvSpPr>
                <a:spLocks noChangeArrowheads="1"/>
              </p:cNvSpPr>
              <p:nvPr/>
            </p:nvSpPr>
            <p:spPr bwMode="auto">
              <a:xfrm>
                <a:off x="5070" y="1367"/>
                <a:ext cx="1215" cy="2442"/>
              </a:xfrm>
              <a:prstGeom prst="cube">
                <a:avLst>
                  <a:gd name="adj" fmla="val 25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0" name="Oval 16"/>
              <p:cNvSpPr>
                <a:spLocks noChangeArrowheads="1"/>
              </p:cNvSpPr>
              <p:nvPr/>
            </p:nvSpPr>
            <p:spPr bwMode="auto">
              <a:xfrm>
                <a:off x="5850" y="4035"/>
                <a:ext cx="180" cy="105"/>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1" name="AutoShape 17"/>
              <p:cNvSpPr>
                <a:spLocks noChangeArrowheads="1"/>
              </p:cNvSpPr>
              <p:nvPr/>
            </p:nvSpPr>
            <p:spPr bwMode="auto">
              <a:xfrm rot="-1327256">
                <a:off x="4544" y="3623"/>
                <a:ext cx="730" cy="348"/>
              </a:xfrm>
              <a:prstGeom prst="rtTriangle">
                <a:avLst/>
              </a:prstGeom>
              <a:solidFill>
                <a:srgbClr val="FF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cxnSp>
            <p:nvCxnSpPr>
              <p:cNvPr id="1042" name="AutoShape 18"/>
              <p:cNvCxnSpPr>
                <a:cxnSpLocks noChangeShapeType="1"/>
              </p:cNvCxnSpPr>
              <p:nvPr/>
            </p:nvCxnSpPr>
            <p:spPr bwMode="auto">
              <a:xfrm>
                <a:off x="3435" y="3750"/>
                <a:ext cx="4095" cy="25"/>
              </a:xfrm>
              <a:prstGeom prst="straightConnector1">
                <a:avLst/>
              </a:prstGeom>
              <a:noFill/>
              <a:ln w="12700">
                <a:solidFill>
                  <a:srgbClr val="000000"/>
                </a:solidFill>
                <a:prstDash val="lgDash"/>
                <a:round/>
                <a:headEnd/>
                <a:tailEnd/>
              </a:ln>
            </p:spPr>
          </p:cxnSp>
          <p:sp>
            <p:nvSpPr>
              <p:cNvPr id="1043" name="Oval 19"/>
              <p:cNvSpPr>
                <a:spLocks noChangeArrowheads="1"/>
              </p:cNvSpPr>
              <p:nvPr/>
            </p:nvSpPr>
            <p:spPr bwMode="auto">
              <a:xfrm>
                <a:off x="4545" y="4005"/>
                <a:ext cx="180" cy="105"/>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cxnSp>
          <p:nvCxnSpPr>
            <p:cNvPr id="1045" name="AutoShape 21"/>
            <p:cNvCxnSpPr>
              <a:cxnSpLocks noChangeShapeType="1"/>
            </p:cNvCxnSpPr>
            <p:nvPr/>
          </p:nvCxnSpPr>
          <p:spPr bwMode="auto">
            <a:xfrm>
              <a:off x="3288694" y="2709474"/>
              <a:ext cx="0" cy="143854"/>
            </a:xfrm>
            <a:prstGeom prst="straightConnector1">
              <a:avLst/>
            </a:prstGeom>
            <a:noFill/>
            <a:ln w="9525">
              <a:solidFill>
                <a:srgbClr val="000000"/>
              </a:solidFill>
              <a:round/>
              <a:headEnd/>
              <a:tailEnd/>
            </a:ln>
          </p:spPr>
        </p:cxnSp>
        <p:sp>
          <p:nvSpPr>
            <p:cNvPr id="1047" name="Oval 23"/>
            <p:cNvSpPr>
              <a:spLocks noChangeArrowheads="1"/>
            </p:cNvSpPr>
            <p:nvPr/>
          </p:nvSpPr>
          <p:spPr bwMode="auto">
            <a:xfrm>
              <a:off x="2886760" y="2785632"/>
              <a:ext cx="107182" cy="5923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1048" name="AutoShape 24"/>
            <p:cNvCxnSpPr>
              <a:cxnSpLocks noChangeShapeType="1"/>
            </p:cNvCxnSpPr>
            <p:nvPr/>
          </p:nvCxnSpPr>
          <p:spPr bwMode="auto">
            <a:xfrm>
              <a:off x="1118250" y="3336228"/>
              <a:ext cx="1464826" cy="0"/>
            </a:xfrm>
            <a:prstGeom prst="straightConnector1">
              <a:avLst/>
            </a:prstGeom>
            <a:noFill/>
            <a:ln w="9525">
              <a:solidFill>
                <a:srgbClr val="000000"/>
              </a:solidFill>
              <a:round/>
              <a:headEnd/>
              <a:tailEnd/>
            </a:ln>
          </p:spPr>
        </p:cxnSp>
        <p:cxnSp>
          <p:nvCxnSpPr>
            <p:cNvPr id="1049" name="AutoShape 25"/>
            <p:cNvCxnSpPr>
              <a:cxnSpLocks noChangeShapeType="1"/>
            </p:cNvCxnSpPr>
            <p:nvPr/>
          </p:nvCxnSpPr>
          <p:spPr bwMode="auto">
            <a:xfrm flipV="1">
              <a:off x="1118250" y="2709474"/>
              <a:ext cx="750277" cy="626754"/>
            </a:xfrm>
            <a:prstGeom prst="straightConnector1">
              <a:avLst/>
            </a:prstGeom>
            <a:noFill/>
            <a:ln w="9525">
              <a:solidFill>
                <a:srgbClr val="000000"/>
              </a:solidFill>
              <a:round/>
              <a:headEnd/>
              <a:tailEnd/>
            </a:ln>
          </p:spPr>
        </p:cxnSp>
        <p:cxnSp>
          <p:nvCxnSpPr>
            <p:cNvPr id="1050" name="AutoShape 26"/>
            <p:cNvCxnSpPr>
              <a:cxnSpLocks noChangeShapeType="1"/>
            </p:cNvCxnSpPr>
            <p:nvPr/>
          </p:nvCxnSpPr>
          <p:spPr bwMode="auto">
            <a:xfrm>
              <a:off x="1118250" y="3471620"/>
              <a:ext cx="1455895" cy="0"/>
            </a:xfrm>
            <a:prstGeom prst="straightConnector1">
              <a:avLst/>
            </a:prstGeom>
            <a:noFill/>
            <a:ln w="9525">
              <a:solidFill>
                <a:srgbClr val="000000"/>
              </a:solidFill>
              <a:round/>
              <a:headEnd/>
              <a:tailEnd/>
            </a:ln>
          </p:spPr>
        </p:cxnSp>
        <p:cxnSp>
          <p:nvCxnSpPr>
            <p:cNvPr id="1051" name="AutoShape 27"/>
            <p:cNvCxnSpPr>
              <a:cxnSpLocks noChangeShapeType="1"/>
            </p:cNvCxnSpPr>
            <p:nvPr/>
          </p:nvCxnSpPr>
          <p:spPr bwMode="auto">
            <a:xfrm>
              <a:off x="1127182" y="3327766"/>
              <a:ext cx="8932" cy="135392"/>
            </a:xfrm>
            <a:prstGeom prst="straightConnector1">
              <a:avLst/>
            </a:prstGeom>
            <a:noFill/>
            <a:ln w="9525">
              <a:solidFill>
                <a:srgbClr val="000000"/>
              </a:solidFill>
              <a:round/>
              <a:headEnd/>
              <a:tailEnd/>
            </a:ln>
          </p:spPr>
        </p:cxnSp>
        <p:cxnSp>
          <p:nvCxnSpPr>
            <p:cNvPr id="1052" name="AutoShape 28"/>
            <p:cNvCxnSpPr>
              <a:cxnSpLocks noChangeShapeType="1"/>
            </p:cNvCxnSpPr>
            <p:nvPr/>
          </p:nvCxnSpPr>
          <p:spPr bwMode="auto">
            <a:xfrm flipV="1">
              <a:off x="2592008" y="2709474"/>
              <a:ext cx="696686" cy="626754"/>
            </a:xfrm>
            <a:prstGeom prst="straightConnector1">
              <a:avLst/>
            </a:prstGeom>
            <a:noFill/>
            <a:ln w="9525">
              <a:solidFill>
                <a:srgbClr val="000000"/>
              </a:solidFill>
              <a:round/>
              <a:headEnd/>
              <a:tailEnd/>
            </a:ln>
          </p:spPr>
        </p:cxnSp>
        <p:cxnSp>
          <p:nvCxnSpPr>
            <p:cNvPr id="1053" name="AutoShape 29"/>
            <p:cNvCxnSpPr>
              <a:cxnSpLocks noChangeShapeType="1"/>
            </p:cNvCxnSpPr>
            <p:nvPr/>
          </p:nvCxnSpPr>
          <p:spPr bwMode="auto">
            <a:xfrm flipV="1">
              <a:off x="2592008" y="2853328"/>
              <a:ext cx="696686" cy="618292"/>
            </a:xfrm>
            <a:prstGeom prst="straightConnector1">
              <a:avLst/>
            </a:prstGeom>
            <a:noFill/>
            <a:ln w="9525">
              <a:solidFill>
                <a:srgbClr val="000000"/>
              </a:solidFill>
              <a:round/>
              <a:headEnd/>
              <a:tailEnd/>
            </a:ln>
          </p:spPr>
        </p:cxnSp>
        <p:cxnSp>
          <p:nvCxnSpPr>
            <p:cNvPr id="1054" name="AutoShape 30"/>
            <p:cNvCxnSpPr>
              <a:cxnSpLocks noChangeShapeType="1"/>
            </p:cNvCxnSpPr>
            <p:nvPr/>
          </p:nvCxnSpPr>
          <p:spPr bwMode="auto">
            <a:xfrm>
              <a:off x="2592008" y="3336228"/>
              <a:ext cx="0" cy="143854"/>
            </a:xfrm>
            <a:prstGeom prst="straightConnector1">
              <a:avLst/>
            </a:prstGeom>
            <a:noFill/>
            <a:ln w="9525">
              <a:solidFill>
                <a:srgbClr val="000000"/>
              </a:solidFill>
              <a:round/>
              <a:headEnd/>
              <a:tailEnd/>
            </a:ln>
          </p:spPr>
        </p:cxnSp>
        <p:cxnSp>
          <p:nvCxnSpPr>
            <p:cNvPr id="1055" name="AutoShape 31"/>
            <p:cNvCxnSpPr>
              <a:cxnSpLocks noChangeShapeType="1"/>
            </p:cNvCxnSpPr>
            <p:nvPr/>
          </p:nvCxnSpPr>
          <p:spPr bwMode="auto">
            <a:xfrm>
              <a:off x="1868527" y="2631623"/>
              <a:ext cx="1420167" cy="78415"/>
            </a:xfrm>
            <a:prstGeom prst="straightConnector1">
              <a:avLst/>
            </a:prstGeom>
            <a:noFill/>
            <a:ln w="9525">
              <a:solidFill>
                <a:srgbClr val="000000"/>
              </a:solidFill>
              <a:round/>
              <a:headEnd/>
              <a:tailEnd/>
            </a:ln>
          </p:spPr>
        </p:cxnSp>
        <p:sp>
          <p:nvSpPr>
            <p:cNvPr id="1056" name="AutoShape 32"/>
            <p:cNvSpPr>
              <a:spLocks noChangeArrowheads="1"/>
            </p:cNvSpPr>
            <p:nvPr/>
          </p:nvSpPr>
          <p:spPr bwMode="auto">
            <a:xfrm>
              <a:off x="1868527" y="1603173"/>
              <a:ext cx="723481" cy="1419960"/>
            </a:xfrm>
            <a:prstGeom prst="cube">
              <a:avLst>
                <a:gd name="adj" fmla="val 25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7" name="Oval 33"/>
            <p:cNvSpPr>
              <a:spLocks noChangeArrowheads="1"/>
            </p:cNvSpPr>
            <p:nvPr/>
          </p:nvSpPr>
          <p:spPr bwMode="auto">
            <a:xfrm>
              <a:off x="2359780" y="3191809"/>
              <a:ext cx="107182" cy="5923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1058" name="AutoShape 34"/>
            <p:cNvCxnSpPr>
              <a:cxnSpLocks noChangeShapeType="1"/>
            </p:cNvCxnSpPr>
            <p:nvPr/>
          </p:nvCxnSpPr>
          <p:spPr bwMode="auto">
            <a:xfrm>
              <a:off x="1504702" y="3023133"/>
              <a:ext cx="1371340" cy="1692"/>
            </a:xfrm>
            <a:prstGeom prst="straightConnector1">
              <a:avLst/>
            </a:prstGeom>
            <a:noFill/>
            <a:ln w="31750">
              <a:solidFill>
                <a:srgbClr val="FF0000"/>
              </a:solidFill>
              <a:prstDash val="lgDash"/>
              <a:round/>
              <a:headEnd/>
              <a:tailEnd/>
            </a:ln>
          </p:spPr>
        </p:cxnSp>
        <p:sp>
          <p:nvSpPr>
            <p:cNvPr id="1059" name="Oval 35"/>
            <p:cNvSpPr>
              <a:spLocks noChangeArrowheads="1"/>
            </p:cNvSpPr>
            <p:nvPr/>
          </p:nvSpPr>
          <p:spPr bwMode="auto">
            <a:xfrm>
              <a:off x="1555912" y="3174885"/>
              <a:ext cx="107182" cy="5923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40" name="Curved Connector 39"/>
            <p:cNvCxnSpPr/>
            <p:nvPr/>
          </p:nvCxnSpPr>
          <p:spPr>
            <a:xfrm rot="5400000">
              <a:off x="2495153" y="2413282"/>
              <a:ext cx="762000" cy="457200"/>
            </a:xfrm>
            <a:prstGeom prst="curvedConnector3">
              <a:avLst>
                <a:gd name="adj1" fmla="val 50000"/>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3104753" y="1956082"/>
              <a:ext cx="1143000" cy="523220"/>
            </a:xfrm>
            <a:prstGeom prst="rect">
              <a:avLst/>
            </a:prstGeom>
            <a:noFill/>
          </p:spPr>
          <p:txBody>
            <a:bodyPr wrap="square" rtlCol="0">
              <a:spAutoFit/>
            </a:bodyPr>
            <a:lstStyle/>
            <a:p>
              <a:r>
                <a:rPr lang="en-US" sz="1400" i="1" dirty="0" smtClean="0"/>
                <a:t>Location of </a:t>
              </a:r>
              <a:r>
                <a:rPr lang="en-US" sz="1400" i="1" dirty="0" err="1" smtClean="0"/>
                <a:t>M</a:t>
              </a:r>
              <a:r>
                <a:rPr lang="en-US" sz="1400" i="1" baseline="-25000" dirty="0" err="1" smtClean="0"/>
                <a:t>max</a:t>
              </a:r>
              <a:endParaRPr lang="en-US" sz="1400" i="1" baseline="-25000" dirty="0"/>
            </a:p>
          </p:txBody>
        </p:sp>
        <p:cxnSp>
          <p:nvCxnSpPr>
            <p:cNvPr id="52" name="Curved Connector 51"/>
            <p:cNvCxnSpPr/>
            <p:nvPr/>
          </p:nvCxnSpPr>
          <p:spPr>
            <a:xfrm rot="16200000" flipH="1">
              <a:off x="6096250" y="2461641"/>
              <a:ext cx="533400" cy="533400"/>
            </a:xfrm>
            <a:prstGeom prst="curvedConnector3">
              <a:avLst>
                <a:gd name="adj1" fmla="val 52170"/>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6" name="Curved Connector 55"/>
            <p:cNvCxnSpPr/>
            <p:nvPr/>
          </p:nvCxnSpPr>
          <p:spPr>
            <a:xfrm>
              <a:off x="6096250" y="2461641"/>
              <a:ext cx="1295400" cy="533400"/>
            </a:xfrm>
            <a:prstGeom prst="curvedConnector3">
              <a:avLst>
                <a:gd name="adj1" fmla="val 50000"/>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5181850" y="2153864"/>
              <a:ext cx="1295400" cy="307777"/>
            </a:xfrm>
            <a:prstGeom prst="rect">
              <a:avLst/>
            </a:prstGeom>
            <a:noFill/>
          </p:spPr>
          <p:txBody>
            <a:bodyPr wrap="square" rtlCol="0">
              <a:spAutoFit/>
            </a:bodyPr>
            <a:lstStyle/>
            <a:p>
              <a:r>
                <a:rPr lang="en-US" sz="1400" i="1" dirty="0" smtClean="0"/>
                <a:t>W=w1+w2</a:t>
              </a:r>
              <a:endParaRPr lang="en-US" sz="1400" i="1" dirty="0"/>
            </a:p>
          </p:txBody>
        </p:sp>
        <p:cxnSp>
          <p:nvCxnSpPr>
            <p:cNvPr id="62" name="Straight Arrow Connector 61"/>
            <p:cNvCxnSpPr/>
            <p:nvPr/>
          </p:nvCxnSpPr>
          <p:spPr>
            <a:xfrm flipV="1">
              <a:off x="5943850" y="3071241"/>
              <a:ext cx="559351" cy="5197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5105650" y="2929021"/>
              <a:ext cx="1066800" cy="523220"/>
            </a:xfrm>
            <a:prstGeom prst="rect">
              <a:avLst/>
            </a:prstGeom>
            <a:noFill/>
          </p:spPr>
          <p:txBody>
            <a:bodyPr wrap="square" rtlCol="0">
              <a:spAutoFit/>
            </a:bodyPr>
            <a:lstStyle/>
            <a:p>
              <a:r>
                <a:rPr lang="en-US" sz="1400" i="1" dirty="0" smtClean="0"/>
                <a:t>Assumed angle</a:t>
              </a:r>
              <a:endParaRPr lang="en-US" sz="1400" i="1" dirty="0"/>
            </a:p>
          </p:txBody>
        </p:sp>
        <p:cxnSp>
          <p:nvCxnSpPr>
            <p:cNvPr id="48" name="Straight Arrow Connector 47"/>
            <p:cNvCxnSpPr/>
            <p:nvPr/>
          </p:nvCxnSpPr>
          <p:spPr>
            <a:xfrm rot="5400000" flipH="1" flipV="1">
              <a:off x="2185844" y="3001378"/>
              <a:ext cx="45720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rot="5400000" flipH="1" flipV="1">
              <a:off x="1396549" y="2959297"/>
              <a:ext cx="45720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rot="5400000">
              <a:off x="1723304" y="1615787"/>
              <a:ext cx="950793" cy="1588"/>
            </a:xfrm>
            <a:prstGeom prst="straightConnector1">
              <a:avLst/>
            </a:prstGeom>
            <a:ln w="762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2008164" y="2641643"/>
              <a:ext cx="410690" cy="369332"/>
            </a:xfrm>
            <a:prstGeom prst="rect">
              <a:avLst/>
            </a:prstGeom>
            <a:noFill/>
          </p:spPr>
          <p:txBody>
            <a:bodyPr wrap="none" rtlCol="0">
              <a:spAutoFit/>
            </a:bodyPr>
            <a:lstStyle/>
            <a:p>
              <a:r>
                <a:rPr lang="en-US" dirty="0" smtClean="0"/>
                <a:t>F</a:t>
              </a:r>
              <a:r>
                <a:rPr lang="en-US" baseline="-25000" dirty="0" smtClean="0"/>
                <a:t>2</a:t>
              </a:r>
              <a:endParaRPr lang="en-US" baseline="-25000" dirty="0"/>
            </a:p>
          </p:txBody>
        </p:sp>
        <p:sp>
          <p:nvSpPr>
            <p:cNvPr id="54" name="TextBox 53"/>
            <p:cNvSpPr txBox="1"/>
            <p:nvPr/>
          </p:nvSpPr>
          <p:spPr>
            <a:xfrm>
              <a:off x="1221879" y="2575679"/>
              <a:ext cx="410690" cy="369332"/>
            </a:xfrm>
            <a:prstGeom prst="rect">
              <a:avLst/>
            </a:prstGeom>
            <a:noFill/>
          </p:spPr>
          <p:txBody>
            <a:bodyPr wrap="none" rtlCol="0">
              <a:spAutoFit/>
            </a:bodyPr>
            <a:lstStyle/>
            <a:p>
              <a:r>
                <a:rPr lang="en-US" dirty="0" smtClean="0"/>
                <a:t>F</a:t>
              </a:r>
              <a:r>
                <a:rPr lang="en-US" baseline="-25000" dirty="0" smtClean="0"/>
                <a:t>1</a:t>
              </a:r>
              <a:endParaRPr lang="en-US" baseline="-25000" dirty="0"/>
            </a:p>
          </p:txBody>
        </p:sp>
        <p:cxnSp>
          <p:nvCxnSpPr>
            <p:cNvPr id="57" name="Straight Connector 56"/>
            <p:cNvCxnSpPr/>
            <p:nvPr/>
          </p:nvCxnSpPr>
          <p:spPr>
            <a:xfrm>
              <a:off x="2840143" y="3022193"/>
              <a:ext cx="559557"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2528519" y="3256479"/>
              <a:ext cx="559557"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rot="10800000" flipV="1">
              <a:off x="3003123" y="3037427"/>
              <a:ext cx="287397" cy="232807"/>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3134323" y="3063824"/>
              <a:ext cx="565628" cy="307777"/>
            </a:xfrm>
            <a:prstGeom prst="rect">
              <a:avLst/>
            </a:prstGeom>
            <a:noFill/>
          </p:spPr>
          <p:txBody>
            <a:bodyPr wrap="square" rtlCol="0">
              <a:spAutoFit/>
            </a:bodyPr>
            <a:lstStyle/>
            <a:p>
              <a:r>
                <a:rPr lang="en-US" sz="1400" i="1" dirty="0" smtClean="0"/>
                <a:t>e</a:t>
              </a:r>
              <a:endParaRPr lang="en-US" sz="1400" i="1" baseline="-25000" dirty="0"/>
            </a:p>
          </p:txBody>
        </p:sp>
        <p:cxnSp>
          <p:nvCxnSpPr>
            <p:cNvPr id="68" name="Straight Connector 67"/>
            <p:cNvCxnSpPr/>
            <p:nvPr/>
          </p:nvCxnSpPr>
          <p:spPr>
            <a:xfrm rot="10800000" flipV="1">
              <a:off x="5991902" y="3121621"/>
              <a:ext cx="436729" cy="38213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0800000" flipV="1">
              <a:off x="6485496" y="3123895"/>
              <a:ext cx="436729" cy="38213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10800000" flipV="1">
              <a:off x="6774374" y="3098874"/>
              <a:ext cx="436729" cy="38213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0800000" flipV="1">
              <a:off x="7252045" y="3085226"/>
              <a:ext cx="436729" cy="38213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rot="10800000">
              <a:off x="6103987" y="3410727"/>
              <a:ext cx="491317" cy="1588"/>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p:nvPr/>
          </p:nvCxnSpPr>
          <p:spPr>
            <a:xfrm rot="10800000">
              <a:off x="6862177" y="3391677"/>
              <a:ext cx="491317" cy="1588"/>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77" name="TextBox 76"/>
            <p:cNvSpPr txBox="1"/>
            <p:nvPr/>
          </p:nvSpPr>
          <p:spPr>
            <a:xfrm>
              <a:off x="6107680" y="3386221"/>
              <a:ext cx="495300" cy="307777"/>
            </a:xfrm>
            <a:prstGeom prst="rect">
              <a:avLst/>
            </a:prstGeom>
            <a:noFill/>
          </p:spPr>
          <p:txBody>
            <a:bodyPr wrap="square" rtlCol="0">
              <a:spAutoFit/>
            </a:bodyPr>
            <a:lstStyle/>
            <a:p>
              <a:r>
                <a:rPr lang="en-US" sz="1400" i="1" dirty="0" smtClean="0"/>
                <a:t>w</a:t>
              </a:r>
              <a:r>
                <a:rPr lang="en-US" sz="1400" i="1" baseline="-25000" dirty="0" smtClean="0"/>
                <a:t>1</a:t>
              </a:r>
              <a:endParaRPr lang="en-US" sz="1400" i="1" baseline="-25000" dirty="0"/>
            </a:p>
          </p:txBody>
        </p:sp>
        <p:sp>
          <p:nvSpPr>
            <p:cNvPr id="78" name="TextBox 77"/>
            <p:cNvSpPr txBox="1"/>
            <p:nvPr/>
          </p:nvSpPr>
          <p:spPr>
            <a:xfrm>
              <a:off x="6862060" y="3397651"/>
              <a:ext cx="495300" cy="307777"/>
            </a:xfrm>
            <a:prstGeom prst="rect">
              <a:avLst/>
            </a:prstGeom>
            <a:noFill/>
          </p:spPr>
          <p:txBody>
            <a:bodyPr wrap="square" rtlCol="0">
              <a:spAutoFit/>
            </a:bodyPr>
            <a:lstStyle/>
            <a:p>
              <a:r>
                <a:rPr lang="en-US" sz="1400" i="1" dirty="0" smtClean="0"/>
                <a:t>w</a:t>
              </a:r>
              <a:r>
                <a:rPr lang="en-US" sz="1400" i="1" baseline="-25000" dirty="0" smtClean="0"/>
                <a:t>2</a:t>
              </a:r>
              <a:endParaRPr lang="en-US" sz="1400" i="1" baseline="-25000" dirty="0"/>
            </a:p>
          </p:txBody>
        </p:sp>
        <p:sp>
          <p:nvSpPr>
            <p:cNvPr id="79" name="TextBox 78"/>
            <p:cNvSpPr txBox="1"/>
            <p:nvPr/>
          </p:nvSpPr>
          <p:spPr>
            <a:xfrm>
              <a:off x="252704" y="1859096"/>
              <a:ext cx="1635471" cy="307777"/>
            </a:xfrm>
            <a:prstGeom prst="rect">
              <a:avLst/>
            </a:prstGeom>
            <a:noFill/>
          </p:spPr>
          <p:txBody>
            <a:bodyPr wrap="square" rtlCol="0">
              <a:spAutoFit/>
            </a:bodyPr>
            <a:lstStyle/>
            <a:p>
              <a:r>
                <a:rPr lang="en-US" sz="1400" i="1" dirty="0" err="1" smtClean="0"/>
                <a:t>M</a:t>
              </a:r>
              <a:r>
                <a:rPr lang="en-US" sz="1400" i="1" baseline="-25000" dirty="0" err="1" smtClean="0"/>
                <a:t>max</a:t>
              </a:r>
              <a:r>
                <a:rPr lang="en-US" sz="1400" i="1" dirty="0" smtClean="0"/>
                <a:t> = (F</a:t>
              </a:r>
              <a:r>
                <a:rPr lang="en-US" sz="1400" i="1" baseline="-25000" dirty="0" smtClean="0"/>
                <a:t>1</a:t>
              </a:r>
              <a:r>
                <a:rPr lang="en-US" sz="1400" i="1" dirty="0" smtClean="0"/>
                <a:t>+F</a:t>
              </a:r>
              <a:r>
                <a:rPr lang="en-US" sz="1400" i="1" baseline="-25000" dirty="0" smtClean="0"/>
                <a:t>2</a:t>
              </a:r>
              <a:r>
                <a:rPr lang="en-US" sz="1400" i="1" dirty="0" smtClean="0"/>
                <a:t>)(e)</a:t>
              </a:r>
              <a:endParaRPr lang="en-US" sz="1400" i="1" baseline="-25000" dirty="0"/>
            </a:p>
          </p:txBody>
        </p:sp>
      </p:grpSp>
      <p:sp>
        <p:nvSpPr>
          <p:cNvPr id="61" name="Content Placeholder 2"/>
          <p:cNvSpPr>
            <a:spLocks noGrp="1"/>
          </p:cNvSpPr>
          <p:nvPr>
            <p:ph sz="quarter" idx="1"/>
          </p:nvPr>
        </p:nvSpPr>
        <p:spPr>
          <a:xfrm>
            <a:off x="252705" y="3277677"/>
            <a:ext cx="8289412" cy="3394881"/>
          </a:xfrm>
        </p:spPr>
        <p:txBody>
          <a:bodyPr/>
          <a:lstStyle/>
          <a:p>
            <a:pPr>
              <a:spcBef>
                <a:spcPts val="600"/>
              </a:spcBef>
              <a:spcAft>
                <a:spcPts val="600"/>
              </a:spcAft>
            </a:pPr>
            <a:endParaRPr lang="en-US" sz="2600" dirty="0" smtClean="0"/>
          </a:p>
          <a:p>
            <a:pPr marL="0" indent="0" algn="ctr">
              <a:spcBef>
                <a:spcPts val="600"/>
              </a:spcBef>
              <a:spcAft>
                <a:spcPts val="600"/>
              </a:spcAft>
              <a:buNone/>
            </a:pPr>
            <a:r>
              <a:rPr lang="en-US" sz="2600" b="1" dirty="0" smtClean="0"/>
              <a:t>M = (Z or S)* </a:t>
            </a:r>
            <a:r>
              <a:rPr lang="en-US" sz="2600" b="1" dirty="0" err="1" smtClean="0"/>
              <a:t>F</a:t>
            </a:r>
            <a:r>
              <a:rPr lang="en-US" sz="2600" b="1" baseline="-25000" dirty="0" err="1" smtClean="0"/>
              <a:t>y</a:t>
            </a:r>
            <a:endParaRPr lang="en-US" sz="2600" b="1" baseline="-25000" dirty="0" smtClean="0"/>
          </a:p>
          <a:p>
            <a:pPr algn="just">
              <a:spcBef>
                <a:spcPts val="600"/>
              </a:spcBef>
              <a:spcAft>
                <a:spcPts val="600"/>
              </a:spcAft>
            </a:pPr>
            <a:r>
              <a:rPr lang="en-US" sz="2600" dirty="0" smtClean="0"/>
              <a:t>Section Moduli “S” and “Z” must be determined in order to calculate bending stresses in the base plate.</a:t>
            </a:r>
          </a:p>
          <a:p>
            <a:pPr algn="just">
              <a:spcBef>
                <a:spcPts val="600"/>
              </a:spcBef>
              <a:spcAft>
                <a:spcPts val="600"/>
              </a:spcAft>
            </a:pPr>
            <a:r>
              <a:rPr lang="en-US" sz="2600" dirty="0" smtClean="0"/>
              <a:t>In finding S or Z, some engineers use the effective width, while others the complete width of the plate to calculate section modulus.</a:t>
            </a:r>
            <a:endParaRPr lang="en-US" sz="2600" b="1" dirty="0" smtClean="0"/>
          </a:p>
        </p:txBody>
      </p:sp>
      <p:sp>
        <p:nvSpPr>
          <p:cNvPr id="266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6627" name="Rectangle 3"/>
          <p:cNvSpPr>
            <a:spLocks noChangeArrowheads="1"/>
          </p:cNvSpPr>
          <p:nvPr/>
        </p:nvSpPr>
        <p:spPr bwMode="auto">
          <a:xfrm>
            <a:off x="0" y="8096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6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6630" name="Rectangle 6"/>
          <p:cNvSpPr>
            <a:spLocks noChangeArrowheads="1"/>
          </p:cNvSpPr>
          <p:nvPr/>
        </p:nvSpPr>
        <p:spPr bwMode="auto">
          <a:xfrm>
            <a:off x="0" y="9715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themeOverride>
</file>

<file path=docProps/app.xml><?xml version="1.0" encoding="utf-8"?>
<Properties xmlns="http://schemas.openxmlformats.org/officeDocument/2006/extended-properties" xmlns:vt="http://schemas.openxmlformats.org/officeDocument/2006/docPropsVTypes">
  <Template>Median</Template>
  <TotalTime>3114</TotalTime>
  <Words>2780</Words>
  <Application>Microsoft Office PowerPoint</Application>
  <PresentationFormat>On-screen Show (4:3)</PresentationFormat>
  <Paragraphs>474</Paragraphs>
  <Slides>63</Slides>
  <Notes>42</Notes>
  <HiddenSlides>0</HiddenSlides>
  <MMClips>0</MMClips>
  <ScaleCrop>false</ScaleCrop>
  <HeadingPairs>
    <vt:vector size="4" baseType="variant">
      <vt:variant>
        <vt:lpstr>Theme</vt:lpstr>
      </vt:variant>
      <vt:variant>
        <vt:i4>1</vt:i4>
      </vt:variant>
      <vt:variant>
        <vt:lpstr>Slide Titles</vt:lpstr>
      </vt:variant>
      <vt:variant>
        <vt:i4>63</vt:i4>
      </vt:variant>
    </vt:vector>
  </HeadingPairs>
  <TitlesOfParts>
    <vt:vector size="64" baseType="lpstr">
      <vt:lpstr>Median</vt:lpstr>
      <vt:lpstr>Non-linear Finite Element Analysis of Steel Base Plates on Leveling Nuts</vt:lpstr>
      <vt:lpstr>Outline</vt:lpstr>
      <vt:lpstr>Introduction</vt:lpstr>
      <vt:lpstr>Introduction</vt:lpstr>
      <vt:lpstr>Introduction</vt:lpstr>
      <vt:lpstr>Introduction</vt:lpstr>
      <vt:lpstr>Introduction</vt:lpstr>
      <vt:lpstr>Statement of Problem</vt:lpstr>
      <vt:lpstr>Background</vt:lpstr>
      <vt:lpstr>Background</vt:lpstr>
      <vt:lpstr>Objectives</vt:lpstr>
      <vt:lpstr>Objectives</vt:lpstr>
      <vt:lpstr>Scope</vt:lpstr>
      <vt:lpstr>Scope</vt:lpstr>
      <vt:lpstr>Laboratory Testing</vt:lpstr>
      <vt:lpstr>Laboratory Testing</vt:lpstr>
      <vt:lpstr>Laboratory Testing</vt:lpstr>
      <vt:lpstr>Laboratory Testing</vt:lpstr>
      <vt:lpstr>Laboratory Testing</vt:lpstr>
      <vt:lpstr>Laboratory Testing – Concentric Load</vt:lpstr>
      <vt:lpstr>Laboratory Testing – Concentric Load</vt:lpstr>
      <vt:lpstr>Laboratory Testing – Unieccentric Load</vt:lpstr>
      <vt:lpstr>Laboratory Testing – Unieccentric Load</vt:lpstr>
      <vt:lpstr>Laboratory Testing – Unieccentric Load</vt:lpstr>
      <vt:lpstr>Laboratory Testing – Biaxial Load</vt:lpstr>
      <vt:lpstr>Laboratory Testing – Biaxial Load</vt:lpstr>
      <vt:lpstr>Finite Element Modeling </vt:lpstr>
      <vt:lpstr>Finite Element Modeling </vt:lpstr>
      <vt:lpstr>Finite Element Modeling </vt:lpstr>
      <vt:lpstr>Finite Element Modeling </vt:lpstr>
      <vt:lpstr>Finite Element Modeling </vt:lpstr>
      <vt:lpstr>Finite Element Modeling </vt:lpstr>
      <vt:lpstr>Finite Element Modeling </vt:lpstr>
      <vt:lpstr>Finite Element Modeling </vt:lpstr>
      <vt:lpstr>Finite Element Modeling </vt:lpstr>
      <vt:lpstr>Finite Element Modeling </vt:lpstr>
      <vt:lpstr>Finite Element Modeling </vt:lpstr>
      <vt:lpstr>Finite Element Modeling </vt:lpstr>
      <vt:lpstr>Finite Element Modeling </vt:lpstr>
      <vt:lpstr>Finite Element Modeling </vt:lpstr>
      <vt:lpstr>Finite Element Modeling </vt:lpstr>
      <vt:lpstr>Deflection Curves – Concentric Load</vt:lpstr>
      <vt:lpstr>Deflection Curves – Concentric Load</vt:lpstr>
      <vt:lpstr>Deflection Curves – Concentric Load</vt:lpstr>
      <vt:lpstr>Flexural Stress Contours</vt:lpstr>
      <vt:lpstr>Flexural Stress Contours</vt:lpstr>
      <vt:lpstr>Flexural Stress Contours</vt:lpstr>
      <vt:lpstr>Flexural Stress Contours</vt:lpstr>
      <vt:lpstr>Flexural Stress Contours</vt:lpstr>
      <vt:lpstr>Results – Concentric Load Cases</vt:lpstr>
      <vt:lpstr>Results – Uniaxial Bending Cases</vt:lpstr>
      <vt:lpstr>Results – Biaxial Bending Cases</vt:lpstr>
      <vt:lpstr>Results</vt:lpstr>
      <vt:lpstr>Results</vt:lpstr>
      <vt:lpstr>Results</vt:lpstr>
      <vt:lpstr>Results</vt:lpstr>
      <vt:lpstr>Results</vt:lpstr>
      <vt:lpstr>Influence Angles Equations</vt:lpstr>
      <vt:lpstr>Conclusions</vt:lpstr>
      <vt:lpstr>Conclusions</vt:lpstr>
      <vt:lpstr>Conclusions</vt:lpstr>
      <vt:lpstr>Future Work</vt:lpstr>
      <vt:lpstr>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 of Baseplates and Steel Anchorage to Concrete</dc:title>
  <dc:creator>caglar canay</dc:creator>
  <cp:lastModifiedBy>AUS</cp:lastModifiedBy>
  <cp:revision>383</cp:revision>
  <dcterms:created xsi:type="dcterms:W3CDTF">2009-05-10T14:44:52Z</dcterms:created>
  <dcterms:modified xsi:type="dcterms:W3CDTF">2012-01-17T06:27:56Z</dcterms:modified>
</cp:coreProperties>
</file>