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72" r:id="rId1"/>
  </p:sldMasterIdLst>
  <p:notesMasterIdLst>
    <p:notesMasterId r:id="rId60"/>
  </p:notesMasterIdLst>
  <p:sldIdLst>
    <p:sldId id="256" r:id="rId2"/>
    <p:sldId id="264" r:id="rId3"/>
    <p:sldId id="365" r:id="rId4"/>
    <p:sldId id="266" r:id="rId5"/>
    <p:sldId id="268" r:id="rId6"/>
    <p:sldId id="269" r:id="rId7"/>
    <p:sldId id="323" r:id="rId8"/>
    <p:sldId id="314" r:id="rId9"/>
    <p:sldId id="324" r:id="rId10"/>
    <p:sldId id="359" r:id="rId11"/>
    <p:sldId id="361" r:id="rId12"/>
    <p:sldId id="367" r:id="rId13"/>
    <p:sldId id="358" r:id="rId14"/>
    <p:sldId id="362" r:id="rId15"/>
    <p:sldId id="351" r:id="rId16"/>
    <p:sldId id="277" r:id="rId17"/>
    <p:sldId id="301" r:id="rId18"/>
    <p:sldId id="278" r:id="rId19"/>
    <p:sldId id="363" r:id="rId20"/>
    <p:sldId id="279" r:id="rId21"/>
    <p:sldId id="282" r:id="rId22"/>
    <p:sldId id="366" r:id="rId23"/>
    <p:sldId id="284" r:id="rId24"/>
    <p:sldId id="285" r:id="rId25"/>
    <p:sldId id="286" r:id="rId26"/>
    <p:sldId id="290" r:id="rId27"/>
    <p:sldId id="312" r:id="rId28"/>
    <p:sldId id="313" r:id="rId29"/>
    <p:sldId id="334" r:id="rId30"/>
    <p:sldId id="309" r:id="rId31"/>
    <p:sldId id="329" r:id="rId32"/>
    <p:sldId id="352" r:id="rId33"/>
    <p:sldId id="353" r:id="rId34"/>
    <p:sldId id="354" r:id="rId35"/>
    <p:sldId id="356" r:id="rId36"/>
    <p:sldId id="311" r:id="rId37"/>
    <p:sldId id="347" r:id="rId38"/>
    <p:sldId id="315" r:id="rId39"/>
    <p:sldId id="337" r:id="rId40"/>
    <p:sldId id="316" r:id="rId41"/>
    <p:sldId id="339" r:id="rId42"/>
    <p:sldId id="340" r:id="rId43"/>
    <p:sldId id="317" r:id="rId44"/>
    <p:sldId id="357" r:id="rId45"/>
    <p:sldId id="341" r:id="rId46"/>
    <p:sldId id="318" r:id="rId47"/>
    <p:sldId id="319" r:id="rId48"/>
    <p:sldId id="342" r:id="rId49"/>
    <p:sldId id="343" r:id="rId50"/>
    <p:sldId id="344" r:id="rId51"/>
    <p:sldId id="345" r:id="rId52"/>
    <p:sldId id="348" r:id="rId53"/>
    <p:sldId id="349" r:id="rId54"/>
    <p:sldId id="327" r:id="rId55"/>
    <p:sldId id="298" r:id="rId56"/>
    <p:sldId id="299" r:id="rId57"/>
    <p:sldId id="300" r:id="rId58"/>
    <p:sldId id="355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583" autoAdjust="0"/>
    <p:restoredTop sz="71065" autoAdjust="0"/>
  </p:normalViewPr>
  <p:slideViewPr>
    <p:cSldViewPr>
      <p:cViewPr>
        <p:scale>
          <a:sx n="50" d="100"/>
          <a:sy n="50" d="100"/>
        </p:scale>
        <p:origin x="-144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160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D3E3A-4C0A-4BC4-B345-7A5FD3624926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CC727-473B-45F6-9AC0-4A9552A058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56F968-53DE-4135-8733-CC506721661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+mn-lt"/>
              <a:cs typeface="Arial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B3E034-093B-4FB8-82BE-46E5660EBA8C}" type="slidenum">
              <a:rPr lang="en-US"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C8F41-F71A-4AC5-9B63-220613DC648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chemeClr val="tx1"/>
              </a:solidFill>
              <a:latin typeface="+mn-lt"/>
              <a:cs typeface="Arial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7C9BB6-B30D-4294-9697-10AB72720C0E}" type="slidenum">
              <a:rPr lang="en-US"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710684-2FCA-404E-B718-CA0020D40AEF}" type="slidenum">
              <a:rPr lang="en-US" smtClean="0"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dirty="0" smtClean="0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C8F41-F71A-4AC5-9B63-220613DC648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There are three cutting forces which act on a single point tool (</a:t>
            </a:r>
            <a:r>
              <a:rPr lang="en-US" dirty="0" err="1" smtClean="0"/>
              <a:t>Fx</a:t>
            </a:r>
            <a:r>
              <a:rPr lang="en-US" dirty="0" smtClean="0"/>
              <a:t>, </a:t>
            </a:r>
            <a:r>
              <a:rPr lang="en-US" dirty="0" err="1" smtClean="0"/>
              <a:t>Fy</a:t>
            </a:r>
            <a:r>
              <a:rPr lang="en-US" dirty="0" smtClean="0"/>
              <a:t> and </a:t>
            </a:r>
            <a:r>
              <a:rPr lang="en-US" dirty="0" err="1" smtClean="0"/>
              <a:t>Fz</a:t>
            </a:r>
            <a:r>
              <a:rPr lang="en-US" dirty="0" smtClean="0"/>
              <a:t>) as illustrated in Figure </a:t>
            </a:r>
            <a:r>
              <a:rPr lang="ar-SA" dirty="0" smtClean="0"/>
              <a:t>‎</a:t>
            </a:r>
            <a:r>
              <a:rPr lang="en-US" dirty="0" smtClean="0"/>
              <a:t>1.2.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cutting forces were measured using 3-component dynamometer structure (3 components 9251A </a:t>
            </a:r>
            <a:r>
              <a:rPr lang="en-US" dirty="0" err="1" smtClean="0"/>
              <a:t>Kistler</a:t>
            </a:r>
            <a:r>
              <a:rPr lang="en-US" dirty="0" smtClean="0"/>
              <a:t> force sensor, multi channel charge amplifier type 5070 and data acquisition software </a:t>
            </a:r>
            <a:r>
              <a:rPr lang="en-US" dirty="0" err="1" smtClean="0"/>
              <a:t>DynoWare</a:t>
            </a:r>
            <a:r>
              <a:rPr lang="en-US" dirty="0" smtClean="0"/>
              <a:t>).</a:t>
            </a:r>
          </a:p>
          <a:p>
            <a:r>
              <a:rPr lang="en-US" dirty="0" smtClean="0"/>
              <a:t>The cutting force (</a:t>
            </a:r>
            <a:r>
              <a:rPr lang="en-US" dirty="0" err="1" smtClean="0"/>
              <a:t>Fc</a:t>
            </a:r>
            <a:r>
              <a:rPr lang="en-US" dirty="0" smtClean="0"/>
              <a:t>) is main force in turning process. </a:t>
            </a:r>
          </a:p>
          <a:p>
            <a:r>
              <a:rPr lang="en-US" dirty="0" smtClean="0"/>
              <a:t>The thrust force (Ft) or feed force acts in the direction of the feed motion of the cutting tool. </a:t>
            </a:r>
          </a:p>
          <a:p>
            <a:r>
              <a:rPr lang="en-US" dirty="0" smtClean="0"/>
              <a:t>The radial force (Fr) acts in the radial direction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cs typeface="Times New Roman" pitchFamily="18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EC5095-0BA1-40A8-85EB-8D7A91A79BC9}" type="slidenum">
              <a:rPr lang="en-US"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Cutting fluids </a:t>
            </a:r>
          </a:p>
          <a:p>
            <a:endParaRPr lang="en-US" dirty="0" smtClean="0"/>
          </a:p>
          <a:p>
            <a:r>
              <a:rPr lang="en-US" dirty="0" err="1" smtClean="0"/>
              <a:t>Sofen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CC727-473B-45F6-9AC0-4A9552A058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0" cap="flat" cmpd="tri" algn="ctr">
            <a:solidFill>
              <a:schemeClr val="accent2">
                <a:lumMod val="75000"/>
              </a:schemeClr>
            </a:solidFill>
            <a:prstDash val="solid"/>
            <a:beve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DBE8-3C05-4EA2-B5E3-02A7D8CC2C1F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B2C3610-4937-4F34-9DF4-E036331B1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5732" y="2033783"/>
            <a:ext cx="8855868" cy="1852417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09041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816AE-2CFE-484F-8EE6-B192AFE34F9E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057F2-927F-4C36-9897-4D3145A1CFB0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40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7AA5-AF89-498D-9830-47A6933B7DDC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400" y="6324600"/>
            <a:ext cx="304800" cy="304800"/>
          </a:xfrm>
        </p:spPr>
        <p:txBody>
          <a:bodyPr/>
          <a:lstStyle/>
          <a:p>
            <a:fld id="{FB2C3610-4937-4F34-9DF4-E036331B1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AF0A-422E-43BD-B2F4-6555EA490AF0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B2C3610-4937-4F34-9DF4-E036331B1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285998" y="2438400"/>
            <a:ext cx="6858002" cy="76200"/>
          </a:xfrm>
          <a:prstGeom prst="rect">
            <a:avLst/>
          </a:prstGeom>
          <a:solidFill>
            <a:schemeClr val="accent2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2560A-E4A6-47C7-A599-1B612E25B285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FD6E1-C984-48D5-9095-B7EDC6FD63F6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53522-1197-46F1-A8D4-D5EC9CDF68BF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52400" y="6324600"/>
            <a:ext cx="304800" cy="304800"/>
          </a:xfrm>
        </p:spPr>
        <p:txBody>
          <a:bodyPr/>
          <a:lstStyle>
            <a:lvl1pPr>
              <a:defRPr sz="1200"/>
            </a:lvl1pPr>
          </a:lstStyle>
          <a:p>
            <a:fld id="{FB2C3610-4937-4F34-9DF4-E036331B10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7B120-0DB8-4B43-A659-B641C5655CBE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C677F-7E19-43FE-AEBB-7D7D94072773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Rectangle 12"/>
          <p:cNvSpPr/>
          <p:nvPr userDrawn="1"/>
        </p:nvSpPr>
        <p:spPr>
          <a:xfrm rot="5400000">
            <a:off x="-3075967" y="3172435"/>
            <a:ext cx="6858002" cy="5131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 userDrawn="1"/>
        </p:nvSpPr>
        <p:spPr>
          <a:xfrm rot="5400000">
            <a:off x="-3190267" y="3362935"/>
            <a:ext cx="6858002" cy="132132"/>
          </a:xfrm>
          <a:prstGeom prst="rect">
            <a:avLst/>
          </a:prstGeom>
          <a:solidFill>
            <a:schemeClr val="accent2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2400" y="6172200"/>
            <a:ext cx="381000" cy="381000"/>
          </a:xfrm>
        </p:spPr>
        <p:txBody>
          <a:bodyPr/>
          <a:lstStyle/>
          <a:p>
            <a:fld id="{FB2C3610-4937-4F34-9DF4-E036331B10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99E8-180F-408E-99D0-808E93BE780F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B2C3610-4937-4F34-9DF4-E036331B10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 rot="5400000">
            <a:off x="-3075967" y="3172435"/>
            <a:ext cx="6858002" cy="5131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82D6385-3A23-4867-BDC1-3AD0DF3CCEE9}" type="datetime1">
              <a:rPr lang="en-US" smtClean="0"/>
              <a:pPr/>
              <a:t>2/28/2013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228600" y="6248400"/>
            <a:ext cx="381000" cy="3810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B2C3610-4937-4F34-9DF4-E036331B103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 rot="5400000">
            <a:off x="-3190267" y="3362935"/>
            <a:ext cx="6858002" cy="132132"/>
          </a:xfrm>
          <a:prstGeom prst="rect">
            <a:avLst/>
          </a:prstGeom>
          <a:solidFill>
            <a:schemeClr val="accent2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62400"/>
            <a:ext cx="6400800" cy="1600200"/>
          </a:xfrm>
        </p:spPr>
        <p:txBody>
          <a:bodyPr/>
          <a:lstStyle/>
          <a:p>
            <a:pPr>
              <a:spcBef>
                <a:spcPts val="1200"/>
              </a:spcBef>
            </a:pPr>
            <a:endParaRPr lang="en-US" sz="2800" dirty="0" smtClean="0">
              <a:cs typeface="Times New Roman" pitchFamily="18" charset="0"/>
            </a:endParaRPr>
          </a:p>
          <a:p>
            <a:pPr>
              <a:spcBef>
                <a:spcPts val="1200"/>
              </a:spcBef>
            </a:pPr>
            <a:r>
              <a:rPr lang="en-US" sz="2800" dirty="0" smtClean="0">
                <a:cs typeface="Times New Roman" pitchFamily="18" charset="0"/>
              </a:rPr>
              <a:t>Azza Al Hassani		@26785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Modeling of Titanium alloys Machinability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505200" y="1143000"/>
            <a:ext cx="277992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American University of Sharjah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Mechatronics Graduate Program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aus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52400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52400"/>
            <a:ext cx="1143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24800" cy="48768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800" dirty="0" smtClean="0">
                <a:cs typeface="Times New Roman" pitchFamily="18" charset="0"/>
              </a:rPr>
              <a:t>Sensors are one of the most important elements of  TCM:</a:t>
            </a:r>
            <a:endParaRPr lang="en-US" sz="2800" dirty="0" smtClean="0"/>
          </a:p>
          <a:p>
            <a:pPr lvl="1">
              <a:spcBef>
                <a:spcPts val="1200"/>
              </a:spcBef>
              <a:defRPr/>
            </a:pPr>
            <a:r>
              <a:rPr lang="en-US" sz="2600" dirty="0" smtClean="0">
                <a:cs typeface="Times New Roman" pitchFamily="18" charset="0"/>
              </a:rPr>
              <a:t>Sensing methodologies may include force, power, vibration, temperature and acoustic emission. </a:t>
            </a:r>
          </a:p>
          <a:p>
            <a:pPr lvl="1">
              <a:spcBef>
                <a:spcPts val="1200"/>
              </a:spcBef>
              <a:defRPr/>
            </a:pPr>
            <a:r>
              <a:rPr lang="en-US" sz="2600" dirty="0" smtClean="0">
                <a:cs typeface="Times New Roman" pitchFamily="18" charset="0"/>
              </a:rPr>
              <a:t>Sensor fusion</a:t>
            </a:r>
          </a:p>
          <a:p>
            <a:pPr lvl="1">
              <a:spcBef>
                <a:spcPts val="1200"/>
              </a:spcBef>
              <a:defRPr/>
            </a:pPr>
            <a:r>
              <a:rPr lang="en-US" sz="2600" dirty="0" smtClean="0">
                <a:cs typeface="Times New Roman" pitchFamily="18" charset="0"/>
              </a:rPr>
              <a:t>A significant amount of research has been based on the measurement of cutting forces since it has direct effect on the tool wear.</a:t>
            </a:r>
            <a:endParaRPr lang="en-US" sz="2600" dirty="0" smtClean="0"/>
          </a:p>
          <a:p>
            <a:pPr>
              <a:spcBef>
                <a:spcPts val="1200"/>
              </a:spcBef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indent="-274320"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2600" dirty="0" smtClean="0">
                <a:cs typeface="Times New Roman" pitchFamily="18" charset="0"/>
              </a:rPr>
              <a:t>Different signal analysis and feature extraction techniques are used in time and </a:t>
            </a:r>
            <a:r>
              <a:rPr lang="en-US" sz="2600" dirty="0" smtClean="0"/>
              <a:t>frequency domains.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Techniques used in modeling machining process are Artificial Neural Network (ANN), Fuzzy logic, Polynomial Classifier and Regression Analysis (RA).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Neural Network is widely used in modeling the machining process.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indent="-274320">
              <a:spcBef>
                <a:spcPts val="1200"/>
              </a:spcBef>
              <a:buClr>
                <a:schemeClr val="accent1"/>
              </a:buClr>
            </a:pPr>
            <a:r>
              <a:rPr lang="en-US" sz="2800" dirty="0" smtClean="0"/>
              <a:t>Titanium alloy is widely used in aerospace and medical applications.</a:t>
            </a:r>
          </a:p>
          <a:p>
            <a:pPr marL="274320" lvl="1" indent="-274320">
              <a:spcBef>
                <a:spcPts val="1200"/>
              </a:spcBef>
              <a:buClr>
                <a:schemeClr val="accent1"/>
              </a:buClr>
            </a:pPr>
            <a:r>
              <a:rPr lang="en-US" sz="2800" dirty="0" smtClean="0"/>
              <a:t>Growing  interest of titanium alloy in the local market. </a:t>
            </a:r>
            <a:endParaRPr lang="en-US" sz="2600" dirty="0" smtClean="0"/>
          </a:p>
          <a:p>
            <a:pPr marL="274320" lvl="1" indent="-274320">
              <a:spcBef>
                <a:spcPts val="1200"/>
              </a:spcBef>
              <a:buClr>
                <a:schemeClr val="accent1"/>
              </a:buClr>
            </a:pPr>
            <a:r>
              <a:rPr lang="en-US" sz="2800" dirty="0" smtClean="0"/>
              <a:t> Titanium alloy is d</a:t>
            </a:r>
            <a:r>
              <a:rPr lang="en-US" sz="2800" dirty="0" smtClean="0">
                <a:cs typeface="Times New Roman" pitchFamily="18" charset="0"/>
              </a:rPr>
              <a:t>ifficult to cut material and requires high cost of processing.</a:t>
            </a:r>
            <a:endParaRPr lang="en-US" sz="2800" dirty="0" smtClean="0"/>
          </a:p>
          <a:p>
            <a:pPr marL="274320" lvl="1" indent="-274320">
              <a:spcBef>
                <a:spcPts val="1200"/>
              </a:spcBef>
              <a:buClr>
                <a:schemeClr val="accent1"/>
              </a:buClr>
            </a:pPr>
            <a:r>
              <a:rPr lang="en-US" sz="2600" dirty="0" smtClean="0"/>
              <a:t> Improving the machinability of </a:t>
            </a:r>
            <a:r>
              <a:rPr lang="en-US" sz="2800" dirty="0" smtClean="0"/>
              <a:t>titanium alloy by </a:t>
            </a:r>
            <a:r>
              <a:rPr lang="en-US" sz="2600" dirty="0" smtClean="0"/>
              <a:t>monitoring the tool wear to achieve the required efficiency.</a:t>
            </a:r>
          </a:p>
          <a:p>
            <a:pPr marL="274320" lvl="1" indent="-274320">
              <a:spcBef>
                <a:spcPts val="1200"/>
              </a:spcBef>
              <a:buClr>
                <a:schemeClr val="accent1"/>
              </a:buClr>
            </a:pPr>
            <a:r>
              <a:rPr lang="en-US" sz="2600" dirty="0" smtClean="0"/>
              <a:t>Systematic replacement of tool inserts to avoid stopping the production process.</a:t>
            </a:r>
          </a:p>
          <a:p>
            <a:pPr>
              <a:spcBef>
                <a:spcPts val="12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Objectives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cs typeface="Times New Roman" pitchFamily="18" charset="0"/>
              </a:rPr>
              <a:t>Improving  the efficiency of the machining process of difficult-to-cut materials.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cs typeface="Times New Roman" pitchFamily="18" charset="0"/>
              </a:rPr>
              <a:t>Predict tool life and cutting tool status during machining.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cs typeface="Times New Roman" pitchFamily="18" charset="0"/>
              </a:rPr>
              <a:t>Elongate tool usage by selecting the optimum cutting conditions.</a:t>
            </a:r>
          </a:p>
          <a:p>
            <a:pPr lvl="0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cs typeface="Times New Roman" pitchFamily="18" charset="0"/>
              </a:rPr>
              <a:t>Use Artificial Neural Network, Gaussians Mixture Regression and Regression Analysis to find correlation between sensors output and machining process parameters and tool wear.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cs typeface="Times New Roman" pitchFamily="18" charset="0"/>
              </a:rPr>
              <a:t>Research Approach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Wear Monitoring System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b="12651"/>
          <a:stretch>
            <a:fillRect/>
          </a:stretch>
        </p:blipFill>
        <p:spPr bwMode="auto">
          <a:xfrm>
            <a:off x="990600" y="2362200"/>
            <a:ext cx="7852209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Experimental Work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Experiments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lvl="0" indent="-457200">
              <a:lnSpc>
                <a:spcPct val="160000"/>
              </a:lnSpc>
              <a:buFont typeface="Wingdings" pitchFamily="2" charset="2"/>
              <a:buChar char="q"/>
            </a:pPr>
            <a:r>
              <a:rPr lang="en-US" sz="2800" dirty="0" smtClean="0"/>
              <a:t>Planning stage:</a:t>
            </a:r>
          </a:p>
          <a:p>
            <a:pPr marL="341313" lvl="1" indent="0">
              <a:buNone/>
            </a:pPr>
            <a:r>
              <a:rPr lang="en-US" sz="2200" dirty="0" smtClean="0"/>
              <a:t>Defining the problem, set the objectives of the experiment, select the cutting parameters and their levels, and establish the measurement system.</a:t>
            </a:r>
          </a:p>
          <a:p>
            <a:pPr marL="457200" indent="-457200">
              <a:lnSpc>
                <a:spcPct val="160000"/>
              </a:lnSpc>
              <a:buFont typeface="Wingdings" pitchFamily="2" charset="2"/>
              <a:buChar char="q"/>
            </a:pPr>
            <a:r>
              <a:rPr lang="en-US" sz="2800" dirty="0" smtClean="0"/>
              <a:t>Conducting stage:</a:t>
            </a:r>
          </a:p>
          <a:p>
            <a:pPr marL="341313" lvl="1" indent="0">
              <a:buNone/>
            </a:pPr>
            <a:r>
              <a:rPr lang="en-US" sz="2200" dirty="0" smtClean="0"/>
              <a:t>Conducting the experiments, collecting the sensors’ signals, measuring tool wear and surface roughness and collecting the chip samples.</a:t>
            </a:r>
          </a:p>
          <a:p>
            <a:pPr marL="457200" indent="-457200">
              <a:lnSpc>
                <a:spcPct val="160000"/>
              </a:lnSpc>
              <a:buFont typeface="Wingdings" pitchFamily="2" charset="2"/>
              <a:buChar char="q"/>
            </a:pPr>
            <a:r>
              <a:rPr lang="en-US" sz="2800" dirty="0" smtClean="0"/>
              <a:t>Analyzing stage:</a:t>
            </a:r>
          </a:p>
          <a:p>
            <a:pPr marL="341313" lvl="1" indent="0">
              <a:buNone/>
            </a:pPr>
            <a:r>
              <a:rPr lang="en-US" sz="2200" dirty="0" smtClean="0"/>
              <a:t>Analyzing the data collected to interpret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Planning of Experiments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18</a:t>
            </a:fld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7772400" cy="54864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/>
              <a:t>Identify the problem:</a:t>
            </a:r>
          </a:p>
          <a:p>
            <a:pPr lvl="1"/>
            <a:r>
              <a:rPr lang="en-US" dirty="0" smtClean="0"/>
              <a:t> Machinability of difficult-to-cut material and the need to monitor tool wear to achieve the required efficiency.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2800" dirty="0" smtClean="0"/>
              <a:t>Determine the objective:</a:t>
            </a:r>
          </a:p>
          <a:p>
            <a:pPr lvl="1"/>
            <a:r>
              <a:rPr lang="en-US" dirty="0" smtClean="0"/>
              <a:t>Establish a tool condition monitoring system to optimize the change of tool insert. Also to study the effect of cutting parameters on tool wear, cutting force and vibration signal.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685800"/>
            <a:ext cx="7772400" cy="5791200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n-US" sz="2800" dirty="0" smtClean="0"/>
              <a:t>Identify process factors to be studied: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600" dirty="0" smtClean="0"/>
              <a:t>Select the work-piece and cutting insert material, cutting parameters and sensors. 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600" dirty="0" smtClean="0"/>
              <a:t>Work-piece: titanium alloy, Ti-6Al-4V.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600" dirty="0" smtClean="0"/>
              <a:t>Cutting Tool: cemented carbide</a:t>
            </a:r>
          </a:p>
          <a:p>
            <a:pPr lvl="3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Sandvik</a:t>
            </a:r>
            <a:r>
              <a:rPr lang="en-US" sz="2400" dirty="0" smtClean="0"/>
              <a:t> triangular tool TCMT 16 T3 08-MM (1105)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600" dirty="0" smtClean="0"/>
              <a:t>Cutting parameters: </a:t>
            </a:r>
          </a:p>
          <a:p>
            <a:pPr lvl="3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smtClean="0"/>
              <a:t>	Cutting speed, feed rate and depth of cut.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2600" dirty="0" smtClean="0"/>
              <a:t>Measurements:</a:t>
            </a:r>
          </a:p>
          <a:p>
            <a:pPr lvl="3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smtClean="0"/>
              <a:t>	Tool wear, surface roughness, cutting forces and vibration.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2</a:t>
            </a:fld>
            <a:endParaRPr lang="ar-SA" dirty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dirty="0" smtClean="0">
                <a:cs typeface="Times New Roman" pitchFamily="18" charset="0"/>
              </a:rPr>
              <a:t>Introduction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cs typeface="Times New Roman" pitchFamily="18" charset="0"/>
              </a:rPr>
              <a:t>Problem Statement &amp; Objectives 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 smtClean="0">
                <a:cs typeface="Times New Roman" pitchFamily="18" charset="0"/>
              </a:rPr>
              <a:t>Research Approach &amp; Experimental Work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 smtClean="0">
                <a:cs typeface="Times New Roman" pitchFamily="18" charset="0"/>
              </a:rPr>
              <a:t> Modeling Methods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 smtClean="0">
                <a:cs typeface="Times New Roman" pitchFamily="18" charset="0"/>
              </a:rPr>
              <a:t>Results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 smtClean="0">
                <a:cs typeface="Times New Roman" pitchFamily="18" charset="0"/>
              </a:rPr>
              <a:t>Conclusions &amp; Future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of Experiments Cont’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20</a:t>
            </a:fld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76800"/>
          </a:xfrm>
        </p:spPr>
        <p:txBody>
          <a:bodyPr>
            <a:normAutofit lnSpcReduction="10000"/>
          </a:bodyPr>
          <a:lstStyle/>
          <a:p>
            <a:pPr marL="457200" lvl="0" indent="-457200">
              <a:buFont typeface="+mj-lt"/>
              <a:buAutoNum type="arabicPeriod" startAt="4"/>
            </a:pPr>
            <a:r>
              <a:rPr lang="en-US" sz="2800" dirty="0" smtClean="0"/>
              <a:t>Select the levels of cutting parameters and generate the test matrix.</a:t>
            </a:r>
          </a:p>
          <a:p>
            <a:pPr marL="457200" lvl="0" indent="-457200">
              <a:buFont typeface="+mj-lt"/>
              <a:buAutoNum type="arabicPeriod" startAt="4"/>
            </a:pPr>
            <a:endParaRPr lang="en-US" sz="2800" dirty="0" smtClean="0"/>
          </a:p>
          <a:p>
            <a:pPr marL="457200" lvl="0" indent="-457200">
              <a:buFont typeface="+mj-lt"/>
              <a:buAutoNum type="arabicPeriod" startAt="4"/>
            </a:pPr>
            <a:endParaRPr lang="en-US" sz="2800" dirty="0" smtClean="0"/>
          </a:p>
          <a:p>
            <a:pPr marL="457200" lvl="0" indent="-457200">
              <a:buFont typeface="+mj-lt"/>
              <a:buAutoNum type="arabicPeriod" startAt="4"/>
            </a:pPr>
            <a:endParaRPr lang="en-US" sz="2800" dirty="0" smtClean="0"/>
          </a:p>
          <a:p>
            <a:pPr marL="457200" lvl="0" indent="-457200">
              <a:buFont typeface="+mj-lt"/>
              <a:buAutoNum type="arabicPeriod" startAt="4"/>
            </a:pPr>
            <a:endParaRPr lang="en-US" sz="2800" dirty="0" smtClean="0"/>
          </a:p>
          <a:p>
            <a:pPr marL="457200" lvl="0" indent="-457200">
              <a:buFont typeface="+mj-lt"/>
              <a:buAutoNum type="arabicPeriod" startAt="4"/>
            </a:pPr>
            <a:endParaRPr lang="en-US" sz="2800" dirty="0" smtClean="0"/>
          </a:p>
          <a:p>
            <a:pPr marL="457200" lvl="0" indent="-457200">
              <a:buFont typeface="+mj-lt"/>
              <a:buAutoNum type="arabicPeriod" startAt="4"/>
            </a:pPr>
            <a:endParaRPr lang="en-US" sz="2800" dirty="0" smtClean="0"/>
          </a:p>
          <a:p>
            <a:pPr marL="1005840" lvl="2" indent="-457200">
              <a:buNone/>
            </a:pPr>
            <a:endParaRPr lang="en-US" dirty="0" smtClean="0"/>
          </a:p>
          <a:p>
            <a:pPr marL="1005840" lvl="2" indent="-457200">
              <a:buNone/>
            </a:pPr>
            <a:endParaRPr lang="en-US" dirty="0" smtClean="0"/>
          </a:p>
          <a:p>
            <a:pPr marL="1005840" lvl="2" indent="-457200"/>
            <a:r>
              <a:rPr lang="en-US" sz="2400" dirty="0" smtClean="0"/>
              <a:t>Total of 36 experiments</a:t>
            </a:r>
          </a:p>
          <a:p>
            <a:pPr marL="457200" lvl="0" indent="-457200">
              <a:buFont typeface="+mj-lt"/>
              <a:buAutoNum type="arabicPeriod" startAt="4"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04999" y="2842260"/>
          <a:ext cx="5486400" cy="2415542"/>
        </p:xfrm>
        <a:graphic>
          <a:graphicData uri="http://schemas.openxmlformats.org/drawingml/2006/table">
            <a:tbl>
              <a:tblPr/>
              <a:tblGrid>
                <a:gridCol w="1935471"/>
                <a:gridCol w="926011"/>
                <a:gridCol w="729144"/>
                <a:gridCol w="729144"/>
                <a:gridCol w="583315"/>
                <a:gridCol w="583315"/>
              </a:tblGrid>
              <a:tr h="383155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SimSun"/>
                          <a:cs typeface="Times New Roman"/>
                        </a:rPr>
                        <a:t>Cutting Parameter</a:t>
                      </a:r>
                      <a:endParaRPr lang="en-US" sz="1050" b="1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SimSun"/>
                          <a:cs typeface="Times New Roman"/>
                        </a:rPr>
                        <a:t>Unit</a:t>
                      </a:r>
                      <a:endParaRPr lang="en-US" sz="1050" b="1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SimSun"/>
                          <a:cs typeface="Times New Roman"/>
                        </a:rPr>
                        <a:t>Levels</a:t>
                      </a:r>
                      <a:endParaRPr lang="en-US" sz="1050" b="1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97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latin typeface="Times New Roman"/>
                          <a:ea typeface="SimSun"/>
                          <a:cs typeface="Times New Roman"/>
                        </a:rPr>
                        <a:t>1</a:t>
                      </a:r>
                      <a:endParaRPr lang="en-US" sz="1000" b="1" i="1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latin typeface="Times New Roman"/>
                          <a:ea typeface="SimSun"/>
                          <a:cs typeface="Times New Roman"/>
                        </a:rPr>
                        <a:t>2</a:t>
                      </a:r>
                      <a:endParaRPr lang="en-US" sz="1000" b="1" i="1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latin typeface="Times New Roman"/>
                          <a:ea typeface="SimSun"/>
                          <a:cs typeface="Times New Roman"/>
                        </a:rPr>
                        <a:t>3</a:t>
                      </a:r>
                      <a:endParaRPr lang="en-US" sz="1000" b="1" i="1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latin typeface="Times New Roman"/>
                          <a:ea typeface="SimSun"/>
                          <a:cs typeface="Times New Roman"/>
                        </a:rPr>
                        <a:t>4</a:t>
                      </a:r>
                      <a:endParaRPr lang="en-US" sz="1000" b="1" i="1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Cutting speed, </a:t>
                      </a:r>
                      <a:r>
                        <a:rPr lang="en-US" sz="1600" b="0" i="1" dirty="0">
                          <a:latin typeface="Times New Roman"/>
                          <a:ea typeface="SimSun"/>
                          <a:cs typeface="Times New Roman"/>
                        </a:rPr>
                        <a:t>v</a:t>
                      </a:r>
                      <a:endParaRPr lang="en-US" sz="10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m/min</a:t>
                      </a:r>
                      <a:endParaRPr lang="en-US" sz="10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100</a:t>
                      </a:r>
                      <a:endParaRPr lang="en-US" sz="10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125</a:t>
                      </a:r>
                      <a:endParaRPr lang="en-US" sz="16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latin typeface="Times New Roman"/>
                          <a:ea typeface="SimSun"/>
                          <a:cs typeface="Times New Roman"/>
                        </a:rPr>
                        <a:t>150</a:t>
                      </a:r>
                      <a:endParaRPr lang="en-US" sz="1600" b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en-US" sz="16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31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Feed rate, </a:t>
                      </a:r>
                      <a:r>
                        <a:rPr lang="en-US" sz="1600" b="0" i="1" dirty="0">
                          <a:latin typeface="Times New Roman"/>
                          <a:ea typeface="SimSun"/>
                          <a:cs typeface="Times New Roman"/>
                        </a:rPr>
                        <a:t>f</a:t>
                      </a:r>
                      <a:endParaRPr lang="en-US" sz="10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mm/rev</a:t>
                      </a:r>
                      <a:r>
                        <a:rPr lang="en-US" sz="1600" b="0" i="1" dirty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endParaRPr lang="en-US" sz="10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latin typeface="Times New Roman"/>
                          <a:ea typeface="SimSun"/>
                          <a:cs typeface="Times New Roman"/>
                        </a:rPr>
                        <a:t>0.1</a:t>
                      </a:r>
                      <a:endParaRPr lang="en-US" sz="10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latin typeface="Times New Roman"/>
                          <a:ea typeface="SimSun"/>
                          <a:cs typeface="Times New Roman"/>
                        </a:rPr>
                        <a:t>0.15</a:t>
                      </a:r>
                      <a:endParaRPr lang="en-US" sz="16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latin typeface="Times New Roman"/>
                          <a:ea typeface="SimSun"/>
                          <a:cs typeface="Times New Roman"/>
                        </a:rPr>
                        <a:t>0.2</a:t>
                      </a:r>
                      <a:endParaRPr lang="en-US" sz="16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en-US" sz="1600" b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31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latin typeface="Times New Roman"/>
                          <a:ea typeface="SimSun"/>
                          <a:cs typeface="Times New Roman"/>
                        </a:rPr>
                        <a:t>Depth of cut, </a:t>
                      </a:r>
                      <a:r>
                        <a:rPr lang="en-US" sz="1600" b="0" i="1">
                          <a:latin typeface="Times New Roman"/>
                          <a:ea typeface="SimSun"/>
                          <a:cs typeface="Times New Roman"/>
                        </a:rPr>
                        <a:t>d</a:t>
                      </a:r>
                      <a:endParaRPr lang="en-US" sz="1000" b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latin typeface="Times New Roman"/>
                          <a:ea typeface="SimSun"/>
                          <a:cs typeface="Times New Roman"/>
                        </a:rPr>
                        <a:t>mm</a:t>
                      </a:r>
                      <a:endParaRPr lang="en-US" sz="1000" b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latin typeface="Times New Roman"/>
                          <a:ea typeface="SimSun"/>
                          <a:cs typeface="Times New Roman"/>
                        </a:rPr>
                        <a:t>0.8</a:t>
                      </a:r>
                      <a:endParaRPr lang="en-US" sz="1000" b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en-US" sz="16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en-US" sz="16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en-US" sz="16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315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latin typeface="Times New Roman"/>
                          <a:ea typeface="SimSun"/>
                          <a:cs typeface="Times New Roman"/>
                        </a:rPr>
                        <a:t>Coolant, </a:t>
                      </a:r>
                      <a:r>
                        <a:rPr lang="en-US" sz="1600" b="0" i="1">
                          <a:latin typeface="Times New Roman"/>
                          <a:ea typeface="SimSun"/>
                          <a:cs typeface="Times New Roman"/>
                        </a:rPr>
                        <a:t>c</a:t>
                      </a:r>
                      <a:endParaRPr lang="en-US" sz="1000" b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1" dirty="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en-US" sz="10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latin typeface="Times New Roman"/>
                          <a:ea typeface="SimSun"/>
                          <a:cs typeface="Times New Roman"/>
                        </a:rPr>
                        <a:t>Dry</a:t>
                      </a:r>
                      <a:endParaRPr lang="en-US" sz="1000" b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>
                          <a:latin typeface="Times New Roman"/>
                          <a:ea typeface="SimSun"/>
                          <a:cs typeface="Times New Roman"/>
                        </a:rPr>
                        <a:t>Flood</a:t>
                      </a:r>
                      <a:endParaRPr lang="en-US" sz="1600" b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Mist</a:t>
                      </a:r>
                      <a:endParaRPr lang="en-US" sz="16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latin typeface="Times New Roman"/>
                          <a:ea typeface="SimSun"/>
                          <a:cs typeface="Times New Roman"/>
                        </a:rPr>
                        <a:t>LN</a:t>
                      </a:r>
                      <a:endParaRPr lang="en-US" sz="16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Conducting Experiments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rtl="1"/>
            <a:endParaRPr lang="en-US">
              <a:latin typeface="Century Schoolbook" pitchFamily="18" charset="0"/>
              <a:cs typeface="Times New Roman" pitchFamily="18" charset="0"/>
            </a:endParaRPr>
          </a:p>
        </p:txBody>
      </p:sp>
      <p:pic>
        <p:nvPicPr>
          <p:cNvPr id="8" name="Picture 7" descr="azzzza"/>
          <p:cNvPicPr/>
          <p:nvPr/>
        </p:nvPicPr>
        <p:blipFill>
          <a:blip r:embed="rId3" cstate="print"/>
          <a:srcRect l="8154" t="3632" b="1046"/>
          <a:stretch>
            <a:fillRect/>
          </a:stretch>
        </p:blipFill>
        <p:spPr bwMode="auto">
          <a:xfrm>
            <a:off x="1828800" y="2743200"/>
            <a:ext cx="620958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371600"/>
            <a:ext cx="7772400" cy="99060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Font typeface="+mj-lt"/>
              <a:buAutoNum type="arabicPeriod" startAt="5"/>
            </a:pPr>
            <a:r>
              <a:rPr lang="en-US" sz="2800" dirty="0" smtClean="0"/>
              <a:t>Establish the experimental setup, carry out the tests and collect the experimental data. </a:t>
            </a:r>
            <a:endParaRPr lang="en-US" sz="2600" dirty="0" smtClean="0"/>
          </a:p>
          <a:p>
            <a:endParaRPr lang="en-US" sz="2200" dirty="0" smtClean="0">
              <a:cs typeface="Times New Roman" pitchFamily="18" charset="0"/>
            </a:endParaRPr>
          </a:p>
          <a:p>
            <a:pPr>
              <a:spcBef>
                <a:spcPts val="1800"/>
              </a:spcBef>
            </a:pPr>
            <a:endParaRPr lang="en-US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33400"/>
            <a:ext cx="7905750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Experimental Procedure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23</a:t>
            </a:fld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700" dirty="0" smtClean="0"/>
              <a:t>Perform turning cuts at fixed cutting conditions with fresh tool inserts. Record the force and vibration signals.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700" dirty="0" smtClean="0"/>
              <a:t> Interrupt the test and take the insert out to measure tool wear.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700" dirty="0" smtClean="0"/>
              <a:t>Stop the turning operation when VB=0.3 mm (ISO368).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700" dirty="0" smtClean="0"/>
              <a:t>Measure surface roughness of the machined surface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700" dirty="0" smtClean="0"/>
              <a:t>Collect chip samples after the cut.</a:t>
            </a:r>
          </a:p>
          <a:p>
            <a:pPr>
              <a:spcAft>
                <a:spcPts val="1200"/>
              </a:spcAft>
            </a:pP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Output of the experiments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24</a:t>
            </a:fld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800" dirty="0" smtClean="0"/>
              <a:t>More than 300 turning tests within the 36 experiments with the following measurements:</a:t>
            </a:r>
          </a:p>
          <a:p>
            <a:pPr marL="82296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/>
              <a:t>Cutting time where the cutting tool is removing material. </a:t>
            </a:r>
          </a:p>
          <a:p>
            <a:pPr marL="82296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/>
              <a:t>Cutting forces in the three direction</a:t>
            </a:r>
          </a:p>
          <a:p>
            <a:pPr marL="82296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/>
              <a:t>Vibration signal in the three direction</a:t>
            </a:r>
          </a:p>
          <a:p>
            <a:pPr marL="82296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/>
              <a:t>Tool wear, VB in mm.</a:t>
            </a:r>
          </a:p>
          <a:p>
            <a:pPr marL="82296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/>
              <a:t>Surface roughness after the cut, Ra in µm.</a:t>
            </a:r>
          </a:p>
          <a:p>
            <a:pPr marL="82296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/>
              <a:t>Chip samples while turning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 smtClean="0"/>
              <a:t>Data Analysis and Results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25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Signal Correction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26</a:t>
            </a:fld>
            <a:endParaRPr lang="ar-SA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209800"/>
            <a:ext cx="3749675" cy="33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1981200" y="5943600"/>
            <a:ext cx="5562600" cy="762000"/>
            <a:chOff x="1981200" y="5410200"/>
            <a:chExt cx="5486400" cy="900545"/>
          </a:xfrm>
        </p:grpSpPr>
        <p:pic>
          <p:nvPicPr>
            <p:cNvPr id="9" name="Picture 8"/>
            <p:cNvPicPr/>
            <p:nvPr/>
          </p:nvPicPr>
          <p:blipFill>
            <a:blip r:embed="rId4" cstate="print"/>
            <a:srcRect t="19277" b="23768"/>
            <a:stretch>
              <a:fillRect/>
            </a:stretch>
          </p:blipFill>
          <p:spPr bwMode="auto">
            <a:xfrm>
              <a:off x="1981200" y="5410200"/>
              <a:ext cx="5486400" cy="900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ounded Rectangle 9"/>
            <p:cNvSpPr/>
            <p:nvPr/>
          </p:nvSpPr>
          <p:spPr>
            <a:xfrm>
              <a:off x="4114800" y="5638800"/>
              <a:ext cx="914400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Content Placeholder 6"/>
          <p:cNvSpPr txBox="1">
            <a:spLocks/>
          </p:cNvSpPr>
          <p:nvPr/>
        </p:nvSpPr>
        <p:spPr>
          <a:xfrm>
            <a:off x="914400" y="1295400"/>
            <a:ext cx="7467600" cy="1447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Obtain the </a:t>
            </a:r>
            <a:r>
              <a:rPr lang="en-US" sz="2500" dirty="0" smtClean="0"/>
              <a:t>force and vibration signal in which the real cutting happened.</a:t>
            </a:r>
            <a:endParaRPr kumimoji="0" lang="en-US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Cutting Forces &amp;Cutting Conditions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467600" cy="1447800"/>
          </a:xfrm>
        </p:spPr>
        <p:txBody>
          <a:bodyPr>
            <a:noAutofit/>
          </a:bodyPr>
          <a:lstStyle/>
          <a:p>
            <a:r>
              <a:rPr lang="en-US" sz="2500" dirty="0" smtClean="0"/>
              <a:t>Cutting forces increased with the increase of cutting speed or feed rate.</a:t>
            </a:r>
          </a:p>
          <a:p>
            <a:r>
              <a:rPr lang="en-US" sz="2500" dirty="0" smtClean="0"/>
              <a:t>Cutting forces are higher for the dry cutting compared to other coolant environments.</a:t>
            </a:r>
          </a:p>
        </p:txBody>
      </p:sp>
      <p:pic>
        <p:nvPicPr>
          <p:cNvPr id="9" name="Content Placeholder 8"/>
          <p:cNvPicPr>
            <a:picLocks noGrp="1"/>
          </p:cNvPicPr>
          <p:nvPr>
            <p:ph sz="quarter" idx="2"/>
          </p:nvPr>
        </p:nvPicPr>
        <p:blipFill>
          <a:blip r:embed="rId3" cstate="print"/>
          <a:srcRect r="6012" b="6190"/>
          <a:stretch>
            <a:fillRect/>
          </a:stretch>
        </p:blipFill>
        <p:spPr bwMode="auto">
          <a:xfrm>
            <a:off x="990600" y="3440668"/>
            <a:ext cx="3524250" cy="3167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7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4725" y="3364468"/>
            <a:ext cx="3749675" cy="316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5715000" y="6488668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Mist cutting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0" y="6488668"/>
            <a:ext cx="1203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Dry cutting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>
            <a:normAutofit/>
          </a:bodyPr>
          <a:lstStyle/>
          <a:p>
            <a:r>
              <a:rPr lang="en-US" sz="3800" dirty="0" smtClean="0"/>
              <a:t>Vibration &amp; Cutting Conditions 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914400" y="1295400"/>
            <a:ext cx="7924800" cy="1828800"/>
          </a:xfrm>
        </p:spPr>
        <p:txBody>
          <a:bodyPr>
            <a:noAutofit/>
          </a:bodyPr>
          <a:lstStyle/>
          <a:p>
            <a:r>
              <a:rPr lang="en-US" sz="2500" dirty="0" smtClean="0"/>
              <a:t>Vibration amplitude decreased as the cutting speed increased.</a:t>
            </a:r>
          </a:p>
          <a:p>
            <a:r>
              <a:rPr lang="en-US" sz="2500" dirty="0" smtClean="0"/>
              <a:t>Vibration amplitude for the dry cutting is higher than that with flood, mist or LN coolant. </a:t>
            </a:r>
          </a:p>
          <a:p>
            <a:r>
              <a:rPr lang="en-US" sz="2500" dirty="0" smtClean="0"/>
              <a:t>Increasing the feed rate increased in the vibration amplitude. </a:t>
            </a:r>
          </a:p>
          <a:p>
            <a:endParaRPr lang="en-US" sz="2500" dirty="0"/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2"/>
          </p:nvPr>
        </p:nvPicPr>
        <p:blipFill>
          <a:blip r:embed="rId3" cstate="print"/>
          <a:srcRect r="6012"/>
          <a:stretch>
            <a:fillRect/>
          </a:stretch>
        </p:blipFill>
        <p:spPr bwMode="auto">
          <a:xfrm>
            <a:off x="971550" y="3200400"/>
            <a:ext cx="3524250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3325" y="3200400"/>
            <a:ext cx="3749675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193750" y="6321028"/>
            <a:ext cx="1350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Flood cutting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0" y="6321028"/>
            <a:ext cx="1203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Dry cutting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 anchor="t">
            <a:normAutofit/>
          </a:bodyPr>
          <a:lstStyle/>
          <a:p>
            <a:r>
              <a:rPr lang="en-US" dirty="0" smtClean="0"/>
              <a:t>Tool Wear &amp; Cutting Conditions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14400" y="2971800"/>
            <a:ext cx="37496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403744" y="6336268"/>
            <a:ext cx="1140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LN cutting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286000" y="6336268"/>
            <a:ext cx="1203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Dry cutting </a:t>
            </a:r>
            <a:endParaRPr lang="en-US" dirty="0"/>
          </a:p>
        </p:txBody>
      </p:sp>
      <p:pic>
        <p:nvPicPr>
          <p:cNvPr id="19" name="Content Placeholder 5"/>
          <p:cNvPicPr>
            <a:picLocks noGrp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7125" y="2971800"/>
            <a:ext cx="37496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Content Placeholder 3"/>
          <p:cNvSpPr txBox="1">
            <a:spLocks/>
          </p:cNvSpPr>
          <p:nvPr/>
        </p:nvSpPr>
        <p:spPr>
          <a:xfrm>
            <a:off x="914400" y="1219200"/>
            <a:ext cx="7772400" cy="1676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600" dirty="0" smtClean="0"/>
              <a:t>Wear rate is rapid at higher cutting speeds and feed rates.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Wear rate is higher in dry machining compared to the mist, flood and LN coolant</a:t>
            </a:r>
            <a:r>
              <a:rPr lang="en-US" sz="2600" dirty="0" smtClean="0"/>
              <a:t>.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3</a:t>
            </a:fld>
            <a:endParaRPr lang="ar-SA" dirty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295401"/>
            <a:ext cx="8077200" cy="50292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>
                <a:cs typeface="Times New Roman" pitchFamily="18" charset="0"/>
              </a:rPr>
              <a:t>Machining automation</a:t>
            </a:r>
          </a:p>
          <a:p>
            <a:pPr lvl="1">
              <a:spcAft>
                <a:spcPts val="600"/>
              </a:spcAft>
            </a:pPr>
            <a:r>
              <a:rPr lang="en-US" sz="2600" dirty="0" smtClean="0">
                <a:cs typeface="Times New Roman" pitchFamily="18" charset="0"/>
              </a:rPr>
              <a:t>Helps meet the demand with better quality and surface finish. </a:t>
            </a:r>
          </a:p>
          <a:p>
            <a:pPr lvl="1">
              <a:spcAft>
                <a:spcPts val="600"/>
              </a:spcAft>
            </a:pPr>
            <a:r>
              <a:rPr lang="en-US" sz="2600" dirty="0" smtClean="0">
                <a:cs typeface="Times New Roman" pitchFamily="18" charset="0"/>
              </a:rPr>
              <a:t>Requires supervision of a tool's status in order to change it just in time. </a:t>
            </a:r>
          </a:p>
          <a:p>
            <a:pPr lvl="1">
              <a:spcAft>
                <a:spcPts val="600"/>
              </a:spcAft>
            </a:pPr>
            <a:endParaRPr lang="en-US" sz="1800" dirty="0" smtClean="0"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3200" dirty="0" smtClean="0">
                <a:cs typeface="Times New Roman" pitchFamily="18" charset="0"/>
              </a:rPr>
              <a:t>Advanced engineering materials</a:t>
            </a:r>
          </a:p>
          <a:p>
            <a:pPr lvl="1">
              <a:spcAft>
                <a:spcPts val="600"/>
              </a:spcAft>
            </a:pPr>
            <a:r>
              <a:rPr lang="en-US" sz="2600" dirty="0" smtClean="0">
                <a:cs typeface="Times New Roman" pitchFamily="18" charset="0"/>
              </a:rPr>
              <a:t>Widely used because of its superior properties.</a:t>
            </a:r>
          </a:p>
          <a:p>
            <a:pPr lvl="1">
              <a:spcAft>
                <a:spcPts val="600"/>
              </a:spcAft>
            </a:pPr>
            <a:r>
              <a:rPr lang="en-US" sz="2600" dirty="0" smtClean="0">
                <a:cs typeface="Times New Roman" pitchFamily="18" charset="0"/>
              </a:rPr>
              <a:t>Difficult to cut, high cost of processing and high cutting force and temperature that may cause tool break.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Tool Wear &amp; Cutting Conditions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Wear rate is rapid at higher cutting speeds and feed rates: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High cutting temperature at the tool-work-piece and tool-chip interfaces leads to a rapid tool failure.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Low thermal conductivity of titanium alloys increases temperature at the cutting zone.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Tool wear enlarges the contact area between the cutting tool and work-piece and consequently</a:t>
            </a:r>
            <a:r>
              <a:rPr lang="en-US" sz="2800" dirty="0" smtClean="0"/>
              <a:t> </a:t>
            </a:r>
            <a:r>
              <a:rPr lang="en-US" dirty="0" smtClean="0"/>
              <a:t>increases the cutting forces.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The presence of vibration increases with higher tool wear and cutting forces at higher speed.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indent="-27432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2600" dirty="0" smtClean="0"/>
              <a:t>Coolants reduce the friction and temperature at the cutting zone and thus reduce the cutting forces generated during machining.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Cooling by LN can significantly enhance tool life.</a:t>
            </a:r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endParaRPr lang="en-US" sz="2600" dirty="0" smtClean="0"/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/>
        </p:nvGraphicFramePr>
        <p:xfrm>
          <a:off x="1219200" y="3733799"/>
          <a:ext cx="7162800" cy="2182580"/>
        </p:xfrm>
        <a:graphic>
          <a:graphicData uri="http://schemas.openxmlformats.org/drawingml/2006/table">
            <a:tbl>
              <a:tblPr/>
              <a:tblGrid>
                <a:gridCol w="3039958"/>
                <a:gridCol w="1145234"/>
                <a:gridCol w="1145234"/>
                <a:gridCol w="916187"/>
                <a:gridCol w="916187"/>
              </a:tblGrid>
              <a:tr h="511123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Times New Roman"/>
                          <a:ea typeface="SimSun"/>
                          <a:cs typeface="Times New Roman"/>
                        </a:rPr>
                        <a:t>Cutting </a:t>
                      </a:r>
                      <a:r>
                        <a:rPr lang="en-US" sz="2000" b="0" dirty="0" smtClean="0">
                          <a:latin typeface="Times New Roman"/>
                          <a:ea typeface="SimSun"/>
                          <a:cs typeface="Times New Roman"/>
                        </a:rPr>
                        <a:t>Parameters</a:t>
                      </a:r>
                      <a:endParaRPr lang="en-US" sz="110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Times New Roman"/>
                          <a:ea typeface="SimSun"/>
                          <a:cs typeface="Times New Roman"/>
                        </a:rPr>
                        <a:t>Tool life (seconds)</a:t>
                      </a:r>
                      <a:r>
                        <a:rPr lang="en-US" sz="2000" b="0" baseline="0" dirty="0" smtClean="0">
                          <a:latin typeface="Times New Roman"/>
                          <a:ea typeface="SimSun"/>
                          <a:cs typeface="Times New Roman"/>
                        </a:rPr>
                        <a:t>,VB= 0.3 mm</a:t>
                      </a:r>
                      <a:endParaRPr lang="en-US" sz="1100" b="1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97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Times New Roman"/>
                          <a:ea typeface="SimSun"/>
                          <a:cs typeface="Times New Roman"/>
                        </a:rPr>
                        <a:t>Dry</a:t>
                      </a:r>
                      <a:endParaRPr lang="en-US" sz="1050" b="1" i="1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Times New Roman"/>
                          <a:ea typeface="SimSun"/>
                          <a:cs typeface="Times New Roman"/>
                        </a:rPr>
                        <a:t>Flood</a:t>
                      </a:r>
                      <a:endParaRPr lang="en-US" sz="1050" b="1" i="1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Times New Roman"/>
                          <a:ea typeface="SimSun"/>
                          <a:cs typeface="Times New Roman"/>
                        </a:rPr>
                        <a:t>Mist</a:t>
                      </a:r>
                      <a:endParaRPr lang="en-US" sz="1050" b="1" i="1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Times New Roman"/>
                          <a:ea typeface="SimSun"/>
                          <a:cs typeface="Times New Roman"/>
                        </a:rPr>
                        <a:t>LN</a:t>
                      </a:r>
                      <a:endParaRPr lang="en-US" sz="1050" b="1" i="1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3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dirty="0" smtClean="0">
                          <a:latin typeface="Times New Roman"/>
                          <a:ea typeface="SimSun"/>
                          <a:cs typeface="Times New Roman"/>
                        </a:rPr>
                        <a:t>v=</a:t>
                      </a:r>
                      <a:r>
                        <a:rPr lang="en-US" sz="1800" b="0" i="1" baseline="0" dirty="0" smtClean="0"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US" sz="1800" b="0" i="0" u="none" baseline="0" dirty="0" smtClean="0">
                          <a:latin typeface="Times New Roman"/>
                          <a:ea typeface="SimSun"/>
                          <a:cs typeface="Times New Roman"/>
                        </a:rPr>
                        <a:t>100 </a:t>
                      </a:r>
                      <a:r>
                        <a:rPr lang="en-US" sz="1800" b="0" i="0" baseline="0" dirty="0" smtClean="0">
                          <a:latin typeface="Times New Roman"/>
                          <a:ea typeface="SimSun"/>
                          <a:cs typeface="Times New Roman"/>
                        </a:rPr>
                        <a:t>m/min, </a:t>
                      </a:r>
                      <a:r>
                        <a:rPr lang="en-US" sz="1800" b="0" i="1" dirty="0" smtClean="0">
                          <a:latin typeface="Times New Roman"/>
                          <a:ea typeface="SimSun"/>
                          <a:cs typeface="Times New Roman"/>
                        </a:rPr>
                        <a:t>f</a:t>
                      </a:r>
                      <a:r>
                        <a:rPr lang="en-US" sz="1800" b="0" i="0" baseline="0" dirty="0" smtClean="0">
                          <a:latin typeface="Times New Roman"/>
                          <a:ea typeface="SimSun"/>
                          <a:cs typeface="Times New Roman"/>
                        </a:rPr>
                        <a:t> = 0.2 mm/rev</a:t>
                      </a:r>
                      <a:endParaRPr lang="en-US" sz="1050" b="0" dirty="0"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i="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30</a:t>
                      </a:r>
                      <a:endParaRPr kumimoji="0" lang="en-US" sz="1800" b="0" i="0" kern="1200" baseline="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i="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51</a:t>
                      </a:r>
                      <a:endParaRPr kumimoji="0" lang="en-US" sz="1800" b="0" i="0" kern="1200" baseline="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i="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48</a:t>
                      </a:r>
                      <a:endParaRPr kumimoji="0" lang="en-US" sz="1800" b="0" i="0" kern="1200" baseline="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i="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70</a:t>
                      </a:r>
                      <a:endParaRPr kumimoji="0" lang="en-US" sz="1800" b="0" i="0" kern="1200" baseline="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3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v= </a:t>
                      </a:r>
                      <a:r>
                        <a:rPr kumimoji="0" lang="en-US" sz="1800" b="0" i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125 </a:t>
                      </a:r>
                      <a:r>
                        <a:rPr kumimoji="0" lang="en-US" sz="1800" b="0" i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m/min, f = </a:t>
                      </a:r>
                      <a:r>
                        <a:rPr kumimoji="0" lang="en-US" sz="1800" b="0" i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0.15</a:t>
                      </a:r>
                      <a:r>
                        <a:rPr kumimoji="0" lang="en-US" sz="1800" b="0" i="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kumimoji="0" lang="en-US" sz="1800" b="0" i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mm/rev</a:t>
                      </a:r>
                      <a:endParaRPr kumimoji="0" lang="en-US" sz="1800" b="0" i="1" kern="120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i="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32</a:t>
                      </a:r>
                      <a:endParaRPr kumimoji="0" lang="en-US" sz="1800" b="0" i="0" kern="1200" baseline="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i="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48</a:t>
                      </a:r>
                      <a:endParaRPr kumimoji="0" lang="en-US" sz="1800" b="0" i="0" kern="1200" baseline="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i="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46</a:t>
                      </a:r>
                      <a:endParaRPr kumimoji="0" lang="en-US" sz="1800" b="0" i="0" kern="1200" baseline="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b="0" i="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135</a:t>
                      </a:r>
                      <a:endParaRPr kumimoji="0" lang="en-US" sz="1800" b="0" i="0" kern="1200" baseline="0" dirty="0">
                        <a:solidFill>
                          <a:schemeClr val="tx1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Extraction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32</a:t>
            </a:fld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500" dirty="0" smtClean="0"/>
              <a:t>Cutting forces and vibration signals of 319 experimental turning tests.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500" dirty="0" smtClean="0"/>
              <a:t>Obtain the common statistics of maximum, standard deviation, variance, skewness and kurtosis for the cutting force and vibration signals at the three axis.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500" dirty="0" smtClean="0"/>
              <a:t>Extract the relevant information from the collected force and vibration signal that show an effective trend towards the measured tool wear.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981200" y="5410200"/>
            <a:ext cx="5486400" cy="990600"/>
            <a:chOff x="1981200" y="5410200"/>
            <a:chExt cx="5486400" cy="990600"/>
          </a:xfrm>
        </p:grpSpPr>
        <p:pic>
          <p:nvPicPr>
            <p:cNvPr id="5" name="Picture 4"/>
            <p:cNvPicPr/>
            <p:nvPr/>
          </p:nvPicPr>
          <p:blipFill>
            <a:blip r:embed="rId3" cstate="print"/>
            <a:srcRect t="19277" b="18073"/>
            <a:stretch>
              <a:fillRect/>
            </a:stretch>
          </p:blipFill>
          <p:spPr bwMode="auto">
            <a:xfrm>
              <a:off x="1981200" y="5410200"/>
              <a:ext cx="5486400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ounded Rectangle 5"/>
            <p:cNvSpPr/>
            <p:nvPr/>
          </p:nvSpPr>
          <p:spPr>
            <a:xfrm>
              <a:off x="5257800" y="5638800"/>
              <a:ext cx="914400" cy="4572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Features Extraction by Principal Component Analysis (PCA)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772400" cy="4572000"/>
          </a:xfrm>
        </p:spPr>
        <p:txBody>
          <a:bodyPr>
            <a:normAutofit/>
          </a:bodyPr>
          <a:lstStyle/>
          <a:p>
            <a:pPr marL="274320" lvl="1" indent="-274320">
              <a:spcBef>
                <a:spcPts val="600"/>
              </a:spcBef>
              <a:spcAft>
                <a:spcPts val="1200"/>
              </a:spcAft>
              <a:buClr>
                <a:schemeClr val="accent1"/>
              </a:buClr>
            </a:pPr>
            <a:r>
              <a:rPr lang="en-US" sz="2600" dirty="0" smtClean="0"/>
              <a:t>A dimensionality reduction technique used to represent data according to the maximum variance direction(s).</a:t>
            </a:r>
          </a:p>
          <a:p>
            <a:pPr marL="274320" lvl="1" indent="-274320">
              <a:spcBef>
                <a:spcPts val="600"/>
              </a:spcBef>
              <a:spcAft>
                <a:spcPts val="1200"/>
              </a:spcAft>
              <a:buClr>
                <a:schemeClr val="accent1"/>
              </a:buClr>
            </a:pPr>
            <a:r>
              <a:rPr lang="en-US" sz="2600" dirty="0" smtClean="0"/>
              <a:t>The percent of variance explained by each component: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dirty="0" smtClean="0"/>
              <a:t>Force Signal: </a:t>
            </a:r>
            <a:r>
              <a:rPr lang="en-US" dirty="0" err="1" smtClean="0"/>
              <a:t>Fx</a:t>
            </a:r>
            <a:r>
              <a:rPr lang="en-US" baseline="-25000" dirty="0" err="1" smtClean="0"/>
              <a:t>max</a:t>
            </a:r>
            <a:r>
              <a:rPr lang="en-US" baseline="-25000" dirty="0" smtClean="0"/>
              <a:t> </a:t>
            </a:r>
            <a:r>
              <a:rPr lang="en-US" dirty="0" smtClean="0"/>
              <a:t>(91.38%) and </a:t>
            </a:r>
            <a:r>
              <a:rPr lang="en-US" dirty="0" err="1" smtClean="0"/>
              <a:t>Fy</a:t>
            </a:r>
            <a:r>
              <a:rPr lang="en-US" baseline="-25000" dirty="0" err="1" smtClean="0"/>
              <a:t>max</a:t>
            </a:r>
            <a:r>
              <a:rPr lang="en-US" baseline="-25000" dirty="0" smtClean="0"/>
              <a:t> </a:t>
            </a:r>
            <a:r>
              <a:rPr lang="en-US" dirty="0" smtClean="0"/>
              <a:t>(3.79%)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dirty="0" smtClean="0"/>
              <a:t>Vibration Signal: </a:t>
            </a:r>
            <a:r>
              <a:rPr lang="en-US" dirty="0" err="1" smtClean="0"/>
              <a:t>Vx</a:t>
            </a:r>
            <a:r>
              <a:rPr lang="en-US" baseline="-25000" dirty="0" err="1" smtClean="0"/>
              <a:t>max</a:t>
            </a:r>
            <a:r>
              <a:rPr lang="en-US" dirty="0" smtClean="0"/>
              <a:t> (94.36%) and </a:t>
            </a:r>
            <a:r>
              <a:rPr lang="en-US" dirty="0" err="1" smtClean="0"/>
              <a:t>Fy</a:t>
            </a:r>
            <a:r>
              <a:rPr lang="en-US" baseline="-25000" dirty="0" err="1" smtClean="0"/>
              <a:t>max</a:t>
            </a:r>
            <a:r>
              <a:rPr lang="en-US" dirty="0" smtClean="0"/>
              <a:t> (5.18%)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Feature dimensionality reduction by Stepwise Regression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772400" cy="4800600"/>
          </a:xfrm>
        </p:spPr>
        <p:txBody>
          <a:bodyPr>
            <a:noAutofit/>
          </a:bodyPr>
          <a:lstStyle/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en-US" sz="2600" dirty="0" smtClean="0"/>
              <a:t>Regression analysis in which variables are added and removed from the model based on their significance in representing the response.</a:t>
            </a:r>
          </a:p>
          <a:p>
            <a:endParaRPr lang="en-US" sz="2800" dirty="0" smtClean="0"/>
          </a:p>
          <a:p>
            <a:r>
              <a:rPr lang="en-US" dirty="0" smtClean="0"/>
              <a:t>Total of 14 variables were specified as significant variables to include in the model of the tool wear: </a:t>
            </a:r>
          </a:p>
          <a:p>
            <a:pPr marL="342900" lvl="1" indent="0">
              <a:spcBef>
                <a:spcPts val="600"/>
              </a:spcBef>
            </a:pPr>
            <a:r>
              <a:rPr lang="en-US" sz="2200" dirty="0" smtClean="0"/>
              <a:t>Cutting time, cutting speed, feed rate, coolant.</a:t>
            </a:r>
          </a:p>
          <a:p>
            <a:pPr marL="520700" lvl="1" indent="-177800">
              <a:spcBef>
                <a:spcPts val="600"/>
              </a:spcBef>
            </a:pPr>
            <a:r>
              <a:rPr lang="en-US" sz="2200" dirty="0" smtClean="0"/>
              <a:t>Forces values (X-maximum, Z-standard deviation, X-variance, Y-skewness and Y-kurtosis)</a:t>
            </a:r>
          </a:p>
          <a:p>
            <a:pPr marL="520700" lvl="1" indent="-177800">
              <a:spcBef>
                <a:spcPts val="600"/>
              </a:spcBef>
            </a:pPr>
            <a:r>
              <a:rPr lang="en-US" sz="2200" dirty="0" smtClean="0"/>
              <a:t>Vibration values (X-maximum, Y-standard deviation, X-skewness, Y-skewness and Z-skewness)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System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3733800"/>
          </a:xfrm>
        </p:spPr>
        <p:txBody>
          <a:bodyPr/>
          <a:lstStyle/>
          <a:p>
            <a:pPr marL="274320" lvl="1" indent="-274320">
              <a:spcBef>
                <a:spcPts val="580"/>
              </a:spcBef>
              <a:spcAft>
                <a:spcPts val="1200"/>
              </a:spcAft>
              <a:buClr>
                <a:schemeClr val="accent1"/>
              </a:buClr>
            </a:pPr>
            <a:r>
              <a:rPr lang="es-PR" sz="2800" dirty="0" smtClean="0">
                <a:cs typeface="Times New Roman" pitchFamily="18" charset="0"/>
              </a:rPr>
              <a:t>Neural Networks</a:t>
            </a:r>
          </a:p>
          <a:p>
            <a:pPr marL="274320" lvl="1" indent="-274320">
              <a:spcBef>
                <a:spcPts val="580"/>
              </a:spcBef>
              <a:spcAft>
                <a:spcPts val="1200"/>
              </a:spcAft>
              <a:buClr>
                <a:schemeClr val="accent1"/>
              </a:buClr>
            </a:pPr>
            <a:r>
              <a:rPr lang="en-US" sz="2800" dirty="0" smtClean="0">
                <a:cs typeface="Times New Roman" pitchFamily="18" charset="0"/>
              </a:rPr>
              <a:t>Regression Analysis</a:t>
            </a:r>
          </a:p>
          <a:p>
            <a:pPr marL="274320" lvl="1" indent="-274320">
              <a:spcBef>
                <a:spcPts val="580"/>
              </a:spcBef>
              <a:spcAft>
                <a:spcPts val="1200"/>
              </a:spcAft>
              <a:buClr>
                <a:schemeClr val="accent1"/>
              </a:buClr>
            </a:pPr>
            <a:r>
              <a:rPr lang="en-US" sz="2800" dirty="0" smtClean="0">
                <a:cs typeface="Times New Roman" pitchFamily="18" charset="0"/>
              </a:rPr>
              <a:t>Gaussian Mixture Regression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981200" y="5410200"/>
            <a:ext cx="5486400" cy="990600"/>
            <a:chOff x="1981200" y="5410200"/>
            <a:chExt cx="5486400" cy="990600"/>
          </a:xfrm>
        </p:grpSpPr>
        <p:pic>
          <p:nvPicPr>
            <p:cNvPr id="6" name="Picture 5"/>
            <p:cNvPicPr/>
            <p:nvPr/>
          </p:nvPicPr>
          <p:blipFill>
            <a:blip r:embed="rId3" cstate="print"/>
            <a:srcRect t="19277" b="18073"/>
            <a:stretch>
              <a:fillRect/>
            </a:stretch>
          </p:blipFill>
          <p:spPr bwMode="auto">
            <a:xfrm>
              <a:off x="1981200" y="5410200"/>
              <a:ext cx="5486400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ounded Rectangle 6"/>
            <p:cNvSpPr/>
            <p:nvPr/>
          </p:nvSpPr>
          <p:spPr>
            <a:xfrm>
              <a:off x="6400800" y="5486400"/>
              <a:ext cx="914400" cy="7620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R" dirty="0" smtClean="0"/>
              <a:t>Neural Network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29200"/>
          </a:xfrm>
        </p:spPr>
        <p:txBody>
          <a:bodyPr>
            <a:normAutofit/>
          </a:bodyPr>
          <a:lstStyle/>
          <a:p>
            <a:pPr marL="274320" lvl="1" indent="-27432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2600" dirty="0" smtClean="0"/>
              <a:t>Operates in the same way of  human brain with neurons as processing elements.</a:t>
            </a:r>
          </a:p>
          <a:p>
            <a:pPr marL="274320" lvl="1" indent="-27432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2600" dirty="0" smtClean="0"/>
              <a:t>Neurons process small amounts of information and then activate other neurons to continue the process.</a:t>
            </a:r>
          </a:p>
          <a:p>
            <a:pPr marL="274320" lvl="1" indent="-27432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2600" dirty="0" smtClean="0"/>
              <a:t>Able to perform fast computations such as pattern recognition and classification and analyze complex functions.</a:t>
            </a:r>
          </a:p>
          <a:p>
            <a:pPr>
              <a:spcBef>
                <a:spcPts val="0"/>
              </a:spcBef>
            </a:pPr>
            <a:endParaRPr lang="en-US" dirty="0" smtClean="0"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 l="6090" t="15093" b="6667"/>
          <a:stretch>
            <a:fillRect/>
          </a:stretch>
        </p:blipFill>
        <p:spPr bwMode="auto">
          <a:xfrm>
            <a:off x="2819400" y="4495800"/>
            <a:ext cx="3904824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indent="-274320">
              <a:spcBef>
                <a:spcPts val="1200"/>
              </a:spcBef>
              <a:buClr>
                <a:schemeClr val="accent1"/>
              </a:buClr>
            </a:pPr>
            <a:r>
              <a:rPr lang="en-US" sz="2600" dirty="0" smtClean="0"/>
              <a:t>Able to learn and adapt to any change in operation parameters.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Learning basically is altering the connection weights over iterations to obtain the desired input-output relationship.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After training the network, testing (validation) is applied with another set of data.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data is divided randomly into two sets allocated for training and testing with a ratio of 75% and 25%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NN for Tool Wear Prediction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5165725" y="1981200"/>
            <a:ext cx="3749675" cy="375095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838200" y="1447800"/>
            <a:ext cx="3962400" cy="45720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s-PR" dirty="0" smtClean="0">
                <a:cs typeface="Times New Roman" pitchFamily="18" charset="0"/>
              </a:rPr>
              <a:t>Type: Feed-Forward Back Propagation (FFBPNN)</a:t>
            </a:r>
            <a:endParaRPr lang="en-US" dirty="0" smtClean="0">
              <a:cs typeface="Times New Roman" pitchFamily="18" charset="0"/>
            </a:endParaRPr>
          </a:p>
          <a:p>
            <a:pPr>
              <a:spcBef>
                <a:spcPts val="1200"/>
              </a:spcBef>
            </a:pPr>
            <a:r>
              <a:rPr lang="en-US" dirty="0" smtClean="0">
                <a:cs typeface="Times New Roman" pitchFamily="18" charset="0"/>
              </a:rPr>
              <a:t>Input: process parameters &amp;  characteristic features extracted from sensors signals.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cs typeface="Times New Roman" pitchFamily="18" charset="0"/>
              </a:rPr>
              <a:t>Output: tool wear.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cs typeface="Times New Roman" pitchFamily="18" charset="0"/>
              </a:rPr>
              <a:t>75% of the data for training  and 25% for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prediction by NN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6100" y="1460399"/>
            <a:ext cx="5049000" cy="454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62000" y="6079867"/>
            <a:ext cx="8077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4320" marR="0" lvl="0" indent="-274320" defTabSz="914400" fontAlgn="base">
              <a:lnSpc>
                <a:spcPct val="100000"/>
              </a:lnSpc>
              <a:spcBef>
                <a:spcPts val="58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</a:pPr>
            <a:r>
              <a:rPr lang="en-US" sz="2400" dirty="0" smtClean="0">
                <a:cs typeface="Times New Roman" pitchFamily="18" charset="0"/>
              </a:rPr>
              <a:t>Training time= 1.0181 second, mean of absolute error= 0.0183.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Turning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4</a:t>
            </a:fld>
            <a:endParaRPr lang="ar-SA" dirty="0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Turning is the removal of metal from the outer diameter of a rotating cylindrical work-piece.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rcRect l="2500" r="5536" b="5414"/>
          <a:stretch>
            <a:fillRect/>
          </a:stretch>
        </p:blipFill>
        <p:spPr bwMode="auto">
          <a:xfrm>
            <a:off x="2133600" y="2590800"/>
            <a:ext cx="5334000" cy="307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Analysis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81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Regression is a simple method for investigating the functional relationships among variables.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Estimating the regression coefficients </a:t>
            </a:r>
            <a:r>
              <a:rPr lang="el-GR" sz="2400" dirty="0" smtClean="0"/>
              <a:t>β </a:t>
            </a:r>
            <a:r>
              <a:rPr lang="en-US" sz="2400" dirty="0" smtClean="0"/>
              <a:t>that minimize the error.</a:t>
            </a:r>
          </a:p>
          <a:p>
            <a:r>
              <a:rPr lang="en-US" sz="2400" dirty="0" smtClean="0"/>
              <a:t>Predicting the dependent variable using </a:t>
            </a:r>
            <a:r>
              <a:rPr lang="el-GR" sz="2400" dirty="0" smtClean="0"/>
              <a:t>β</a:t>
            </a:r>
            <a:r>
              <a:rPr lang="en-US" sz="24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 t="9357" b="27875"/>
          <a:stretch>
            <a:fillRect/>
          </a:stretch>
        </p:blipFill>
        <p:spPr bwMode="auto">
          <a:xfrm>
            <a:off x="1371600" y="2362200"/>
            <a:ext cx="6644309" cy="2079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 t="80881" r="11905" b="6384"/>
          <a:stretch>
            <a:fillRect/>
          </a:stretch>
        </p:blipFill>
        <p:spPr bwMode="auto">
          <a:xfrm>
            <a:off x="1676400" y="5867400"/>
            <a:ext cx="634364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relation between tool wear and cutting parameters is nonlinear.</a:t>
            </a:r>
          </a:p>
          <a:p>
            <a:r>
              <a:rPr lang="en-US" dirty="0" smtClean="0"/>
              <a:t>Power transformation of variables </a:t>
            </a:r>
            <a:r>
              <a:rPr lang="en-US" sz="2400" b="1" i="1" dirty="0" smtClean="0"/>
              <a:t>X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b="1" i="1" dirty="0" smtClean="0">
                <a:sym typeface="Wingdings" pitchFamily="2" charset="2"/>
              </a:rPr>
              <a:t>D</a:t>
            </a:r>
          </a:p>
          <a:p>
            <a:endParaRPr lang="en-US" b="1" i="1" dirty="0" smtClean="0">
              <a:sym typeface="Wingdings" pitchFamily="2" charset="2"/>
            </a:endParaRPr>
          </a:p>
          <a:p>
            <a:endParaRPr lang="en-US" b="1" i="1" dirty="0" smtClean="0">
              <a:sym typeface="Wingdings" pitchFamily="2" charset="2"/>
            </a:endParaRPr>
          </a:p>
          <a:p>
            <a:endParaRPr lang="en-US" b="1" i="1" dirty="0" smtClean="0">
              <a:sym typeface="Wingdings" pitchFamily="2" charset="2"/>
            </a:endParaRPr>
          </a:p>
          <a:p>
            <a:endParaRPr lang="en-US" b="1" i="1" dirty="0" smtClean="0">
              <a:sym typeface="Wingdings" pitchFamily="2" charset="2"/>
            </a:endParaRPr>
          </a:p>
          <a:p>
            <a:pPr>
              <a:buNone/>
            </a:pPr>
            <a:endParaRPr lang="en-US" b="1" i="1" dirty="0" smtClean="0">
              <a:sym typeface="Wingdings" pitchFamily="2" charset="2"/>
            </a:endParaRPr>
          </a:p>
          <a:p>
            <a:r>
              <a:rPr lang="en-US" dirty="0" smtClean="0"/>
              <a:t>Training set of data will be used to compute the regression parameters that will be used to predict tool wear.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11572"/>
          <a:stretch>
            <a:fillRect/>
          </a:stretch>
        </p:blipFill>
        <p:spPr bwMode="auto">
          <a:xfrm>
            <a:off x="1419225" y="2795587"/>
            <a:ext cx="62007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1" y="5903191"/>
            <a:ext cx="3505200" cy="345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wear predicting by RA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6100" y="1460399"/>
            <a:ext cx="5049000" cy="454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590800" y="6096000"/>
            <a:ext cx="288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mean of absolute error= 0.0212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Gaussian Mixture Models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24800" cy="4876800"/>
          </a:xfrm>
        </p:spPr>
        <p:txBody>
          <a:bodyPr>
            <a:noAutofit/>
          </a:bodyPr>
          <a:lstStyle/>
          <a:p>
            <a:r>
              <a:rPr lang="en-US" dirty="0" smtClean="0"/>
              <a:t>Component Gaussian density:</a:t>
            </a:r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spcBef>
                <a:spcPts val="1800"/>
              </a:spcBef>
            </a:pPr>
            <a:r>
              <a:rPr lang="en-US" dirty="0" smtClean="0"/>
              <a:t>A Gaussian mixture model is a weighted sum of k-component Gaussian densities given by:</a:t>
            </a:r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spcBef>
                <a:spcPts val="1800"/>
              </a:spcBef>
            </a:pPr>
            <a:r>
              <a:rPr lang="en-US" dirty="0" smtClean="0"/>
              <a:t>Estimating the parameters that best matches the Gaussian distribution  using the EM algorithm.</a:t>
            </a: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4087958"/>
            <a:ext cx="2819400" cy="865042"/>
          </a:xfrm>
          <a:prstGeom prst="rect">
            <a:avLst/>
          </a:prstGeom>
          <a:noFill/>
        </p:spPr>
      </p:pic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84506" y="2209800"/>
            <a:ext cx="5706894" cy="609600"/>
          </a:xfrm>
          <a:prstGeom prst="rect">
            <a:avLst/>
          </a:prstGeom>
          <a:noFill/>
        </p:spPr>
      </p:pic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Gaussian Mixture Regression(GMR)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GMR model is developed using number of Gaussian mixture models to represent the joint density of the data.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relationship between X and Y can be described by k-components GMM models with a joint probability density function of: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The parameters of the Gaussian distribution is estimated by maximizing the likelihood function using the iterative procedure of EM algorithm.</a:t>
            </a:r>
            <a:endParaRPr lang="en-US" dirty="0"/>
          </a:p>
        </p:txBody>
      </p:sp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3581400"/>
            <a:ext cx="3052313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wear predicting by GMR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6100" y="1460399"/>
            <a:ext cx="5049000" cy="454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581400" y="6172200"/>
            <a:ext cx="288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mean of absolute error= 0.0267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Tool Wear Prediction Models Validation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Validation by repeated random sub-sampling method.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Training and validation data subsets (75% : 25%).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model is fitted using the training data and then tested using the validation data.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Compare predicted tool wear to the measured one and compute the error and predicting accuracy. 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process is repeated and the results are averaged.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 smtClean="0"/>
              <a:t>Data set 1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3124200" cy="4495800"/>
          </a:xfrm>
        </p:spPr>
        <p:txBody>
          <a:bodyPr>
            <a:noAutofit/>
          </a:bodyPr>
          <a:lstStyle/>
          <a:p>
            <a:pPr marL="27432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Inputs: machining parameters and the maximum values of force and vibration in the X direction. </a:t>
            </a:r>
          </a:p>
          <a:p>
            <a:pPr marL="274320" lvl="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Prediction accuracy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NN:90.88%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RA:89.64 %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GMR:88.17 %</a:t>
            </a:r>
          </a:p>
          <a:p>
            <a:pPr marL="27432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r="6105"/>
          <a:stretch>
            <a:fillRect/>
          </a:stretch>
        </p:blipFill>
        <p:spPr bwMode="auto">
          <a:xfrm>
            <a:off x="4227834" y="1295400"/>
            <a:ext cx="468756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 smtClean="0"/>
              <a:t>Data set 2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3352800" cy="4495800"/>
          </a:xfrm>
        </p:spPr>
        <p:txBody>
          <a:bodyPr>
            <a:noAutofit/>
          </a:bodyPr>
          <a:lstStyle/>
          <a:p>
            <a:pPr marL="27432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Inputs: machining parameters and the maximum values of force and vibration in the X and Y directions. </a:t>
            </a:r>
          </a:p>
          <a:p>
            <a:pPr marL="274320" lvl="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Prediction accuracy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NN:89.742%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RA:88.22%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GMR:88.07 %</a:t>
            </a:r>
          </a:p>
          <a:p>
            <a:pPr marL="27432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13" name="Content Placeholder 5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r="6894"/>
          <a:stretch>
            <a:fillRect/>
          </a:stretch>
        </p:blipFill>
        <p:spPr bwMode="auto">
          <a:xfrm>
            <a:off x="4343400" y="1295400"/>
            <a:ext cx="4648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 smtClean="0"/>
              <a:t>Data set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3276600" cy="4495800"/>
          </a:xfrm>
        </p:spPr>
        <p:txBody>
          <a:bodyPr>
            <a:noAutofit/>
          </a:bodyPr>
          <a:lstStyle/>
          <a:p>
            <a:pPr marL="27432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Inputs: machining parameters and the maximum and standard deviation values of force and vibration in the X, Y and Z directions. </a:t>
            </a:r>
          </a:p>
          <a:p>
            <a:pPr marL="274320" lvl="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Prediction accuracy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NN:88.31 %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RA:73.17 %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GMR:85.78 %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endParaRPr lang="en-US" sz="2400" dirty="0" smtClean="0"/>
          </a:p>
          <a:p>
            <a:pPr marL="27432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endParaRPr lang="en-US" sz="2400" dirty="0" smtClean="0"/>
          </a:p>
          <a:p>
            <a:pPr marL="27432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11" name="Content Placeholder 8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r="6500"/>
          <a:stretch>
            <a:fillRect/>
          </a:stretch>
        </p:blipFill>
        <p:spPr bwMode="auto">
          <a:xfrm>
            <a:off x="4171338" y="1447800"/>
            <a:ext cx="466786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Cutting Tool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5</a:t>
            </a:fld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Single point cutting tool has one sharp cutting edge that separate chip from the work-piece material. </a:t>
            </a:r>
          </a:p>
          <a:p>
            <a:endParaRPr lang="en-US" sz="1200" dirty="0" smtClean="0"/>
          </a:p>
          <a:p>
            <a:r>
              <a:rPr lang="en-US" sz="2800" dirty="0" smtClean="0"/>
              <a:t>Subjected to high temperature and stresses during machining. </a:t>
            </a:r>
          </a:p>
          <a:p>
            <a:endParaRPr lang="en-US" sz="1200" dirty="0" smtClean="0"/>
          </a:p>
          <a:p>
            <a:r>
              <a:rPr lang="en-US" sz="2800" dirty="0" smtClean="0"/>
              <a:t>Material properties: hardness, toughness, chemical stability and wear resistance.</a:t>
            </a:r>
          </a:p>
          <a:p>
            <a:endParaRPr lang="en-US" sz="1200" dirty="0" smtClean="0"/>
          </a:p>
          <a:p>
            <a:r>
              <a:rPr lang="en-US" sz="2800" dirty="0" smtClean="0"/>
              <a:t>A significant characteristics is having acceptable tool life before replacement is required. 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 smtClean="0"/>
              <a:t>Data set 4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3124200" cy="4495800"/>
          </a:xfrm>
        </p:spPr>
        <p:txBody>
          <a:bodyPr>
            <a:noAutofit/>
          </a:bodyPr>
          <a:lstStyle/>
          <a:p>
            <a:pPr marL="274320" indent="-274320">
              <a:lnSpc>
                <a:spcPct val="80000"/>
              </a:lnSpc>
              <a:buFont typeface="Wingdings 2"/>
              <a:buChar char=""/>
            </a:pPr>
            <a:r>
              <a:rPr lang="en-US" sz="2400" dirty="0" smtClean="0"/>
              <a:t>Inputs: machining parameters and all the statistical features extracted from the force and vibration signal . </a:t>
            </a:r>
          </a:p>
          <a:p>
            <a:pPr marL="274320" lvl="0" indent="-274320">
              <a:lnSpc>
                <a:spcPct val="80000"/>
              </a:lnSpc>
              <a:buFont typeface="Wingdings 2"/>
              <a:buChar char=""/>
            </a:pPr>
            <a:r>
              <a:rPr lang="en-US" sz="2400" dirty="0" smtClean="0"/>
              <a:t>Prediction accuracy</a:t>
            </a:r>
          </a:p>
          <a:p>
            <a:pPr marL="822960" lvl="1" indent="-274320">
              <a:lnSpc>
                <a:spcPct val="80000"/>
              </a:lnSpc>
              <a:buFont typeface="Wingdings 2"/>
              <a:buChar char=""/>
            </a:pPr>
            <a:r>
              <a:rPr lang="en-US" sz="2400" dirty="0" smtClean="0"/>
              <a:t>NN:86.78 %</a:t>
            </a:r>
          </a:p>
          <a:p>
            <a:pPr marL="822960" lvl="1" indent="-274320">
              <a:lnSpc>
                <a:spcPct val="80000"/>
              </a:lnSpc>
              <a:buFont typeface="Wingdings 2"/>
              <a:buChar char=""/>
            </a:pPr>
            <a:r>
              <a:rPr lang="en-US" sz="2400" dirty="0" smtClean="0"/>
              <a:t>RA:-123.10 %</a:t>
            </a:r>
          </a:p>
          <a:p>
            <a:pPr marL="822960" lvl="1" indent="-274320">
              <a:lnSpc>
                <a:spcPct val="80000"/>
              </a:lnSpc>
              <a:buFont typeface="Wingdings 2"/>
              <a:buChar char=""/>
            </a:pPr>
            <a:r>
              <a:rPr lang="en-US" sz="2400" dirty="0" smtClean="0"/>
              <a:t>GMR:72.00 %</a:t>
            </a:r>
          </a:p>
          <a:p>
            <a:endParaRPr lang="en-US" sz="2400" dirty="0" smtClean="0"/>
          </a:p>
          <a:p>
            <a:pPr marL="822960" lvl="1" indent="-274320">
              <a:lnSpc>
                <a:spcPct val="80000"/>
              </a:lnSpc>
              <a:buFont typeface="Wingdings 2"/>
              <a:buChar char=""/>
            </a:pPr>
            <a:endParaRPr lang="en-US" sz="2400" dirty="0" smtClean="0"/>
          </a:p>
          <a:p>
            <a:pPr marL="274320" indent="-274320">
              <a:lnSpc>
                <a:spcPct val="80000"/>
              </a:lnSpc>
              <a:buFont typeface="Wingdings 2"/>
              <a:buChar char=""/>
            </a:pPr>
            <a:endParaRPr lang="en-US" sz="2400" dirty="0" smtClean="0"/>
          </a:p>
          <a:p>
            <a:pPr marL="274320" indent="-274320">
              <a:lnSpc>
                <a:spcPct val="80000"/>
              </a:lnSpc>
              <a:buFont typeface="Wingdings 2"/>
              <a:buChar char=""/>
            </a:pP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r="7632"/>
          <a:stretch>
            <a:fillRect/>
          </a:stretch>
        </p:blipFill>
        <p:spPr bwMode="auto">
          <a:xfrm>
            <a:off x="4227834" y="1447800"/>
            <a:ext cx="461136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 smtClean="0"/>
              <a:t>Data set 5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2971800" cy="4495800"/>
          </a:xfrm>
        </p:spPr>
        <p:txBody>
          <a:bodyPr>
            <a:noAutofit/>
          </a:bodyPr>
          <a:lstStyle/>
          <a:p>
            <a:pPr marL="27432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Inputs: the significant variables indicated by the stepwise regression.</a:t>
            </a:r>
          </a:p>
          <a:p>
            <a:pPr marL="274320" lvl="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Prediction accuracy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NN:90.01 %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RA:76.87 %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r>
              <a:rPr lang="en-US" sz="2400" dirty="0" smtClean="0"/>
              <a:t>GMR:87.03 %</a:t>
            </a:r>
          </a:p>
          <a:p>
            <a:pPr marL="822960" lvl="1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endParaRPr lang="en-US" sz="2400" dirty="0" smtClean="0"/>
          </a:p>
          <a:p>
            <a:pPr marL="27432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endParaRPr lang="en-US" sz="2400" dirty="0" smtClean="0"/>
          </a:p>
          <a:p>
            <a:pPr marL="274320" indent="-274320">
              <a:lnSpc>
                <a:spcPct val="80000"/>
              </a:lnSpc>
              <a:spcBef>
                <a:spcPts val="600"/>
              </a:spcBef>
              <a:buFont typeface="Wingdings 2"/>
              <a:buChar char=""/>
            </a:pP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r="8026"/>
          <a:stretch>
            <a:fillRect/>
          </a:stretch>
        </p:blipFill>
        <p:spPr bwMode="auto">
          <a:xfrm>
            <a:off x="4018917" y="1371600"/>
            <a:ext cx="459168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modeling methods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Neural networks are better in predicting tool wear than the regression model and GMR.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Neural network yielded better performance with data set 1.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Among the different data subsets, data set with all the variables showed very high prediction errors.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Importance of tool wear monitoring while machining Titanium alloy.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Experimentation approach with different cutting parameters and force and vibration measurements.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The collected signals were processed to acquire the features to be used as input to the model of predicting the tool wear.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Implemented modeling methods: </a:t>
            </a:r>
            <a:r>
              <a:rPr lang="en-US" dirty="0" smtClean="0">
                <a:cs typeface="Times New Roman" pitchFamily="18" charset="0"/>
              </a:rPr>
              <a:t>Neural networks, regression and GMR.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Neural network modeling yielded least prediction error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/>
              <a:t>Include the measurements of temperature and power consumption  for optimizing the turning process of titanium alloys.</a:t>
            </a:r>
          </a:p>
          <a:p>
            <a:pPr lvl="0"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/>
              <a:t>Develop a model to predict the surface roughness and the cutting forces using neural network and GMR.</a:t>
            </a:r>
          </a:p>
          <a:p>
            <a:pPr lvl="0"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/>
              <a:t>Study the chip characteristic and establish a relationship with tool wear.</a:t>
            </a:r>
          </a:p>
          <a:p>
            <a:pPr lvl="0"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/>
              <a:t>Develop more accurate way of quantifying the coolant.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Acknowledgement</a:t>
            </a:r>
            <a:endParaRPr lang="en-US" dirty="0"/>
          </a:p>
        </p:txBody>
      </p:sp>
      <p:sp>
        <p:nvSpPr>
          <p:cNvPr id="43011" name="Content Placeholder 2"/>
          <p:cNvSpPr>
            <a:spLocks noGrp="1"/>
          </p:cNvSpPr>
          <p:nvPr>
            <p:ph type="body" idx="1"/>
          </p:nvPr>
        </p:nvSpPr>
        <p:spPr>
          <a:xfrm>
            <a:off x="722313" y="2776538"/>
            <a:ext cx="5754687" cy="1338262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sz="3200" dirty="0" smtClean="0">
                <a:solidFill>
                  <a:schemeClr val="tx1"/>
                </a:solidFill>
                <a:cs typeface="Times New Roman" pitchFamily="18" charset="0"/>
              </a:rPr>
              <a:t>We acknowledge Emirates Foundation for their generous financial support.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1E3EDB-963E-4211-9B70-5C53688328A2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ar-SA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954530"/>
            <a:ext cx="1706179" cy="185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56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 properties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57</a:t>
            </a:fld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8001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257800" y="2819400"/>
            <a:ext cx="1524000" cy="198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Cutting Forces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Fx</a:t>
            </a:r>
            <a:r>
              <a:rPr lang="en-US" dirty="0" smtClean="0"/>
              <a:t>: thrust force (feed force) (Ft) </a:t>
            </a:r>
          </a:p>
          <a:p>
            <a:r>
              <a:rPr lang="en-US" dirty="0" err="1" smtClean="0"/>
              <a:t>Fy</a:t>
            </a:r>
            <a:r>
              <a:rPr lang="en-US" dirty="0" smtClean="0"/>
              <a:t>: cutting force acts downward (</a:t>
            </a:r>
            <a:r>
              <a:rPr lang="en-US" dirty="0" err="1" smtClean="0"/>
              <a:t>Fc</a:t>
            </a:r>
            <a:r>
              <a:rPr lang="en-US" dirty="0" smtClean="0"/>
              <a:t>) </a:t>
            </a:r>
          </a:p>
          <a:p>
            <a:r>
              <a:rPr lang="en-US" dirty="0" err="1" smtClean="0"/>
              <a:t>Fz</a:t>
            </a:r>
            <a:r>
              <a:rPr lang="en-US" dirty="0" smtClean="0"/>
              <a:t> : radial force (Fr) 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3969" name="Picture 1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971800"/>
            <a:ext cx="3033806" cy="2362200"/>
          </a:xfrm>
          <a:prstGeom prst="rect">
            <a:avLst/>
          </a:prstGeom>
          <a:noFill/>
        </p:spPr>
      </p:pic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3657600" y="5334000"/>
            <a:ext cx="403860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 bmk="_Toc34405755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cutting forces acting on a tool during turning process </a:t>
            </a:r>
            <a:r>
              <a:rPr kumimoji="0" lang="en-US" sz="1100" b="1" i="0" u="none" strike="noStrike" cap="none" normalizeH="0" baseline="0" dirty="0" smtClean="0" bmk="_Toc34405755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‎</a:t>
            </a:r>
            <a:r>
              <a:rPr kumimoji="0" lang="en-US" sz="1100" b="0" i="0" u="none" strike="noStrike" cap="none" normalizeH="0" baseline="0" dirty="0" smtClean="0" bmk="_Toc34405755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[2]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Tool Failure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C215-900D-4E5F-834F-624A75917AA0}" type="slidenum">
              <a:rPr lang="ar-SA" smtClean="0"/>
              <a:pPr/>
              <a:t>6</a:t>
            </a:fld>
            <a:endParaRPr lang="ar-SA" dirty="0"/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cs typeface="Times New Roman" pitchFamily="18" charset="0"/>
              </a:rPr>
              <a:t>Tool wear: progressive loss or removal of tool material due to regular operation.</a:t>
            </a:r>
          </a:p>
          <a:p>
            <a:endParaRPr lang="en-US" sz="2800" dirty="0" smtClean="0">
              <a:cs typeface="Times New Roman" pitchFamily="18" charset="0"/>
            </a:endParaRPr>
          </a:p>
          <a:p>
            <a:pPr>
              <a:spcBef>
                <a:spcPts val="1200"/>
              </a:spcBef>
            </a:pPr>
            <a:r>
              <a:rPr lang="en-US" sz="2800" dirty="0" smtClean="0">
                <a:cs typeface="Times New Roman" pitchFamily="18" charset="0"/>
              </a:rPr>
              <a:t>Types of wear include: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cs typeface="Times New Roman" pitchFamily="18" charset="0"/>
              </a:rPr>
              <a:t>Flank wear: the portion of the tool in contact with the finished part erodes. 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cs typeface="Times New Roman" pitchFamily="18" charset="0"/>
              </a:rPr>
              <a:t>Crater wear: contact with chips erodes the rake face.</a:t>
            </a:r>
            <a:endParaRPr lang="en-US" dirty="0" smtClean="0"/>
          </a:p>
          <a:p>
            <a:endParaRPr lang="en-US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Flank Wear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r="73684"/>
          <a:stretch>
            <a:fillRect/>
          </a:stretch>
        </p:blipFill>
        <p:spPr bwMode="auto">
          <a:xfrm>
            <a:off x="3048000" y="3276600"/>
            <a:ext cx="1905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715000" y="5707306"/>
            <a:ext cx="1676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/>
              <a:t>S. </a:t>
            </a:r>
            <a:r>
              <a:rPr lang="en-US" sz="1200" dirty="0" err="1" smtClean="0"/>
              <a:t>Kalpakjian</a:t>
            </a:r>
            <a:r>
              <a:rPr lang="en-US" sz="1200" dirty="0" smtClean="0"/>
              <a:t>  2006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524000"/>
            <a:ext cx="207808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4"/>
          <p:cNvPicPr>
            <a:picLocks/>
          </p:cNvPicPr>
          <p:nvPr/>
        </p:nvPicPr>
        <p:blipFill>
          <a:blip r:embed="rId3" cstate="print"/>
          <a:srcRect l="63158"/>
          <a:stretch>
            <a:fillRect/>
          </a:stretch>
        </p:blipFill>
        <p:spPr bwMode="auto">
          <a:xfrm>
            <a:off x="5334000" y="3352800"/>
            <a:ext cx="2667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2362200" y="2743200"/>
            <a:ext cx="6858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Tool Wear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>
                <a:cs typeface="Times New Roman" pitchFamily="18" charset="0"/>
              </a:rPr>
              <a:t>Increased cutting forces </a:t>
            </a:r>
            <a:r>
              <a:rPr lang="en-US" sz="2800" dirty="0" smtClean="0">
                <a:cs typeface="Times New Roman" pitchFamily="18" charset="0"/>
                <a:sym typeface="Wingdings" pitchFamily="2" charset="2"/>
              </a:rPr>
              <a:t> tool fracture</a:t>
            </a:r>
            <a:r>
              <a:rPr lang="en-US" sz="2800" dirty="0" smtClean="0">
                <a:cs typeface="Times New Roman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cs typeface="Times New Roman" pitchFamily="18" charset="0"/>
              </a:rPr>
              <a:t>Increased temperatures </a:t>
            </a:r>
            <a:r>
              <a:rPr lang="en-US" sz="2800" dirty="0" smtClean="0">
                <a:cs typeface="Times New Roman" pitchFamily="18" charset="0"/>
                <a:sym typeface="Wingdings" pitchFamily="2" charset="2"/>
              </a:rPr>
              <a:t> s</a:t>
            </a:r>
            <a:r>
              <a:rPr lang="en-US" sz="2800" dirty="0" smtClean="0">
                <a:cs typeface="Times New Roman" pitchFamily="18" charset="0"/>
              </a:rPr>
              <a:t>often the tool material. </a:t>
            </a:r>
          </a:p>
          <a:p>
            <a:pPr marL="274320" lvl="1" indent="-274320">
              <a:lnSpc>
                <a:spcPct val="150000"/>
              </a:lnSpc>
              <a:spcBef>
                <a:spcPts val="580"/>
              </a:spcBef>
              <a:buClr>
                <a:schemeClr val="accent1"/>
              </a:buClr>
            </a:pPr>
            <a:r>
              <a:rPr lang="en-US" sz="2800" dirty="0" smtClean="0">
                <a:cs typeface="Times New Roman" pitchFamily="18" charset="0"/>
              </a:rPr>
              <a:t>Poor surface finish and decreased accuracy of finished part. </a:t>
            </a:r>
          </a:p>
          <a:p>
            <a:pPr marL="274320" lvl="1" indent="-274320">
              <a:lnSpc>
                <a:spcPct val="150000"/>
              </a:lnSpc>
              <a:spcBef>
                <a:spcPts val="580"/>
              </a:spcBef>
              <a:buClr>
                <a:schemeClr val="accent1"/>
              </a:buClr>
            </a:pPr>
            <a:r>
              <a:rPr lang="en-US" sz="2800" dirty="0" smtClean="0">
                <a:cs typeface="Times New Roman" pitchFamily="18" charset="0"/>
              </a:rPr>
              <a:t>Increasing the production cost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C3610-4937-4F34-9DF4-E036331B103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>
                <a:cs typeface="Times New Roman" pitchFamily="18" charset="0"/>
              </a:rPr>
              <a:t>In machining processes, major problems can be related to the condition of the cutting tools.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/>
              <a:t>Achieve cost-effectiveness of machining </a:t>
            </a:r>
            <a:r>
              <a:rPr lang="en-US" sz="2800" dirty="0" smtClean="0">
                <a:cs typeface="Times New Roman" pitchFamily="18" charset="0"/>
              </a:rPr>
              <a:t>processes </a:t>
            </a:r>
            <a:r>
              <a:rPr lang="en-US" sz="2800" dirty="0" smtClean="0"/>
              <a:t>by </a:t>
            </a:r>
            <a:r>
              <a:rPr lang="en-US" sz="2800" dirty="0" smtClean="0">
                <a:cs typeface="Times New Roman" pitchFamily="18" charset="0"/>
              </a:rPr>
              <a:t>implementing an online Tool Condition Monitoring (TCM) 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800" dirty="0" smtClean="0">
                <a:cs typeface="Times New Roman" pitchFamily="18" charset="0"/>
              </a:rPr>
              <a:t>Two major objectives for tool wear monitoring: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cs typeface="Times New Roman" pitchFamily="18" charset="0"/>
              </a:rPr>
              <a:t>Classify tool wear into several discrete classes. 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cs typeface="Times New Roman" pitchFamily="18" charset="0"/>
              </a:rPr>
              <a:t>Model tool wear continuously with respect to certain wearing parameters.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12594</TotalTime>
  <Words>2442</Words>
  <Application>Microsoft Office PowerPoint</Application>
  <PresentationFormat>On-screen Show (4:3)</PresentationFormat>
  <Paragraphs>454</Paragraphs>
  <Slides>58</Slides>
  <Notes>56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Equity</vt:lpstr>
      <vt:lpstr>Modeling of Titanium alloys Machinability</vt:lpstr>
      <vt:lpstr>Outline</vt:lpstr>
      <vt:lpstr>Introduction</vt:lpstr>
      <vt:lpstr>Turning Process</vt:lpstr>
      <vt:lpstr>Cutting Tool</vt:lpstr>
      <vt:lpstr>Tool Failure</vt:lpstr>
      <vt:lpstr>Flank Wear</vt:lpstr>
      <vt:lpstr>Effects of Tool Wear</vt:lpstr>
      <vt:lpstr>Literature Review</vt:lpstr>
      <vt:lpstr>Literature Review</vt:lpstr>
      <vt:lpstr>Slide 11</vt:lpstr>
      <vt:lpstr>Problem Statement  </vt:lpstr>
      <vt:lpstr>Main Objectives </vt:lpstr>
      <vt:lpstr>Research Approach</vt:lpstr>
      <vt:lpstr>Tool Wear Monitoring System</vt:lpstr>
      <vt:lpstr>Experimental Work</vt:lpstr>
      <vt:lpstr>Design of Experiments</vt:lpstr>
      <vt:lpstr>Planning of Experiments</vt:lpstr>
      <vt:lpstr>Slide 19</vt:lpstr>
      <vt:lpstr>Planning of Experiments Cont’</vt:lpstr>
      <vt:lpstr>Conducting Experiments</vt:lpstr>
      <vt:lpstr>Slide 22</vt:lpstr>
      <vt:lpstr>Experimental Procedure</vt:lpstr>
      <vt:lpstr>Output of the experiments</vt:lpstr>
      <vt:lpstr>Data Analysis and Results</vt:lpstr>
      <vt:lpstr>Signal Correction</vt:lpstr>
      <vt:lpstr>Cutting Forces &amp;Cutting Conditions</vt:lpstr>
      <vt:lpstr>Vibration &amp; Cutting Conditions </vt:lpstr>
      <vt:lpstr>Tool Wear &amp; Cutting Conditions</vt:lpstr>
      <vt:lpstr>Tool Wear &amp; Cutting Conditions</vt:lpstr>
      <vt:lpstr>Slide 31</vt:lpstr>
      <vt:lpstr>Features Extraction</vt:lpstr>
      <vt:lpstr>Features Extraction by Principal Component Analysis (PCA)</vt:lpstr>
      <vt:lpstr>Feature dimensionality reduction by Stepwise Regression </vt:lpstr>
      <vt:lpstr>Monitoring System</vt:lpstr>
      <vt:lpstr>Neural Network</vt:lpstr>
      <vt:lpstr>Slide 37</vt:lpstr>
      <vt:lpstr>NN for Tool Wear Prediction</vt:lpstr>
      <vt:lpstr>Example of prediction by NN </vt:lpstr>
      <vt:lpstr>Regression Analysis</vt:lpstr>
      <vt:lpstr>Slide 41</vt:lpstr>
      <vt:lpstr>Example of wear predicting by RA</vt:lpstr>
      <vt:lpstr>Gaussian Mixture Models</vt:lpstr>
      <vt:lpstr>Gaussian Mixture Regression(GMR)</vt:lpstr>
      <vt:lpstr>Example of wear predicting by GMR</vt:lpstr>
      <vt:lpstr>Tool Wear Prediction Models Validation </vt:lpstr>
      <vt:lpstr>Data set 1</vt:lpstr>
      <vt:lpstr>Data set 2</vt:lpstr>
      <vt:lpstr>Data set 3</vt:lpstr>
      <vt:lpstr>Data set 4</vt:lpstr>
      <vt:lpstr>Data set 5</vt:lpstr>
      <vt:lpstr>Comparison of modeling methods </vt:lpstr>
      <vt:lpstr>Conclusions</vt:lpstr>
      <vt:lpstr>Future Work </vt:lpstr>
      <vt:lpstr>Acknowledgement</vt:lpstr>
      <vt:lpstr>Questions? </vt:lpstr>
      <vt:lpstr>Ti properties</vt:lpstr>
      <vt:lpstr>Cutting Forces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AzzaRH</dc:creator>
  <cp:lastModifiedBy>AzzaRH</cp:lastModifiedBy>
  <cp:revision>699</cp:revision>
  <dcterms:created xsi:type="dcterms:W3CDTF">2012-11-30T16:20:10Z</dcterms:created>
  <dcterms:modified xsi:type="dcterms:W3CDTF">2013-02-28T06:56:28Z</dcterms:modified>
</cp:coreProperties>
</file>