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2" r:id="rId2"/>
  </p:sldMasterIdLst>
  <p:notesMasterIdLst>
    <p:notesMasterId r:id="rId72"/>
  </p:notesMasterIdLst>
  <p:sldIdLst>
    <p:sldId id="256" r:id="rId3"/>
    <p:sldId id="392" r:id="rId4"/>
    <p:sldId id="257" r:id="rId5"/>
    <p:sldId id="300" r:id="rId6"/>
    <p:sldId id="288" r:id="rId7"/>
    <p:sldId id="302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296" r:id="rId17"/>
    <p:sldId id="312" r:id="rId18"/>
    <p:sldId id="313" r:id="rId19"/>
    <p:sldId id="314" r:id="rId20"/>
    <p:sldId id="315" r:id="rId21"/>
    <p:sldId id="317" r:id="rId22"/>
    <p:sldId id="318" r:id="rId23"/>
    <p:sldId id="319" r:id="rId24"/>
    <p:sldId id="321" r:id="rId25"/>
    <p:sldId id="324" r:id="rId26"/>
    <p:sldId id="326" r:id="rId27"/>
    <p:sldId id="327" r:id="rId28"/>
    <p:sldId id="328" r:id="rId29"/>
    <p:sldId id="329" r:id="rId30"/>
    <p:sldId id="332" r:id="rId31"/>
    <p:sldId id="333" r:id="rId32"/>
    <p:sldId id="335" r:id="rId33"/>
    <p:sldId id="337" r:id="rId34"/>
    <p:sldId id="338" r:id="rId35"/>
    <p:sldId id="339" r:id="rId36"/>
    <p:sldId id="341" r:id="rId37"/>
    <p:sldId id="343" r:id="rId38"/>
    <p:sldId id="344" r:id="rId39"/>
    <p:sldId id="345" r:id="rId40"/>
    <p:sldId id="346" r:id="rId41"/>
    <p:sldId id="351" r:id="rId42"/>
    <p:sldId id="347" r:id="rId43"/>
    <p:sldId id="348" r:id="rId44"/>
    <p:sldId id="349" r:id="rId45"/>
    <p:sldId id="350" r:id="rId46"/>
    <p:sldId id="354" r:id="rId47"/>
    <p:sldId id="355" r:id="rId48"/>
    <p:sldId id="358" r:id="rId49"/>
    <p:sldId id="359" r:id="rId50"/>
    <p:sldId id="360" r:id="rId51"/>
    <p:sldId id="363" r:id="rId52"/>
    <p:sldId id="366" r:id="rId53"/>
    <p:sldId id="367" r:id="rId54"/>
    <p:sldId id="368" r:id="rId55"/>
    <p:sldId id="369" r:id="rId56"/>
    <p:sldId id="372" r:id="rId57"/>
    <p:sldId id="375" r:id="rId58"/>
    <p:sldId id="376" r:id="rId59"/>
    <p:sldId id="377" r:id="rId60"/>
    <p:sldId id="380" r:id="rId61"/>
    <p:sldId id="383" r:id="rId62"/>
    <p:sldId id="384" r:id="rId63"/>
    <p:sldId id="387" r:id="rId64"/>
    <p:sldId id="388" r:id="rId65"/>
    <p:sldId id="389" r:id="rId66"/>
    <p:sldId id="390" r:id="rId67"/>
    <p:sldId id="391" r:id="rId68"/>
    <p:sldId id="276" r:id="rId69"/>
    <p:sldId id="386" r:id="rId70"/>
    <p:sldId id="279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4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30AC0-A5AE-4CB2-BE5D-242DD2331B3F}" type="datetimeFigureOut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D29A6-9DB3-48D7-ABCB-452AD080E0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5223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D29A6-9DB3-48D7-ABCB-452AD080E0B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D29A6-9DB3-48D7-ABCB-452AD080E0B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650A3-EB2E-46F0-A5F4-47AF79F991A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D29A6-9DB3-48D7-ABCB-452AD080E0BB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</a:t>
            </a:r>
            <a:r>
              <a:rPr lang="en-US" sz="1200" dirty="0" smtClean="0"/>
              <a:t>. This was considered the first time of transmitting 40 Gb/s over such a distance on standard fiber.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D29A6-9DB3-48D7-ABCB-452AD080E0BB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may use DCF and compensate for the residual using FIR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D29A6-9DB3-48D7-ABCB-452AD080E0BB}" type="slidenum">
              <a:rPr lang="en-US" smtClean="0"/>
              <a:pPr/>
              <a:t>68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 sz="3200">
                <a:solidFill>
                  <a:srgbClr val="FF99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fld id="{3E4240F0-D84F-4BCF-AC12-3C34EE2DF9E7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00775"/>
            <a:ext cx="2895600" cy="476250"/>
          </a:xfrm>
        </p:spPr>
        <p:txBody>
          <a:bodyPr/>
          <a:lstStyle>
            <a:lvl1pPr>
              <a:defRPr sz="1800"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2206B1-CC7B-4FDA-A8BC-EF542F9C6ABE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6550160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73025"/>
            <a:ext cx="214153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313" y="73025"/>
            <a:ext cx="6273800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F716AF-2AE9-4A5C-B90F-C6D58936ACD2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23912349"/>
      </p:ext>
    </p:extLst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73025"/>
            <a:ext cx="82296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007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8629CD4-39C5-4A82-9F69-BAD373C35121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17800" y="6345238"/>
            <a:ext cx="37084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007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1306795"/>
      </p:ext>
    </p:extLst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73025"/>
            <a:ext cx="82296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007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413645-B446-47DB-9E9E-591A8DD7CB8B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17800" y="6345238"/>
            <a:ext cx="37084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007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498271"/>
      </p:ext>
    </p:extLst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5309-1793-492B-8806-00E471C45C22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CB894-105F-43CD-948C-EE61B64B06E8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DF24E-BCD3-464C-8122-BCF2BE1B927B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037C0-4CAD-451E-B2F7-82E335DFEA4B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58591-2447-42AF-8C96-04E6CEAE9702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854C-6243-42D8-B3F2-EF66B0ABA7A1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8128A2-245B-4E2A-9280-654E08B162FE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4816479"/>
      </p:ext>
    </p:extLst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699C1-F047-45B1-B602-0A261A0BB97A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384A-BC0F-496F-9714-2876CAA9CEFF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542A-1F7E-46CC-A49C-5C0D49C9F041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B385-C733-4E68-B291-F9E342BFB694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E94A-D9CE-4F69-8CD4-06E93031874A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76C613-FF1C-4C46-B4C6-5D1F20F52790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7667749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DCE751-3C7C-4EF3-B940-22E2EB556076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3359841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F825A7-8507-4461-869A-C89C344ED465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6441255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8D4DD1-F0B9-4919-AF88-4D3166186DC2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5853224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7408A2-0C9F-4521-94A6-A9FCFDBDAFFD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5642642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F8B26B-5C04-4AC4-8EBB-1C13452AC89A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58895988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FA3BF4-C1B4-49C5-8B7F-3AF022FC9895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3121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5" cstate="print"/>
          <a:srcRect/>
          <a:stretch>
            <a:fillRect r="-1686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6572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75000"/>
              </a:spcAft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200775"/>
            <a:ext cx="9144000" cy="6572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75000"/>
              </a:spcAft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914400"/>
            <a:ext cx="8431212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73025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007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5AB4"/>
                </a:solidFill>
              </a:defRPr>
            </a:lvl1pPr>
          </a:lstStyle>
          <a:p>
            <a:fld id="{8A53E4D2-008E-49C2-87B9-528BE02C5C12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7800" y="6345238"/>
            <a:ext cx="3708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005AB4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007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5AB4"/>
                </a:solidFill>
              </a:defRPr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 dir="d"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0A8C87-1F70-41AE-A5F6-DB896C8AC9B1}" type="datetime1">
              <a:rPr lang="en-US" smtClean="0"/>
              <a:pPr/>
              <a:t>1/1/2013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121706-1662-4D86-8346-F32E2386892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 spd="med"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2.bin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8.bin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4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31.bin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5.v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81000"/>
            <a:ext cx="8763000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Performance Degradation of 100 Gb/s PM-QPSK</a:t>
            </a:r>
            <a:br>
              <a:rPr lang="en-US" sz="3600" dirty="0" smtClean="0"/>
            </a:br>
            <a:r>
              <a:rPr lang="en-US" sz="3600" dirty="0" smtClean="0"/>
              <a:t>and 400 Gb/s PM-16QAM Coherent</a:t>
            </a:r>
            <a:br>
              <a:rPr lang="en-US" sz="3600" dirty="0" smtClean="0"/>
            </a:br>
            <a:r>
              <a:rPr lang="en-US" sz="3600" dirty="0" smtClean="0"/>
              <a:t>Communication Systems Due to Optical Filter</a:t>
            </a:r>
            <a:br>
              <a:rPr lang="en-US" sz="3600" dirty="0" smtClean="0"/>
            </a:br>
            <a:r>
              <a:rPr lang="en-US" sz="3600" dirty="0" smtClean="0"/>
              <a:t>Cascade and Chromatic Dispersion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429000"/>
            <a:ext cx="7854696" cy="28194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Presented by:</a:t>
            </a:r>
          </a:p>
          <a:p>
            <a:pPr algn="l"/>
            <a:r>
              <a:rPr lang="en-US" dirty="0" smtClean="0"/>
              <a:t>		Rami Yousef Al-Dalky</a:t>
            </a:r>
          </a:p>
          <a:p>
            <a:pPr algn="l"/>
            <a:r>
              <a:rPr lang="en-US" dirty="0" smtClean="0"/>
              <a:t>Supervised by:</a:t>
            </a:r>
          </a:p>
          <a:p>
            <a:pPr algn="l"/>
            <a:r>
              <a:rPr lang="en-US" dirty="0" smtClean="0"/>
              <a:t>		Taha Landolsi</a:t>
            </a:r>
          </a:p>
          <a:p>
            <a:pPr algn="l"/>
            <a:r>
              <a:rPr lang="en-US" dirty="0" smtClean="0"/>
              <a:t>		Aly Elrefaie</a:t>
            </a:r>
          </a:p>
          <a:p>
            <a:pPr algn="l"/>
            <a:r>
              <a:rPr lang="en-US" dirty="0" smtClean="0"/>
              <a:t>		Mohamed Hassan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1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Related Works-Cont.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receiver power penalty due to the dispersion of a FBG filter cascade has been evaluated for 10 Gb/s systems in [3,10].</a:t>
            </a:r>
          </a:p>
          <a:p>
            <a:r>
              <a:rPr lang="en-US" sz="2400" dirty="0" smtClean="0"/>
              <a:t>The impact of liquid-crystal filter cascade on the end-to-end performance of 127 Gb/s PM- QPSK systems at 50 GHz spacing has been investigated experimentally and through simulations in [11].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1257" y="4821382"/>
            <a:ext cx="85858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[10]   M. Kuznetsov, N. M. Froberg, S. R. Henion, and K. A. Rauschenbach , </a:t>
            </a:r>
            <a:r>
              <a:rPr lang="en-US" sz="1400" dirty="0" smtClean="0"/>
              <a:t>”Power penalty for optical signals due to    dispersion slope in WDM filter cascades,” IEEE Photonics Technology Letters , vol.11, no.11, pp.1411- 1413, Nov. 1999.</a:t>
            </a:r>
          </a:p>
          <a:p>
            <a:r>
              <a:rPr lang="en-US" sz="1400" dirty="0" smtClean="0"/>
              <a:t>[11]   Bo Zhang; </a:t>
            </a:r>
            <a:r>
              <a:rPr lang="en-US" sz="1400" dirty="0" err="1" smtClean="0"/>
              <a:t>Malouin</a:t>
            </a:r>
            <a:r>
              <a:rPr lang="en-US" sz="1400" dirty="0" smtClean="0"/>
              <a:t>, C.; Liu, S.; Schmidt, T.J.; </a:t>
            </a:r>
            <a:r>
              <a:rPr lang="en-US" sz="1400" dirty="0" err="1" smtClean="0"/>
              <a:t>Guangxun</a:t>
            </a:r>
            <a:r>
              <a:rPr lang="en-US" sz="1400" dirty="0" smtClean="0"/>
              <a:t> Liao; Ping Wang; Washburn, H.; Jim Yuan; , ”Penalty-free transmission of 127-Gb/s coherent PM-QPSK over 1500-km of NDSF with 10 cascaded 50-GHz ROADMs,” Optical Fiber Communication (OFC), collocated National Fiber Optic Engineers Conference, 2010 Conference on  OFC/NFOEC) , vol., no., pp.1-3, 21-25 March 2010.</a:t>
            </a:r>
          </a:p>
          <a:p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Related Works-Cont.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89120"/>
          </a:xfrm>
        </p:spPr>
        <p:txBody>
          <a:bodyPr>
            <a:noAutofit/>
          </a:bodyPr>
          <a:lstStyle/>
          <a:p>
            <a:r>
              <a:rPr lang="en-US" sz="2400" dirty="0" smtClean="0"/>
              <a:t>A system of 224 PM-16QAM was generated with 50 GHz channel spacing and the wavelengths were passed through three WSSs  in [12].</a:t>
            </a:r>
          </a:p>
          <a:p>
            <a:r>
              <a:rPr lang="en-US" sz="2400" dirty="0" smtClean="0"/>
              <a:t>The transmission of dual-carrier 115.2 Gb/s DP-QPSK with 50 GHz channel spacing has been characterized in [13] and the wavelengths were passed through 10 micro-electromechanical system (MEMs)-mirror-based WSSs.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1257" y="5028962"/>
            <a:ext cx="85858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[</a:t>
            </a:r>
            <a:r>
              <a:rPr lang="en-US" sz="1400" dirty="0" smtClean="0"/>
              <a:t>12]   A. H. </a:t>
            </a:r>
            <a:r>
              <a:rPr lang="en-US" sz="1400" dirty="0" err="1" smtClean="0"/>
              <a:t>Gnauck</a:t>
            </a:r>
            <a:r>
              <a:rPr lang="en-US" sz="1400" dirty="0" smtClean="0"/>
              <a:t>, P. J. </a:t>
            </a:r>
            <a:r>
              <a:rPr lang="en-US" sz="1400" dirty="0" err="1" smtClean="0"/>
              <a:t>Winzer</a:t>
            </a:r>
            <a:r>
              <a:rPr lang="en-US" sz="1400" dirty="0" smtClean="0"/>
              <a:t>, S. Chandrasekhar, X. Liu, B. Zhu, and D. W. </a:t>
            </a:r>
            <a:r>
              <a:rPr lang="en-US" sz="1400" dirty="0" err="1" smtClean="0"/>
              <a:t>Peckham</a:t>
            </a:r>
            <a:r>
              <a:rPr lang="en-US" sz="1400" dirty="0" smtClean="0"/>
              <a:t>, ”Spectrally Efficient Long-Haul WDM Transmission Using 224-Gb/s Polarization-Multiplexed 16-QAM,” J. </a:t>
            </a:r>
            <a:r>
              <a:rPr lang="en-US" sz="1400" dirty="0" err="1" smtClean="0"/>
              <a:t>Lightwave</a:t>
            </a:r>
            <a:r>
              <a:rPr lang="en-US" sz="1400" dirty="0" smtClean="0"/>
              <a:t> Technol. 29, 373-377 (2011).</a:t>
            </a:r>
          </a:p>
          <a:p>
            <a:r>
              <a:rPr lang="en-US" sz="1400" dirty="0" smtClean="0"/>
              <a:t>[13] Nelson, L.E.; Woodward, S.L.; </a:t>
            </a:r>
            <a:r>
              <a:rPr lang="en-US" sz="1400" dirty="0" err="1" smtClean="0"/>
              <a:t>Foo</a:t>
            </a:r>
            <a:r>
              <a:rPr lang="en-US" sz="1400" dirty="0" smtClean="0"/>
              <a:t>, S.; Moyer, M.; Yao, D.; O’Sullivan, M.; , ”100Gb/s dual-carrier DP-QPSK performance after WDM transmission including 50GHz wavelength selective switches,” Optical Fiber Communication Conference and Exposition (OFC/NFOEC), 2011 and the National Fiber Optic Engineers Conference , vol., no., pp.1-3, 6-10 March 2011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Related Works-Cont.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89120"/>
          </a:xfrm>
        </p:spPr>
        <p:txBody>
          <a:bodyPr/>
          <a:lstStyle/>
          <a:p>
            <a:r>
              <a:rPr lang="en-US" sz="2400" dirty="0" smtClean="0"/>
              <a:t>The compatibility of 448 Gb/s dual-carrier PM-16QAM modulation with a 87.5 GHz channel spacing in the presence of cascaded optical filtering has been experimentally verified in [14].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1257" y="5675293"/>
            <a:ext cx="85858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[14]   </a:t>
            </a:r>
            <a:r>
              <a:rPr lang="nn-NO" sz="1400" dirty="0" smtClean="0"/>
              <a:t>V. Sleiffer, D. van den Borne, V. Veljanovski, M. Kuschnerov, M. </a:t>
            </a:r>
            <a:r>
              <a:rPr lang="en-US" sz="1400" dirty="0" smtClean="0"/>
              <a:t>Hirano, Y. Yamamoto, T. Sasaki, S. L. Jansen, and H. </a:t>
            </a:r>
            <a:r>
              <a:rPr lang="en-US" sz="1400" dirty="0" err="1" smtClean="0"/>
              <a:t>Waardt</a:t>
            </a:r>
            <a:r>
              <a:rPr lang="en-US" sz="1400" dirty="0" smtClean="0"/>
              <a:t>, de, ”Transmission of 448-Gb/s dual-carrier POLMUX-16QAM over 1230 km with 5 flexi-grid ROADM passes,” in Optical Fiber Communication Conference, OSA Technical Digest (Optical Society of America, 2012), paper OW4C.3.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System Model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500" dirty="0" smtClean="0"/>
              <a:t>We have studied the effect of cascading multiple optical filters on the eye diagram for:</a:t>
            </a:r>
          </a:p>
          <a:p>
            <a:pPr lvl="1"/>
            <a:r>
              <a:rPr lang="en-US" sz="2300" dirty="0" smtClean="0"/>
              <a:t> Single-carrier  100 Gb/s PM-QPSK systems using 50 GHz channel spacing.  </a:t>
            </a:r>
          </a:p>
          <a:p>
            <a:pPr lvl="1"/>
            <a:r>
              <a:rPr lang="en-US" sz="2300" dirty="0" smtClean="0"/>
              <a:t>Single-carrier 400 Gb/s PM-16QAM systems using 100 and 150 GHz channel spacing.</a:t>
            </a:r>
          </a:p>
          <a:p>
            <a:r>
              <a:rPr lang="en-US" sz="2400" dirty="0" smtClean="0"/>
              <a:t>Single-carrier 100 and 400 Gb/s is considered a challenge because of the low speed electronics, some researches have showed interest in dual-carrier.</a:t>
            </a:r>
          </a:p>
          <a:p>
            <a:r>
              <a:rPr lang="en-US" sz="2500" dirty="0" smtClean="0"/>
              <a:t>We have also studied the effect of cascading multiple optical filters on:</a:t>
            </a:r>
          </a:p>
          <a:p>
            <a:pPr lvl="1"/>
            <a:r>
              <a:rPr lang="en-US" sz="2300" dirty="0" smtClean="0"/>
              <a:t> Dual-carrier  100 Gb/s PM-QPSK systems using 50 GHz channel spacing.  </a:t>
            </a:r>
          </a:p>
          <a:p>
            <a:pPr lvl="1"/>
            <a:r>
              <a:rPr lang="en-US" sz="2300" dirty="0" smtClean="0"/>
              <a:t>Dual-carrier 400 Gb/s PM-16QAM systems using 100 and 150 GHz channel spacing.</a:t>
            </a:r>
          </a:p>
          <a:p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09404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System Model-Cont.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680"/>
            <a:ext cx="8229600" cy="438912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ECP is used as a performance evaluation metric, which is defined as:                       		, where </a:t>
            </a:r>
            <a:r>
              <a:rPr lang="en-US" sz="2400" i="1" dirty="0" smtClean="0"/>
              <a:t>a</a:t>
            </a:r>
            <a:r>
              <a:rPr lang="en-US" sz="2400" dirty="0" smtClean="0"/>
              <a:t>: is the eye opening  without filter   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cascade and </a:t>
            </a:r>
            <a:r>
              <a:rPr lang="en-US" sz="2400" i="1" dirty="0" smtClean="0"/>
              <a:t>b</a:t>
            </a:r>
            <a:r>
              <a:rPr lang="en-US" sz="2400" dirty="0" smtClean="0"/>
              <a:t>: is the eye opening with filter cascade.</a:t>
            </a:r>
          </a:p>
          <a:p>
            <a:r>
              <a:rPr lang="en-US" sz="2300" dirty="0" smtClean="0"/>
              <a:t>ECP has been calculated for two types of filters cascade: FBG and TFF filters. </a:t>
            </a:r>
          </a:p>
          <a:p>
            <a:r>
              <a:rPr lang="en-US" sz="2300" dirty="0" smtClean="0"/>
              <a:t>The amplitude and the dispersion characteristics of FBG filters used in our simulation are similar to the characteristics measured for FBG used in [3,10]</a:t>
            </a:r>
          </a:p>
          <a:p>
            <a:r>
              <a:rPr lang="en-US" sz="2300" dirty="0" smtClean="0"/>
              <a:t>TFF filters used in our simulation has been modeled as Butterworth filters [8,9] whose order is adjusted to match the FBG filters amplitude response at the same bandwidth.</a:t>
            </a:r>
          </a:p>
        </p:txBody>
      </p:sp>
      <p:graphicFrame>
        <p:nvGraphicFramePr>
          <p:cNvPr id="64514" name="Object 2"/>
          <p:cNvGraphicFramePr>
            <a:graphicFrameLocks noChangeAspect="1"/>
          </p:cNvGraphicFramePr>
          <p:nvPr/>
        </p:nvGraphicFramePr>
        <p:xfrm>
          <a:off x="838200" y="1600200"/>
          <a:ext cx="1371600" cy="598487"/>
        </p:xfrm>
        <a:graphic>
          <a:graphicData uri="http://schemas.openxmlformats.org/presentationml/2006/ole">
            <p:oleObj spid="_x0000_s64514" name="Equation" r:id="rId3" imgW="990360" imgH="431640" progId="Equation.DSMT4">
              <p:embed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Single Carrier 100 and 400 Gb/s Systems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15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1915" y="1524000"/>
          <a:ext cx="9132086" cy="4495800"/>
        </p:xfrm>
        <a:graphic>
          <a:graphicData uri="http://schemas.openxmlformats.org/presentationml/2006/ole">
            <p:oleObj spid="_x0000_s61442" name="Acrobat Document" r:id="rId3" imgW="11220362" imgH="3971803" progId="AcroExch.Document.7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670955" y="6172200"/>
            <a:ext cx="7618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 this model, only the </a:t>
            </a:r>
            <a:r>
              <a:rPr lang="en-US" i="1" dirty="0" smtClean="0">
                <a:solidFill>
                  <a:srgbClr val="FF0000"/>
                </a:solidFill>
              </a:rPr>
              <a:t>X-component of the signal passing </a:t>
            </a:r>
            <a:r>
              <a:rPr lang="en-US" dirty="0" smtClean="0">
                <a:solidFill>
                  <a:srgbClr val="FF0000"/>
                </a:solidFill>
              </a:rPr>
              <a:t>through the filter cascade will be analyzed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16200000" flipH="1">
            <a:off x="7612084" y="1674422"/>
            <a:ext cx="902523" cy="4512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47879" y="802461"/>
            <a:ext cx="47961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FF0000"/>
                </a:solidFill>
              </a:rPr>
              <a:t>Butterworth electric filter with 3-dB bandwidth </a:t>
            </a:r>
          </a:p>
          <a:p>
            <a:pPr algn="ctr"/>
            <a:r>
              <a:rPr lang="en-US" i="1" dirty="0" smtClean="0">
                <a:solidFill>
                  <a:srgbClr val="FF0000"/>
                </a:solidFill>
              </a:rPr>
              <a:t>of  ¾  of the symbol rate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831" y="3004457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500" dirty="0" smtClean="0"/>
              <a:t>Single-Carrier 100 Gb/s PM-QPSK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We used FBG and TFF filters at 50 GHz channel spacing with 3-dB bandwidth of 43 GHz. </a:t>
            </a:r>
          </a:p>
          <a:p>
            <a:r>
              <a:rPr lang="en-US" sz="2000" dirty="0" smtClean="0"/>
              <a:t>Fig. below shows the amplitude response and the dispersion for one FBG and one TFF with 3-dB bandwidth of 43 GHz at 50 GHz channel spacing.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84" y="3305100"/>
            <a:ext cx="4550167" cy="339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9850" y="3305100"/>
            <a:ext cx="4550167" cy="34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Single-Carrier 100 Gb/s PM-QPSK System-Cont.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891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simulation has been performed to study the effect of cascading a number of FBG and TFF filters on the in-phase of the X-component of the receiver output</a:t>
            </a:r>
            <a:r>
              <a:rPr lang="en-US" sz="2500" dirty="0" smtClean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316" y="6008904"/>
            <a:ext cx="4272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 diagrams when cascading six 43 GHz </a:t>
            </a:r>
          </a:p>
          <a:p>
            <a:r>
              <a:rPr lang="en-US" dirty="0" smtClean="0"/>
              <a:t>FBG with 50 GHz channel spacing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51050" y="6008904"/>
            <a:ext cx="4482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Eye diagrams when cascading six 43 GHz TFF with 50 GHz channel spacing</a:t>
            </a:r>
            <a:endParaRPr lang="en-US" dirty="0"/>
          </a:p>
        </p:txBody>
      </p:sp>
      <p:pic>
        <p:nvPicPr>
          <p:cNvPr id="10" name="Picture 4" descr="C:\Users\Rami\Desktop\Filter cascade\filter_cascade_paper\43_6_fb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16" y="3049871"/>
            <a:ext cx="4363235" cy="2589291"/>
          </a:xfrm>
          <a:prstGeom prst="rect">
            <a:avLst/>
          </a:prstGeom>
          <a:noFill/>
        </p:spPr>
      </p:pic>
      <p:pic>
        <p:nvPicPr>
          <p:cNvPr id="11" name="Picture 6" descr="C:\Users\Rami\Desktop\Filter cascade\filter_cascade_paper\BW_6_4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1051" y="3049870"/>
            <a:ext cx="4423551" cy="2589291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Outlines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Impact of filter cascade on 100 and 400 Gb/s</a:t>
            </a:r>
          </a:p>
          <a:p>
            <a:pPr lvl="1"/>
            <a:r>
              <a:rPr lang="en-US" dirty="0" smtClean="0"/>
              <a:t>On single-carrier systems</a:t>
            </a:r>
          </a:p>
          <a:p>
            <a:pPr lvl="1"/>
            <a:r>
              <a:rPr lang="en-US" dirty="0" smtClean="0"/>
              <a:t>On dual-carrier systems</a:t>
            </a:r>
          </a:p>
          <a:p>
            <a:r>
              <a:rPr lang="en-US" dirty="0" smtClean="0"/>
              <a:t>Equalization for CD using FIR filter</a:t>
            </a:r>
          </a:p>
          <a:p>
            <a:pPr lvl="1"/>
            <a:r>
              <a:rPr lang="en-US" dirty="0" smtClean="0"/>
              <a:t>For 100 Gb/s using 2 and 4 samples/symbol</a:t>
            </a:r>
          </a:p>
          <a:p>
            <a:pPr lvl="1"/>
            <a:r>
              <a:rPr lang="en-US" dirty="0" smtClean="0"/>
              <a:t>For 400 Gb/s using 2 and 4 samples/symbol</a:t>
            </a:r>
          </a:p>
          <a:p>
            <a:r>
              <a:rPr lang="en-US" dirty="0" smtClean="0"/>
              <a:t>Conclusion and future work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Single-Carrier 100 Gb/s PM-QPSK System-Cont.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891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Fig. below shows the ECP as a function of the number of FBG and TFF with 3-dB bandwidth of 32 and 43 GHz at 50 GHz channel spacing.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79522" y="3524000"/>
            <a:ext cx="35433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597" y="2727393"/>
            <a:ext cx="511492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Straight Arrow Connector 17"/>
          <p:cNvCxnSpPr/>
          <p:nvPr/>
        </p:nvCxnSpPr>
        <p:spPr>
          <a:xfrm rot="10800000" flipV="1">
            <a:off x="1698172" y="3222784"/>
            <a:ext cx="415638" cy="142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H="1">
            <a:off x="1970322" y="3366269"/>
            <a:ext cx="441350" cy="1543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40951" y="2912827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FBG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3146962" y="3532741"/>
            <a:ext cx="415637" cy="142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3372593" y="3722746"/>
            <a:ext cx="534389" cy="1543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89741" y="3222784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TFF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Single-Carrier 400 Gb/s PM-16QAM System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/>
          <a:lstStyle/>
          <a:p>
            <a:r>
              <a:rPr lang="en-US" sz="2000" dirty="0" smtClean="0"/>
              <a:t>We used FBG and TFF filters at 100 and 150 GHz channel spacing with 3-dB bandwidth of 90 and 135 GHz; respectively. </a:t>
            </a:r>
          </a:p>
          <a:p>
            <a:r>
              <a:rPr lang="en-US" sz="2000" dirty="0" smtClean="0"/>
              <a:t>Fig. below shows the amplitude response and the dispersion for one FBG and one TFF with 3-dB bandwidth of 90 GHz at 100 GHz channel spacing.</a:t>
            </a:r>
          </a:p>
          <a:p>
            <a:endParaRPr lang="en-US" dirty="0"/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15196" y="3300129"/>
            <a:ext cx="4609706" cy="350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088" y="3300129"/>
            <a:ext cx="4632071" cy="350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Single-Carrier 400 Gb/s PM-16QAM System-Cont.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simulation has been performed to study the effect of cascading a number of FBG and TFF filters on the in-phase of the X-component of the receiver output.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757" y="6059269"/>
            <a:ext cx="4400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 diagrams when cascading two 90 GHz </a:t>
            </a:r>
          </a:p>
          <a:p>
            <a:r>
              <a:rPr lang="en-US" dirty="0" smtClean="0"/>
              <a:t>FBG with 100 GHz channel spacing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89831" y="6059269"/>
            <a:ext cx="4400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 diagrams when cascading two 90 GHz </a:t>
            </a:r>
          </a:p>
          <a:p>
            <a:r>
              <a:rPr lang="en-US" dirty="0" smtClean="0"/>
              <a:t>TFF with 100 GHz channel spacing</a:t>
            </a:r>
            <a:endParaRPr lang="en-US" dirty="0"/>
          </a:p>
        </p:txBody>
      </p:sp>
      <p:pic>
        <p:nvPicPr>
          <p:cNvPr id="10" name="Picture 4" descr="C:\Users\Rami\Desktop\Filter cascade\filter_cascade_paper\90_2_f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74" y="3074234"/>
            <a:ext cx="4371447" cy="2640652"/>
          </a:xfrm>
          <a:prstGeom prst="rect">
            <a:avLst/>
          </a:prstGeom>
          <a:noFill/>
        </p:spPr>
      </p:pic>
      <p:pic>
        <p:nvPicPr>
          <p:cNvPr id="11" name="Picture 5" descr="C:\Users\Rami\Desktop\Filter cascade\filter_cascade_paper\BW_2_9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5493" y="3062358"/>
            <a:ext cx="4398507" cy="2652527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Single-Carrier 400 Gb/s PM-16QAM System-Cont.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Fig. below shows the ECP as a function of the number of FBG and TFF with 3-dB bandwidth of 90 and 135 GHz at 100 and 150 GHz channel spacing; respectively.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996470"/>
            <a:ext cx="47434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1315811" y="3407448"/>
            <a:ext cx="736263" cy="142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1454622" y="3832041"/>
            <a:ext cx="1022041" cy="1728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79214" y="3097492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FBG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2052071" y="3836156"/>
            <a:ext cx="1282544" cy="213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3192327" y="3978439"/>
            <a:ext cx="842713" cy="5581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61754" y="3526199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TFF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0738" y="4049477"/>
            <a:ext cx="26574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Dual Carrier 100 and 400 Gb/s Systems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24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System Block Diagram</a:t>
            </a:r>
            <a:endParaRPr lang="en-US" sz="3500" dirty="0"/>
          </a:p>
        </p:txBody>
      </p:sp>
      <p:sp>
        <p:nvSpPr>
          <p:cNvPr id="4" name="Rectangle 3"/>
          <p:cNvSpPr/>
          <p:nvPr/>
        </p:nvSpPr>
        <p:spPr>
          <a:xfrm>
            <a:off x="670955" y="5783283"/>
            <a:ext cx="7618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 this model, only the </a:t>
            </a:r>
            <a:r>
              <a:rPr lang="en-US" i="1" dirty="0" smtClean="0">
                <a:solidFill>
                  <a:srgbClr val="FF0000"/>
                </a:solidFill>
              </a:rPr>
              <a:t>X-component of the signal passing </a:t>
            </a:r>
            <a:r>
              <a:rPr lang="en-US" dirty="0" smtClean="0">
                <a:solidFill>
                  <a:srgbClr val="FF0000"/>
                </a:solidFill>
              </a:rPr>
              <a:t>through the filter cascade will be analyzed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933575"/>
            <a:ext cx="90678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System Block Diagram-Cont.</a:t>
            </a:r>
            <a:endParaRPr lang="en-US" sz="3500" dirty="0"/>
          </a:p>
        </p:txBody>
      </p:sp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95400"/>
            <a:ext cx="70866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352800" y="3581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Block diagram of R</a:t>
            </a:r>
            <a:r>
              <a:rPr lang="en-US" sz="1400" dirty="0" smtClean="0"/>
              <a:t>x1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4038600"/>
            <a:ext cx="7086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81400" y="648866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Simulation block diagram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895600" y="5791200"/>
            <a:ext cx="977649" cy="1340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8049" y="5486400"/>
            <a:ext cx="2528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sz="1200" dirty="0" smtClean="0"/>
              <a:t>1 </a:t>
            </a:r>
            <a:r>
              <a:rPr lang="en-US" dirty="0" smtClean="0"/>
              <a:t>and f</a:t>
            </a:r>
            <a:r>
              <a:rPr lang="en-US" sz="1200" dirty="0" smtClean="0"/>
              <a:t>2 </a:t>
            </a:r>
            <a:r>
              <a:rPr lang="en-US" dirty="0" smtClean="0"/>
              <a:t>are separated by</a:t>
            </a:r>
          </a:p>
          <a:p>
            <a:r>
              <a:rPr lang="en-US" dirty="0" smtClean="0"/>
              <a:t>20 GHz in terms of QPSK 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5715000" y="5791200"/>
            <a:ext cx="8382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29400" y="5410200"/>
            <a:ext cx="25275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sz="1200" dirty="0" smtClean="0"/>
              <a:t>1 </a:t>
            </a:r>
            <a:r>
              <a:rPr lang="en-US" dirty="0" smtClean="0"/>
              <a:t>and f</a:t>
            </a:r>
            <a:r>
              <a:rPr lang="en-US" sz="1200" dirty="0" smtClean="0"/>
              <a:t>2 </a:t>
            </a:r>
            <a:r>
              <a:rPr lang="en-US" dirty="0" smtClean="0"/>
              <a:t>are separated by</a:t>
            </a:r>
          </a:p>
          <a:p>
            <a:r>
              <a:rPr lang="en-US" dirty="0" smtClean="0"/>
              <a:t>45 GHz in terms of </a:t>
            </a:r>
          </a:p>
          <a:p>
            <a:r>
              <a:rPr lang="en-US" dirty="0" smtClean="0"/>
              <a:t>16-QAM 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831" y="3004457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Dual-Carrier 100 Gb/s PM-QPSK System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89120"/>
          </a:xfrm>
        </p:spPr>
        <p:txBody>
          <a:bodyPr/>
          <a:lstStyle/>
          <a:p>
            <a:r>
              <a:rPr lang="en-US" sz="2000" dirty="0" smtClean="0"/>
              <a:t>We used the same FBG and TFF filters at 50 GHz channel spacing with 3-dB bandwidth of 43 GHz that are used in single-carrier 100 Gb/s system.</a:t>
            </a:r>
          </a:p>
          <a:p>
            <a:r>
              <a:rPr lang="en-US" sz="2000" dirty="0" smtClean="0"/>
              <a:t>The simulation has been performed to study the effect of cascading a number of FBG and TFF filters on the in-phase of the X-component of one carrier the receiver output.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316" y="6008904"/>
            <a:ext cx="4142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 diagrams when cascading two 43 GHz </a:t>
            </a:r>
          </a:p>
          <a:p>
            <a:r>
              <a:rPr lang="en-US" dirty="0" smtClean="0"/>
              <a:t>FBG with 50 GHz channel spacing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6008904"/>
            <a:ext cx="4482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Eye diagrams when cascading two 43 GHz TFF with 50 GHz channel spacing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0"/>
            <a:ext cx="441904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1550" y="3076902"/>
            <a:ext cx="4286250" cy="2561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Dual-Carrier 100 Gb/s PM-QPSK System-Cont.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89120"/>
          </a:xfrm>
        </p:spPr>
        <p:txBody>
          <a:bodyPr/>
          <a:lstStyle/>
          <a:p>
            <a:r>
              <a:rPr lang="en-US" sz="2000" dirty="0" smtClean="0"/>
              <a:t>Fig. below shows the ECP as a function of the number of FBG and TFF with 3-dB bandwidth of 43GHz at 50 GHz channel spacing.</a:t>
            </a:r>
          </a:p>
          <a:p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362200"/>
            <a:ext cx="4910457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85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124200"/>
            <a:ext cx="3733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Introduction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Telecommunications traffic demand has increased in recent years.</a:t>
            </a:r>
          </a:p>
          <a:p>
            <a:r>
              <a:rPr lang="en-US" sz="2400" dirty="0" smtClean="0"/>
              <a:t>Data rates of 10 and 40 Gb/s need to be upgraded to 100 and 400 Gb/s with 50 and 100 GHz channel spacing, respectively.</a:t>
            </a:r>
          </a:p>
          <a:p>
            <a:pPr lvl="1"/>
            <a:r>
              <a:rPr lang="en-US" dirty="0" smtClean="0"/>
              <a:t>100Gb/s already in commercial products</a:t>
            </a:r>
          </a:p>
          <a:p>
            <a:pPr lvl="1"/>
            <a:r>
              <a:rPr lang="en-US" dirty="0" smtClean="0"/>
              <a:t>400Gb/s in research labs</a:t>
            </a:r>
          </a:p>
          <a:p>
            <a:r>
              <a:rPr lang="en-US" sz="2400" dirty="0" smtClean="0"/>
              <a:t>There is a need to evaluate the performance of these next generation data rates, since its performance is severely affected by  the transmission fiber and filter cascade.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Dual-Carrier 400 Gb/s PM-16QAM System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89120"/>
          </a:xfrm>
        </p:spPr>
        <p:txBody>
          <a:bodyPr/>
          <a:lstStyle/>
          <a:p>
            <a:r>
              <a:rPr lang="en-US" sz="2000" dirty="0" smtClean="0"/>
              <a:t>We used the same FBG and TFF filters at 100, 150 GHz channel spacing with 3-dB bandwidth of 90 and 135 GHz that are used in single-carrier 400 Gb/s system.</a:t>
            </a:r>
          </a:p>
          <a:p>
            <a:r>
              <a:rPr lang="en-US" sz="2000" dirty="0" smtClean="0"/>
              <a:t>The simulation has been performed to study the effect of cascading a number of FBG and TFF filters on the in-phase of the X-component of one carrier the receiver output.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316" y="6019800"/>
            <a:ext cx="4397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 diagrams when cascading one 90 GHz </a:t>
            </a:r>
          </a:p>
          <a:p>
            <a:r>
              <a:rPr lang="en-US" dirty="0" smtClean="0"/>
              <a:t>FBG with 100 GHz channel spacing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6019800"/>
            <a:ext cx="4482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Eye diagrams when cascading one 90 GHz TFF with 100 GHz channel spacing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3200400"/>
            <a:ext cx="42576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8225" y="3200400"/>
            <a:ext cx="42957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Dual-Carrier 400 Gb/s PM-16QAM System-Cont.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0680"/>
            <a:ext cx="8229600" cy="4389120"/>
          </a:xfrm>
        </p:spPr>
        <p:txBody>
          <a:bodyPr/>
          <a:lstStyle/>
          <a:p>
            <a:r>
              <a:rPr lang="en-US" sz="2000" dirty="0" smtClean="0"/>
              <a:t>Fig. below shows the ECP as a function of the number of FBG and TFF with 3-dB bandwidth of 90 and 135 GHz at 100 and 150 GHz channel spacing; respectively.</a:t>
            </a:r>
          </a:p>
          <a:p>
            <a:endParaRPr lang="en-US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828925"/>
            <a:ext cx="501015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819400"/>
            <a:ext cx="25431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91175" y="4114800"/>
            <a:ext cx="24860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Chromatic Dispersion Equalization for 100</a:t>
            </a:r>
            <a:br>
              <a:rPr lang="en-US" dirty="0" smtClean="0"/>
            </a:br>
            <a:r>
              <a:rPr lang="en-US" dirty="0" smtClean="0"/>
              <a:t>and 400 Gb/s Systems</a:t>
            </a:r>
            <a:br>
              <a:rPr lang="en-US" dirty="0" smtClean="0"/>
            </a:br>
            <a:r>
              <a:rPr lang="en-US" dirty="0" smtClean="0"/>
              <a:t>Using FD-FIR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32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Introduction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performance of a high speed transmission systems is severely affected by CD.</a:t>
            </a:r>
          </a:p>
          <a:p>
            <a:r>
              <a:rPr lang="en-US" sz="2400" dirty="0" smtClean="0"/>
              <a:t>Digital coherent receivers allow equalization for linear transmission impairments in the electrical domain, where it is possible to compensate for CD using </a:t>
            </a:r>
            <a:r>
              <a:rPr lang="fr-FR" sz="2400" dirty="0" smtClean="0"/>
              <a:t>EDC techniques.</a:t>
            </a:r>
          </a:p>
          <a:p>
            <a:r>
              <a:rPr lang="en-US" sz="2400" dirty="0" smtClean="0"/>
              <a:t>Several digital filters are used to compensate for CD in time and frequency domains. </a:t>
            </a:r>
          </a:p>
          <a:p>
            <a:r>
              <a:rPr lang="en-US" sz="2400" dirty="0" smtClean="0"/>
              <a:t>We are interested in time domain equalization using fiber-dispersion finite impulse response (FD-FIR) filter.</a:t>
            </a:r>
          </a:p>
          <a:p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Related </a:t>
            </a:r>
            <a:r>
              <a:rPr lang="en-US" sz="3500" dirty="0" smtClean="0"/>
              <a:t>Works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first CD equalizer was proposed by [15] using the MLSE method for OOK system.</a:t>
            </a:r>
          </a:p>
          <a:p>
            <a:r>
              <a:rPr lang="en-US" sz="2400" dirty="0" smtClean="0"/>
              <a:t>The first CD equalizer based on FIR filter was proposed by [16]. FIR filter with various number of taps (19 and 39 taps for 100 and 200 km; respectively) was implemented to compensate group-velocity dispersion.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953000"/>
            <a:ext cx="85858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[15] </a:t>
            </a:r>
            <a:r>
              <a:rPr lang="de-DE" sz="1400" dirty="0" smtClean="0"/>
              <a:t>A. F¨arbert, S. Langenbach, N. Stojanovic, C. Dorschky, T. Kupfer, C. Schulien, J. </a:t>
            </a:r>
            <a:r>
              <a:rPr lang="en-US" sz="1400" dirty="0" smtClean="0"/>
              <a:t>P. </a:t>
            </a:r>
            <a:r>
              <a:rPr lang="en-US" sz="1400" dirty="0" err="1" smtClean="0"/>
              <a:t>Elbers</a:t>
            </a:r>
            <a:r>
              <a:rPr lang="en-US" sz="1400" dirty="0" smtClean="0"/>
              <a:t>, H. </a:t>
            </a:r>
            <a:r>
              <a:rPr lang="en-US" sz="1400" dirty="0" err="1" smtClean="0"/>
              <a:t>Wernz</a:t>
            </a:r>
            <a:r>
              <a:rPr lang="en-US" sz="1400" dirty="0" smtClean="0"/>
              <a:t>, H. </a:t>
            </a:r>
            <a:r>
              <a:rPr lang="en-US" sz="1400" dirty="0" err="1" smtClean="0"/>
              <a:t>Griesser</a:t>
            </a:r>
            <a:r>
              <a:rPr lang="en-US" sz="1400" dirty="0" smtClean="0"/>
              <a:t>, and C. </a:t>
            </a:r>
            <a:r>
              <a:rPr lang="en-US" sz="1400" dirty="0" err="1" smtClean="0"/>
              <a:t>Glingener</a:t>
            </a:r>
            <a:r>
              <a:rPr lang="en-US" sz="1400" dirty="0" smtClean="0"/>
              <a:t>, Performance of a 10.7 Gb/s 87 receiver with digital </a:t>
            </a:r>
            <a:r>
              <a:rPr lang="en-US" sz="1400" dirty="0" err="1" smtClean="0"/>
              <a:t>equaliser</a:t>
            </a:r>
            <a:r>
              <a:rPr lang="en-US" sz="1400" dirty="0" smtClean="0"/>
              <a:t> using maximum likelihood sequence estimation, in Proceeding of IEEE European Conference on Optical Communication, 2004.</a:t>
            </a:r>
          </a:p>
          <a:p>
            <a:r>
              <a:rPr lang="en-US" sz="1400" dirty="0" smtClean="0"/>
              <a:t>[16] S. Tsukamoto; K. </a:t>
            </a:r>
            <a:r>
              <a:rPr lang="en-US" sz="1400" dirty="0" err="1" smtClean="0"/>
              <a:t>Katoh</a:t>
            </a:r>
            <a:r>
              <a:rPr lang="en-US" sz="1400" dirty="0" smtClean="0"/>
              <a:t>; K. Kikuchi; , ”Unrepeated transmission of 20-Gb/s optical </a:t>
            </a:r>
            <a:r>
              <a:rPr lang="en-US" sz="1400" dirty="0" err="1" smtClean="0"/>
              <a:t>quadrature</a:t>
            </a:r>
            <a:r>
              <a:rPr lang="en-US" sz="1400" dirty="0" smtClean="0"/>
              <a:t> phase-shift-keying signal over 200-km standard single-mode fiber based on digital processing of homodyne-detected signal for Group-velocity dispersion compensation,” Photonics Technology Letters, IEEE , vol.18, no.9, pp.1016-1018, May 1, 2006.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Related </a:t>
            </a:r>
            <a:r>
              <a:rPr lang="en-US" sz="3500" dirty="0" smtClean="0"/>
              <a:t>Works-Cont</a:t>
            </a:r>
            <a:r>
              <a:rPr lang="en-US" sz="3500" dirty="0" smtClean="0"/>
              <a:t>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time domain FD-FIR was used by [19] to compensate the CD of 42.8 Gb/s transmission over 1000 and 4000 km fiber without using DCFs. It provided a design for digital FD-FIR filter from the digitalization of the time domain impulse response of the inverse of the fiber’s transfer function.</a:t>
            </a:r>
          </a:p>
          <a:p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042118"/>
            <a:ext cx="85858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[17]  Savory, S.J.; </a:t>
            </a:r>
            <a:r>
              <a:rPr lang="en-US" sz="1400" dirty="0" err="1" smtClean="0"/>
              <a:t>Gavioli</a:t>
            </a:r>
            <a:r>
              <a:rPr lang="en-US" sz="1400" dirty="0" smtClean="0"/>
              <a:t>, G.; </a:t>
            </a:r>
            <a:r>
              <a:rPr lang="en-US" sz="1400" dirty="0" err="1" smtClean="0"/>
              <a:t>Killey</a:t>
            </a:r>
            <a:r>
              <a:rPr lang="en-US" sz="1400" dirty="0" smtClean="0"/>
              <a:t>, R.I.; </a:t>
            </a:r>
            <a:r>
              <a:rPr lang="en-US" sz="1400" dirty="0" err="1" smtClean="0"/>
              <a:t>Bayvel</a:t>
            </a:r>
            <a:r>
              <a:rPr lang="en-US" sz="1400" dirty="0" smtClean="0"/>
              <a:t>, P.; , ”Transmission of 42.8Gbit/s Polarization Multiplexed NRZ-QPSK over 6400km of Standard Fiber with no Optical Dispersion Compensation,” Optical Fiber Communication and the National Fiber Optic Engineers Conference, 2007. OFC/NFOEC 2007. Conference on ,vol., no., pp.1-3, 25-29 March 2007.</a:t>
            </a:r>
          </a:p>
          <a:p>
            <a:r>
              <a:rPr lang="en-US" sz="1400" dirty="0" smtClean="0"/>
              <a:t>[18]  </a:t>
            </a:r>
            <a:r>
              <a:rPr lang="en-US" sz="1400" dirty="0" err="1" smtClean="0"/>
              <a:t>Seb</a:t>
            </a:r>
            <a:r>
              <a:rPr lang="en-US" sz="1400" dirty="0" smtClean="0"/>
              <a:t> J. Savory, Giancarlo </a:t>
            </a:r>
            <a:r>
              <a:rPr lang="en-US" sz="1400" dirty="0" err="1" smtClean="0"/>
              <a:t>Gavioli</a:t>
            </a:r>
            <a:r>
              <a:rPr lang="en-US" sz="1400" dirty="0" smtClean="0"/>
              <a:t>, Robert I. </a:t>
            </a:r>
            <a:r>
              <a:rPr lang="en-US" sz="1400" dirty="0" err="1" smtClean="0"/>
              <a:t>Killey</a:t>
            </a:r>
            <a:r>
              <a:rPr lang="en-US" sz="1400" dirty="0" smtClean="0"/>
              <a:t>, and </a:t>
            </a:r>
            <a:r>
              <a:rPr lang="en-US" sz="1400" dirty="0" err="1" smtClean="0"/>
              <a:t>Polina</a:t>
            </a:r>
            <a:r>
              <a:rPr lang="en-US" sz="1400" dirty="0" smtClean="0"/>
              <a:t> </a:t>
            </a:r>
            <a:r>
              <a:rPr lang="en-US" sz="1400" dirty="0" err="1" smtClean="0"/>
              <a:t>Bayvel</a:t>
            </a:r>
            <a:r>
              <a:rPr lang="en-US" sz="1400" dirty="0" smtClean="0"/>
              <a:t>, ”Electronic compensation of chromatic dispersion using a digital coherent receiver,” Opt. Express 15, 2120-2126 (2007).</a:t>
            </a:r>
          </a:p>
          <a:p>
            <a:r>
              <a:rPr lang="en-US" sz="1400" dirty="0" smtClean="0"/>
              <a:t>[19] </a:t>
            </a:r>
            <a:r>
              <a:rPr lang="en-US" sz="1400" dirty="0" err="1" smtClean="0"/>
              <a:t>Seb</a:t>
            </a:r>
            <a:r>
              <a:rPr lang="en-US" sz="1400" dirty="0" smtClean="0"/>
              <a:t> J. Savory, ”Digital filters for coherent optical receivers,” Opt. Express 16, 804-817 (2008).</a:t>
            </a:r>
          </a:p>
          <a:p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Related </a:t>
            </a:r>
            <a:r>
              <a:rPr lang="en-US" sz="3500" dirty="0" smtClean="0"/>
              <a:t>Works-Cont</a:t>
            </a:r>
            <a:r>
              <a:rPr lang="en-US" sz="3500" dirty="0" smtClean="0"/>
              <a:t>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An adaptive FIR digital filter based on NLMS algorithm was proposed by [20],[21]. The adaptive FIR filter was developed to compensate for CD in a 112 Gb/s PM-QPSK transmission system.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5410200"/>
            <a:ext cx="8229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sz="1400" dirty="0" smtClean="0"/>
              <a:t>20]  </a:t>
            </a:r>
            <a:r>
              <a:rPr lang="en-US" sz="1400" dirty="0" err="1" smtClean="0"/>
              <a:t>Tianhua</a:t>
            </a:r>
            <a:r>
              <a:rPr lang="en-US" sz="1400" dirty="0" smtClean="0"/>
              <a:t> </a:t>
            </a:r>
            <a:r>
              <a:rPr lang="en-US" sz="1400" dirty="0" err="1" smtClean="0"/>
              <a:t>Xu</a:t>
            </a:r>
            <a:r>
              <a:rPr lang="en-US" sz="1400" dirty="0" smtClean="0"/>
              <a:t>, Gunnar Jacobsen, Sergei Popov, </a:t>
            </a:r>
            <a:r>
              <a:rPr lang="en-US" sz="1400" dirty="0" err="1" smtClean="0"/>
              <a:t>Jie</a:t>
            </a:r>
            <a:r>
              <a:rPr lang="en-US" sz="1400" dirty="0" smtClean="0"/>
              <a:t> Li, </a:t>
            </a:r>
            <a:r>
              <a:rPr lang="en-US" sz="1400" dirty="0" err="1" smtClean="0"/>
              <a:t>Evgeny</a:t>
            </a:r>
            <a:r>
              <a:rPr lang="en-US" sz="1400" dirty="0" smtClean="0"/>
              <a:t> </a:t>
            </a:r>
            <a:r>
              <a:rPr lang="en-US" sz="1400" dirty="0" err="1" smtClean="0"/>
              <a:t>Vanin</a:t>
            </a:r>
            <a:r>
              <a:rPr lang="en-US" sz="1400" dirty="0" smtClean="0"/>
              <a:t>, </a:t>
            </a:r>
            <a:r>
              <a:rPr lang="en-US" sz="1400" dirty="0" err="1" smtClean="0"/>
              <a:t>Ke</a:t>
            </a:r>
            <a:r>
              <a:rPr lang="en-US" sz="1400" dirty="0" smtClean="0"/>
              <a:t> Wang, Ari T. </a:t>
            </a:r>
            <a:r>
              <a:rPr lang="en-US" sz="1400" dirty="0" err="1" smtClean="0"/>
              <a:t>Friberg</a:t>
            </a:r>
            <a:r>
              <a:rPr lang="en-US" sz="1400" dirty="0" smtClean="0"/>
              <a:t>, and </a:t>
            </a:r>
            <a:r>
              <a:rPr lang="en-US" sz="1400" dirty="0" err="1" smtClean="0"/>
              <a:t>Yimo</a:t>
            </a:r>
            <a:r>
              <a:rPr lang="en-US" sz="1400" dirty="0" smtClean="0"/>
              <a:t> Zhang, ”Chromatic dispersion compensation in coherent transmission system using digital filters,” Opt. Express 18, 16243-16257 (2010).</a:t>
            </a:r>
          </a:p>
          <a:p>
            <a:r>
              <a:rPr lang="en-US" sz="1400" dirty="0" smtClean="0"/>
              <a:t>[21]  </a:t>
            </a:r>
            <a:r>
              <a:rPr lang="en-US" sz="1400" dirty="0" err="1" smtClean="0"/>
              <a:t>Tianhua</a:t>
            </a:r>
            <a:r>
              <a:rPr lang="en-US" sz="1400" dirty="0" smtClean="0"/>
              <a:t> </a:t>
            </a:r>
            <a:r>
              <a:rPr lang="en-US" sz="1400" dirty="0" err="1" smtClean="0"/>
              <a:t>Xu</a:t>
            </a:r>
            <a:r>
              <a:rPr lang="en-US" sz="1400" dirty="0" smtClean="0"/>
              <a:t>, Gunnar Jacobsen, Sergei Popov, </a:t>
            </a:r>
            <a:r>
              <a:rPr lang="en-US" sz="1400" dirty="0" err="1" smtClean="0"/>
              <a:t>Jie</a:t>
            </a:r>
            <a:r>
              <a:rPr lang="en-US" sz="1400" dirty="0" smtClean="0"/>
              <a:t> Li, </a:t>
            </a:r>
            <a:r>
              <a:rPr lang="en-US" sz="1400" dirty="0" err="1" smtClean="0"/>
              <a:t>Ke</a:t>
            </a:r>
            <a:r>
              <a:rPr lang="en-US" sz="1400" dirty="0" smtClean="0"/>
              <a:t> Wang and Ari T. </a:t>
            </a:r>
            <a:r>
              <a:rPr lang="en-US" sz="1400" dirty="0" err="1" smtClean="0"/>
              <a:t>Friberg</a:t>
            </a:r>
            <a:r>
              <a:rPr lang="en-US" sz="1400" dirty="0" smtClean="0"/>
              <a:t>, ”Digital compensation of chromatic dispersion in 112-Gbit/s PDM-QPSK system”, </a:t>
            </a:r>
            <a:r>
              <a:rPr lang="pl-PL" sz="1400" dirty="0" smtClean="0"/>
              <a:t>Proc. SPIE 7632, 763202 (2009).</a:t>
            </a: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500" dirty="0" smtClean="0"/>
              <a:t>Electronic CD Compensation using FIR Filters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compensated for CD of SMF at 100 Gb/s and 400 Gb/s systems in time domain approach. </a:t>
            </a:r>
          </a:p>
          <a:p>
            <a:r>
              <a:rPr lang="en-US" sz="2400" dirty="0" smtClean="0"/>
              <a:t>Since the dispersion is a linear operation on the electrical field, its effect can be undone by linear filtering.</a:t>
            </a:r>
          </a:p>
          <a:p>
            <a:r>
              <a:rPr lang="en-US" sz="2400" dirty="0" smtClean="0"/>
              <a:t>The transfer function of the fiber with chromatic dispersion given by [22]:</a:t>
            </a:r>
          </a:p>
          <a:p>
            <a:pPr lvl="4">
              <a:buNone/>
            </a:pPr>
            <a:r>
              <a:rPr lang="en-US" sz="2400" dirty="0" smtClean="0"/>
              <a:t>				,  where 		</a:t>
            </a:r>
          </a:p>
          <a:p>
            <a:endParaRPr lang="en-US" sz="2400" dirty="0" smtClean="0"/>
          </a:p>
          <a:p>
            <a:r>
              <a:rPr lang="en-US" sz="2400" dirty="0" smtClean="0"/>
              <a:t>To compensate for CD, we use Finite Impulse Response (FIR) filter.</a:t>
            </a:r>
          </a:p>
          <a:p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546350" y="3429000"/>
          <a:ext cx="1873250" cy="630237"/>
        </p:xfrm>
        <a:graphic>
          <a:graphicData uri="http://schemas.openxmlformats.org/presentationml/2006/ole">
            <p:oleObj spid="_x0000_s108546" name="Equation" r:id="rId3" imgW="736560" imgH="2664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334000" y="3581400"/>
          <a:ext cx="852488" cy="555625"/>
        </p:xfrm>
        <a:graphic>
          <a:graphicData uri="http://schemas.openxmlformats.org/presentationml/2006/ole">
            <p:oleObj spid="_x0000_s108547" name="Equation" r:id="rId4" imgW="444240" imgH="291960" progId="Equation.DSMT4">
              <p:embed/>
            </p:oleObj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5867400"/>
            <a:ext cx="86515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[22] A. F. Elrefaie, R. E. Wagner, D. A. Atlas, and D. G. </a:t>
            </a:r>
            <a:r>
              <a:rPr lang="en-US" dirty="0" err="1" smtClean="0"/>
              <a:t>Daut</a:t>
            </a:r>
            <a:r>
              <a:rPr lang="en-US" dirty="0" smtClean="0"/>
              <a:t>, “Chromatic dispersion </a:t>
            </a:r>
          </a:p>
          <a:p>
            <a:r>
              <a:rPr lang="en-US" dirty="0" smtClean="0"/>
              <a:t>limitations in coherent </a:t>
            </a:r>
            <a:r>
              <a:rPr lang="en-US" dirty="0" err="1" smtClean="0"/>
              <a:t>lightwave</a:t>
            </a:r>
            <a:r>
              <a:rPr lang="en-US" dirty="0" smtClean="0"/>
              <a:t> transmission systems,” J. </a:t>
            </a:r>
            <a:r>
              <a:rPr lang="en-US" dirty="0" err="1" smtClean="0"/>
              <a:t>Lightwave</a:t>
            </a:r>
            <a:r>
              <a:rPr lang="en-US" dirty="0" smtClean="0"/>
              <a:t> Technol., vol. 6, </a:t>
            </a:r>
          </a:p>
          <a:p>
            <a:r>
              <a:rPr lang="en-US" dirty="0" smtClean="0"/>
              <a:t>pp. 704–709, May 1988.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Electronic CD Compensation-Cont.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block diagram of FIR is shown below and the formula for FIR filter is:</a:t>
            </a:r>
            <a:endParaRPr lang="en-US" sz="2400" dirty="0"/>
          </a:p>
        </p:txBody>
      </p:sp>
      <p:pic>
        <p:nvPicPr>
          <p:cNvPr id="41988" name="Picture 4" descr="C:\Users\Rami\Desktop\ThesisTemplate\Master_Proposal - Modified\FI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276600"/>
            <a:ext cx="6248400" cy="2302042"/>
          </a:xfrm>
          <a:prstGeom prst="rect">
            <a:avLst/>
          </a:prstGeom>
          <a:noFill/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048000" y="1905000"/>
          <a:ext cx="2145692" cy="801687"/>
        </p:xfrm>
        <a:graphic>
          <a:graphicData uri="http://schemas.openxmlformats.org/presentationml/2006/ole">
            <p:oleObj spid="_x0000_s109570" name="Equation" r:id="rId4" imgW="1155600" imgH="431640" progId="Equation.DSMT4">
              <p:embed/>
            </p:oleObj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300" dirty="0" smtClean="0"/>
              <a:t>Electronic CD Compensation-Cont.</a:t>
            </a:r>
            <a:endParaRPr lang="en-US" sz="4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Taking the Inverse Fourier Transform for          , will give the impulse response function of the compensating filter.</a:t>
            </a:r>
          </a:p>
          <a:p>
            <a:r>
              <a:rPr lang="en-US" sz="2400" dirty="0" smtClean="0"/>
              <a:t>The impulse response is infinite in duration , so we truncate the impulse response to a finite duration by using the </a:t>
            </a:r>
            <a:r>
              <a:rPr lang="en-US" sz="2400" dirty="0" err="1" smtClean="0"/>
              <a:t>Nyquist</a:t>
            </a:r>
            <a:r>
              <a:rPr lang="en-US" sz="2400" dirty="0" smtClean="0"/>
              <a:t> frequency</a:t>
            </a:r>
          </a:p>
          <a:p>
            <a:r>
              <a:rPr lang="en-US" sz="2400" dirty="0" smtClean="0"/>
              <a:t>By sample the impulse response depends on the filter order, we can calculate the tap weights as follow [19]: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The number of taps are given by [19]: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638800" y="1828800"/>
          <a:ext cx="762000" cy="457200"/>
        </p:xfrm>
        <a:graphic>
          <a:graphicData uri="http://schemas.openxmlformats.org/presentationml/2006/ole">
            <p:oleObj spid="_x0000_s110594" name="Equation" r:id="rId3" imgW="380880" imgH="2286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371600" y="4876800"/>
          <a:ext cx="5951538" cy="914400"/>
        </p:xfrm>
        <a:graphic>
          <a:graphicData uri="http://schemas.openxmlformats.org/presentationml/2006/ole">
            <p:oleObj spid="_x0000_s110595" name="Equation" r:id="rId4" imgW="2679480" imgH="48240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770127" y="6018213"/>
          <a:ext cx="2078473" cy="839787"/>
        </p:xfrm>
        <a:graphic>
          <a:graphicData uri="http://schemas.openxmlformats.org/presentationml/2006/ole">
            <p:oleObj spid="_x0000_s110596" name="Equation" r:id="rId5" imgW="1257120" imgH="507960" progId="Equation.DSMT4">
              <p:embed/>
            </p:oleObj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Introduction-Cont.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/>
          <a:lstStyle/>
          <a:p>
            <a:r>
              <a:rPr lang="en-US" sz="2400" dirty="0" smtClean="0"/>
              <a:t>This thesis is divided into two main parts of studies: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The impact of filter cascade on :</a:t>
            </a:r>
          </a:p>
          <a:p>
            <a:pPr marL="880110" lvl="1" indent="-514350">
              <a:buFont typeface="Courier New" pitchFamily="49" charset="0"/>
              <a:buChar char="o"/>
            </a:pPr>
            <a:r>
              <a:rPr lang="en-US" sz="2200" dirty="0" smtClean="0"/>
              <a:t>Single-Carrier 100 and 400 Gb/s systems.</a:t>
            </a:r>
          </a:p>
          <a:p>
            <a:pPr marL="880110" lvl="1" indent="-514350">
              <a:buFont typeface="Courier New" pitchFamily="49" charset="0"/>
              <a:buChar char="o"/>
            </a:pPr>
            <a:r>
              <a:rPr lang="en-US" sz="2200" dirty="0" smtClean="0"/>
              <a:t>Dual-Carrier 100 and 400 Gb/s systems.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Chromatic dispersion (CD) compensation using finite impulse response (FIR) filter for:</a:t>
            </a:r>
          </a:p>
          <a:p>
            <a:pPr marL="880110" lvl="1" indent="-514350">
              <a:buFont typeface="Courier New" pitchFamily="49" charset="0"/>
              <a:buChar char="o"/>
            </a:pPr>
            <a:r>
              <a:rPr lang="en-US" sz="2200" dirty="0" smtClean="0"/>
              <a:t>100 Gb/s system using 2 and 4 samples/symbol</a:t>
            </a:r>
          </a:p>
          <a:p>
            <a:pPr marL="880110" lvl="1" indent="-514350">
              <a:buFont typeface="Courier New" pitchFamily="49" charset="0"/>
              <a:buChar char="o"/>
            </a:pPr>
            <a:r>
              <a:rPr lang="en-US" sz="2200" dirty="0" smtClean="0"/>
              <a:t>400 Gb/s system using 2 and 4 samples/symbol</a:t>
            </a:r>
          </a:p>
          <a:p>
            <a:pPr marL="880110" lvl="1" indent="-514350">
              <a:buFont typeface="Courier New" pitchFamily="49" charset="0"/>
              <a:buChar char="o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System Model</a:t>
            </a:r>
            <a:endParaRPr lang="en-US" sz="3500" dirty="0"/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05000"/>
            <a:ext cx="7358062" cy="365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57400" y="5715000"/>
            <a:ext cx="5383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Diagram of the receiver used in the simulation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Electronic CD Compensation-Cont.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/>
          <a:lstStyle/>
          <a:p>
            <a:r>
              <a:rPr lang="en-US" sz="2400" dirty="0" smtClean="0"/>
              <a:t>We compensated for CD for 100 Gb/s PM-QPSK system</a:t>
            </a:r>
          </a:p>
          <a:p>
            <a:pPr lvl="1"/>
            <a:r>
              <a:rPr lang="en-US" sz="2200" dirty="0" smtClean="0"/>
              <a:t>Use 2 samples/symbol</a:t>
            </a:r>
          </a:p>
          <a:p>
            <a:pPr lvl="1"/>
            <a:r>
              <a:rPr lang="en-US" sz="2200" dirty="0" smtClean="0"/>
              <a:t>Use 4 samples/symbol	</a:t>
            </a:r>
          </a:p>
          <a:p>
            <a:r>
              <a:rPr lang="en-US" sz="2400" dirty="0" smtClean="0"/>
              <a:t>Also, we compensated for CD for 400 Gb/s PM-16QAM system</a:t>
            </a:r>
          </a:p>
          <a:p>
            <a:pPr lvl="1"/>
            <a:r>
              <a:rPr lang="en-US" sz="2200" dirty="0" smtClean="0"/>
              <a:t>Use 2 samples/symbol</a:t>
            </a:r>
          </a:p>
          <a:p>
            <a:pPr lvl="1"/>
            <a:r>
              <a:rPr lang="en-US" sz="2200" dirty="0" smtClean="0"/>
              <a:t>Use 4 samples/symbol </a:t>
            </a:r>
            <a:endParaRPr lang="en-US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 for 100 Gb/s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89120"/>
          </a:xfrm>
        </p:spPr>
        <p:txBody>
          <a:bodyPr/>
          <a:lstStyle/>
          <a:p>
            <a:r>
              <a:rPr lang="en-US" sz="2400" dirty="0" smtClean="0"/>
              <a:t>The number of taps to compensate for CD.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2057400"/>
          <a:ext cx="69342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1400"/>
                <a:gridCol w="2311400"/>
                <a:gridCol w="2311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No. of taps              </a:t>
                      </a:r>
                    </a:p>
                    <a:p>
                      <a:r>
                        <a:rPr lang="en-US" dirty="0" smtClean="0"/>
                        <a:t> (2 samples/symbol)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No. of taps   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(4 samples/symbol)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5467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Simulation Results-100G system using 2 samples/symbol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Simulation Results-100G system using 2 samples/symbol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used FIR filter to compensate for CD at different distances using 2 samples/symbol.</a:t>
            </a:r>
          </a:p>
          <a:p>
            <a:r>
              <a:rPr lang="en-US" sz="2400" dirty="0" smtClean="0"/>
              <a:t> To have a clear validation of CD compensating filter, we have generated OSNR versus BER curves.</a:t>
            </a:r>
          </a:p>
          <a:p>
            <a:r>
              <a:rPr lang="en-US" sz="2400" dirty="0" smtClean="0"/>
              <a:t>The OSNR at the receiver is relative to the equivalent amplifier cascade noise measured in a bandwidth of 0.1 nm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267200"/>
            <a:ext cx="72961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Simulation Results-100G system using 2 samples/symbol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 have generated OSNR versus BER of the back-to-back (0 km) and after the CD compensating for 1000 km and 4000 km fiber length.</a:t>
            </a:r>
          </a:p>
          <a:p>
            <a:r>
              <a:rPr lang="en-US" sz="2400" dirty="0" smtClean="0"/>
              <a:t>BER was measured over a total bits of 262144 bits for different OSNR values.</a:t>
            </a:r>
          </a:p>
          <a:p>
            <a:r>
              <a:rPr lang="en-US" sz="2400" dirty="0" smtClean="0"/>
              <a:t>We have generated OSNR versus BER using maximum number of taps (       ) and using 75% and 50% of </a:t>
            </a:r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752600" y="4343400"/>
          <a:ext cx="533400" cy="369277"/>
        </p:xfrm>
        <a:graphic>
          <a:graphicData uri="http://schemas.openxmlformats.org/presentationml/2006/ole">
            <p:oleObj spid="_x0000_s147458" name="Equation" r:id="rId3" imgW="330120" imgH="228600" progId="Equation.DSMT4">
              <p:embed/>
            </p:oleObj>
          </a:graphicData>
        </a:graphic>
      </p:graphicFrame>
      <p:graphicFrame>
        <p:nvGraphicFramePr>
          <p:cNvPr id="147459" name="Object 3"/>
          <p:cNvGraphicFramePr>
            <a:graphicFrameLocks noChangeAspect="1"/>
          </p:cNvGraphicFramePr>
          <p:nvPr/>
        </p:nvGraphicFramePr>
        <p:xfrm>
          <a:off x="5791200" y="4343400"/>
          <a:ext cx="533400" cy="369887"/>
        </p:xfrm>
        <a:graphic>
          <a:graphicData uri="http://schemas.openxmlformats.org/presentationml/2006/ole">
            <p:oleObj spid="_x0000_s147459" name="Equation" r:id="rId4" imgW="330120" imgH="228600" progId="Equation.DSMT4">
              <p:embed/>
            </p:oleObj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45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Simulation Results-100G system using 2 samples/symbol</a:t>
            </a:r>
            <a:endParaRPr lang="en-US" sz="3500" dirty="0"/>
          </a:p>
        </p:txBody>
      </p:sp>
      <p:pic>
        <p:nvPicPr>
          <p:cNvPr id="146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828800"/>
            <a:ext cx="5867400" cy="449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655904" y="6273225"/>
            <a:ext cx="62688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OSNR versus BER for QPSK using 2 samples/symbols with maximum</a:t>
            </a:r>
          </a:p>
          <a:p>
            <a:r>
              <a:rPr lang="en-US" sz="1600" dirty="0" smtClean="0"/>
              <a:t>number of taps.</a:t>
            </a:r>
            <a:endParaRPr lang="en-US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Simulation Results-100G system using 2 samples/symbol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There is a minor penalty when using 75% of       , while there a notable penalty when using only 50% of</a:t>
            </a:r>
          </a:p>
          <a:p>
            <a:r>
              <a:rPr lang="en-US" sz="2400" dirty="0" smtClean="0"/>
              <a:t>We calculated OSNR penalty (at BER of        relative to back-to-back) when using 75% and 50% of        , given that the back-to-back OSNR level required for a BER of        is 14.4 dB.</a:t>
            </a:r>
            <a:endParaRPr lang="en-US" sz="2400" dirty="0"/>
          </a:p>
        </p:txBody>
      </p:sp>
      <p:graphicFrame>
        <p:nvGraphicFramePr>
          <p:cNvPr id="155651" name="Object 3"/>
          <p:cNvGraphicFramePr>
            <a:graphicFrameLocks noChangeAspect="1"/>
          </p:cNvGraphicFramePr>
          <p:nvPr/>
        </p:nvGraphicFramePr>
        <p:xfrm>
          <a:off x="6248400" y="1992313"/>
          <a:ext cx="533400" cy="369887"/>
        </p:xfrm>
        <a:graphic>
          <a:graphicData uri="http://schemas.openxmlformats.org/presentationml/2006/ole">
            <p:oleObj spid="_x0000_s155651" name="Equation" r:id="rId3" imgW="330120" imgH="228600" progId="Equation.DSMT4">
              <p:embed/>
            </p:oleObj>
          </a:graphicData>
        </a:graphic>
      </p:graphicFrame>
      <p:graphicFrame>
        <p:nvGraphicFramePr>
          <p:cNvPr id="155652" name="Object 4"/>
          <p:cNvGraphicFramePr>
            <a:graphicFrameLocks noChangeAspect="1"/>
          </p:cNvGraphicFramePr>
          <p:nvPr/>
        </p:nvGraphicFramePr>
        <p:xfrm>
          <a:off x="5867400" y="2373313"/>
          <a:ext cx="533400" cy="369887"/>
        </p:xfrm>
        <a:graphic>
          <a:graphicData uri="http://schemas.openxmlformats.org/presentationml/2006/ole">
            <p:oleObj spid="_x0000_s155652" name="Equation" r:id="rId4" imgW="330120" imgH="2286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473264" y="2743200"/>
          <a:ext cx="526057" cy="382587"/>
        </p:xfrm>
        <a:graphic>
          <a:graphicData uri="http://schemas.openxmlformats.org/presentationml/2006/ole">
            <p:oleObj spid="_x0000_s155653" name="Equation" r:id="rId5" imgW="279360" imgH="203040" progId="Equation.DSMT4">
              <p:embed/>
            </p:oleObj>
          </a:graphicData>
        </a:graphic>
      </p:graphicFrame>
      <p:graphicFrame>
        <p:nvGraphicFramePr>
          <p:cNvPr id="155655" name="Object 7"/>
          <p:cNvGraphicFramePr>
            <a:graphicFrameLocks noChangeAspect="1"/>
          </p:cNvGraphicFramePr>
          <p:nvPr/>
        </p:nvGraphicFramePr>
        <p:xfrm>
          <a:off x="5441732" y="3505200"/>
          <a:ext cx="525462" cy="382587"/>
        </p:xfrm>
        <a:graphic>
          <a:graphicData uri="http://schemas.openxmlformats.org/presentationml/2006/ole">
            <p:oleObj spid="_x0000_s155655" name="Equation" r:id="rId6" imgW="279360" imgH="203040" progId="Equation.DSMT4">
              <p:embed/>
            </p:oleObj>
          </a:graphicData>
        </a:graphic>
      </p:graphicFrame>
      <p:graphicFrame>
        <p:nvGraphicFramePr>
          <p:cNvPr id="155657" name="Object 9"/>
          <p:cNvGraphicFramePr>
            <a:graphicFrameLocks noChangeAspect="1"/>
          </p:cNvGraphicFramePr>
          <p:nvPr/>
        </p:nvGraphicFramePr>
        <p:xfrm>
          <a:off x="4997668" y="3155732"/>
          <a:ext cx="533400" cy="369887"/>
        </p:xfrm>
        <a:graphic>
          <a:graphicData uri="http://schemas.openxmlformats.org/presentationml/2006/ole">
            <p:oleObj spid="_x0000_s155657" name="Equation" r:id="rId7" imgW="330120" imgH="228600" progId="Equation.DSMT4">
              <p:embed/>
            </p:oleObj>
          </a:graphicData>
        </a:graphic>
      </p:graphicFrame>
      <p:pic>
        <p:nvPicPr>
          <p:cNvPr id="155658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00200" y="4648200"/>
            <a:ext cx="60674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47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Simulation Results-100G system using 4 samples/symbol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Results-100G system using 4 samples/symbol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used FIR filter to compensate for CD at different distances using 4 samples/symbol.</a:t>
            </a:r>
          </a:p>
          <a:p>
            <a:r>
              <a:rPr lang="en-US" sz="2400" dirty="0" smtClean="0"/>
              <a:t> We have generated OSNR versus BER of the back-to-back (0 km) and after the CD compensating for 1000 km and 4000 km fiber length.</a:t>
            </a:r>
          </a:p>
          <a:p>
            <a:r>
              <a:rPr lang="en-US" sz="2400" dirty="0" smtClean="0"/>
              <a:t>We have generated OSNR versus BER using maximum number of taps (       ) and using 75% and 50% of 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49</a:t>
            </a:fld>
            <a:endParaRPr lang="en-US" dirty="0"/>
          </a:p>
        </p:txBody>
      </p:sp>
      <p:graphicFrame>
        <p:nvGraphicFramePr>
          <p:cNvPr id="160769" name="Object 1"/>
          <p:cNvGraphicFramePr>
            <a:graphicFrameLocks noChangeAspect="1"/>
          </p:cNvGraphicFramePr>
          <p:nvPr/>
        </p:nvGraphicFramePr>
        <p:xfrm>
          <a:off x="1784132" y="4094380"/>
          <a:ext cx="533400" cy="369888"/>
        </p:xfrm>
        <a:graphic>
          <a:graphicData uri="http://schemas.openxmlformats.org/presentationml/2006/ole">
            <p:oleObj spid="_x0000_s160769" name="Equation" r:id="rId3" imgW="330120" imgH="228600" progId="Equation.DSMT4">
              <p:embed/>
            </p:oleObj>
          </a:graphicData>
        </a:graphic>
      </p:graphicFrame>
      <p:graphicFrame>
        <p:nvGraphicFramePr>
          <p:cNvPr id="160771" name="Object 3"/>
          <p:cNvGraphicFramePr>
            <a:graphicFrameLocks noChangeAspect="1"/>
          </p:cNvGraphicFramePr>
          <p:nvPr/>
        </p:nvGraphicFramePr>
        <p:xfrm>
          <a:off x="5775434" y="4085898"/>
          <a:ext cx="533400" cy="369888"/>
        </p:xfrm>
        <a:graphic>
          <a:graphicData uri="http://schemas.openxmlformats.org/presentationml/2006/ole">
            <p:oleObj spid="_x0000_s160771" name="Equation" r:id="rId4" imgW="330120" imgH="228600" progId="Equation.DSMT4">
              <p:embed/>
            </p:oleObj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6552" y="22860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Impact of filter cascade on 100 and 400 Gb/s systems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5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828800"/>
            <a:ext cx="584246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Results-100G system using 4 samples/symbol</a:t>
            </a:r>
            <a:endParaRPr lang="en-US" sz="3500" dirty="0"/>
          </a:p>
        </p:txBody>
      </p:sp>
      <p:sp>
        <p:nvSpPr>
          <p:cNvPr id="7" name="TextBox 6"/>
          <p:cNvSpPr txBox="1"/>
          <p:nvPr/>
        </p:nvSpPr>
        <p:spPr>
          <a:xfrm>
            <a:off x="1655904" y="6273225"/>
            <a:ext cx="62688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OSNR versus BER for QPSK using 4 samples/symbols with maximum</a:t>
            </a:r>
          </a:p>
          <a:p>
            <a:r>
              <a:rPr lang="en-US" sz="1600" dirty="0" smtClean="0"/>
              <a:t>number of taps.</a:t>
            </a:r>
            <a:endParaRPr lang="en-US" sz="1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50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 for 100 Gb/s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There is no notable penalty when using 75% and 50% of        and its even performing better compared to using        .</a:t>
            </a:r>
          </a:p>
          <a:p>
            <a:r>
              <a:rPr lang="en-US" sz="2400" dirty="0" smtClean="0"/>
              <a:t>When comparing the results of CD equalization using 2 samples/symbol and 4 samples/symbol, we can notice that there is no difference in performance when using         .</a:t>
            </a:r>
          </a:p>
          <a:p>
            <a:r>
              <a:rPr lang="en-US" sz="2400" dirty="0" smtClean="0"/>
              <a:t>For CD equalization in 100 Gb/s PM-QPSK, using 2 samples/symbol is the best approach to compensate for CD.</a:t>
            </a:r>
          </a:p>
        </p:txBody>
      </p:sp>
      <p:graphicFrame>
        <p:nvGraphicFramePr>
          <p:cNvPr id="161794" name="Object 2"/>
          <p:cNvGraphicFramePr>
            <a:graphicFrameLocks noChangeAspect="1"/>
          </p:cNvGraphicFramePr>
          <p:nvPr/>
        </p:nvGraphicFramePr>
        <p:xfrm>
          <a:off x="7010400" y="1753206"/>
          <a:ext cx="533400" cy="369888"/>
        </p:xfrm>
        <a:graphic>
          <a:graphicData uri="http://schemas.openxmlformats.org/presentationml/2006/ole">
            <p:oleObj spid="_x0000_s161794" name="Equation" r:id="rId3" imgW="330120" imgH="228600" progId="Equation.DSMT4">
              <p:embed/>
            </p:oleObj>
          </a:graphicData>
        </a:graphic>
      </p:graphicFrame>
      <p:graphicFrame>
        <p:nvGraphicFramePr>
          <p:cNvPr id="161795" name="Object 3"/>
          <p:cNvGraphicFramePr>
            <a:graphicFrameLocks noChangeAspect="1"/>
          </p:cNvGraphicFramePr>
          <p:nvPr/>
        </p:nvGraphicFramePr>
        <p:xfrm>
          <a:off x="6934200" y="2954010"/>
          <a:ext cx="533400" cy="369888"/>
        </p:xfrm>
        <a:graphic>
          <a:graphicData uri="http://schemas.openxmlformats.org/presentationml/2006/ole">
            <p:oleObj spid="_x0000_s161795" name="Equation" r:id="rId4" imgW="330120" imgH="228600" progId="Equation.DSMT4">
              <p:embed/>
            </p:oleObj>
          </a:graphicData>
        </a:graphic>
      </p:graphicFrame>
      <p:graphicFrame>
        <p:nvGraphicFramePr>
          <p:cNvPr id="161796" name="Object 4"/>
          <p:cNvGraphicFramePr>
            <a:graphicFrameLocks noChangeAspect="1"/>
          </p:cNvGraphicFramePr>
          <p:nvPr/>
        </p:nvGraphicFramePr>
        <p:xfrm>
          <a:off x="7772400" y="1378058"/>
          <a:ext cx="533400" cy="369888"/>
        </p:xfrm>
        <a:graphic>
          <a:graphicData uri="http://schemas.openxmlformats.org/presentationml/2006/ole">
            <p:oleObj spid="_x0000_s161796" name="Equation" r:id="rId5" imgW="330120" imgH="228600" progId="Equation.DSMT4">
              <p:embed/>
            </p:oleObj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51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 for 400 </a:t>
            </a:r>
            <a:r>
              <a:rPr lang="en-US" sz="3500" dirty="0" err="1" smtClean="0"/>
              <a:t>Gb</a:t>
            </a:r>
            <a:r>
              <a:rPr lang="en-US" sz="3500" dirty="0" smtClean="0"/>
              <a:t>/s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89120"/>
          </a:xfrm>
        </p:spPr>
        <p:txBody>
          <a:bodyPr/>
          <a:lstStyle/>
          <a:p>
            <a:r>
              <a:rPr lang="en-US" sz="2400" dirty="0" smtClean="0"/>
              <a:t>The number of taps to compensate for CD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2286000"/>
          <a:ext cx="7467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1400"/>
                <a:gridCol w="25654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No. of taps </a:t>
                      </a:r>
                    </a:p>
                    <a:p>
                      <a:r>
                        <a:rPr lang="en-US" dirty="0" smtClean="0"/>
                        <a:t> (2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samples /symbol)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No. of taps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(4 samples /symbol)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1093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5467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52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Simulation Results-400G system using 2 samples/symbol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53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Results-400G system using 2 samples/symbol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/>
          <a:lstStyle/>
          <a:p>
            <a:r>
              <a:rPr lang="en-US" sz="2400" dirty="0" smtClean="0"/>
              <a:t>We used FIR filter to compensate for CD at different distances </a:t>
            </a:r>
            <a:r>
              <a:rPr lang="en-US" sz="2400" smtClean="0"/>
              <a:t>using 2 </a:t>
            </a:r>
            <a:r>
              <a:rPr lang="en-US" sz="2400" dirty="0" smtClean="0"/>
              <a:t>samples/symbol.</a:t>
            </a:r>
          </a:p>
          <a:p>
            <a:r>
              <a:rPr lang="en-US" sz="2400" dirty="0" smtClean="0"/>
              <a:t> We have generated OSNR versus BER of the back-to-back (0 km) and after the CD compensating for 500 km and 1000 km fiber length.</a:t>
            </a:r>
          </a:p>
          <a:p>
            <a:r>
              <a:rPr lang="en-US" sz="2400" dirty="0" smtClean="0"/>
              <a:t>BER was measured over a total bits of 262144 bits for different OSNR values.</a:t>
            </a:r>
          </a:p>
          <a:p>
            <a:r>
              <a:rPr lang="en-US" sz="2400" dirty="0" smtClean="0"/>
              <a:t>We have generated OSNR versus BER using maximum number of taps (       ) and using 75% and 50% of 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54</a:t>
            </a:fld>
            <a:endParaRPr lang="en-US" dirty="0"/>
          </a:p>
        </p:txBody>
      </p:sp>
      <p:graphicFrame>
        <p:nvGraphicFramePr>
          <p:cNvPr id="180226" name="Object 2"/>
          <p:cNvGraphicFramePr>
            <a:graphicFrameLocks noChangeAspect="1"/>
          </p:cNvGraphicFramePr>
          <p:nvPr/>
        </p:nvGraphicFramePr>
        <p:xfrm>
          <a:off x="1768366" y="4876800"/>
          <a:ext cx="533400" cy="369887"/>
        </p:xfrm>
        <a:graphic>
          <a:graphicData uri="http://schemas.openxmlformats.org/presentationml/2006/ole">
            <p:oleObj spid="_x0000_s180226" name="Equation" r:id="rId3" imgW="330120" imgH="228600" progId="Equation.DSMT4">
              <p:embed/>
            </p:oleObj>
          </a:graphicData>
        </a:graphic>
      </p:graphicFrame>
      <p:graphicFrame>
        <p:nvGraphicFramePr>
          <p:cNvPr id="180227" name="Object 3"/>
          <p:cNvGraphicFramePr>
            <a:graphicFrameLocks noChangeAspect="1"/>
          </p:cNvGraphicFramePr>
          <p:nvPr/>
        </p:nvGraphicFramePr>
        <p:xfrm>
          <a:off x="5715000" y="4876800"/>
          <a:ext cx="533400" cy="369888"/>
        </p:xfrm>
        <a:graphic>
          <a:graphicData uri="http://schemas.openxmlformats.org/presentationml/2006/ole">
            <p:oleObj spid="_x0000_s180227" name="Equation" r:id="rId4" imgW="330120" imgH="228600" progId="Equation.DSMT4">
              <p:embed/>
            </p:oleObj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Results-400G system using 2 samples/symbol</a:t>
            </a:r>
            <a:endParaRPr lang="en-US" sz="3500" dirty="0"/>
          </a:p>
        </p:txBody>
      </p:sp>
      <p:sp>
        <p:nvSpPr>
          <p:cNvPr id="6" name="TextBox 5"/>
          <p:cNvSpPr txBox="1"/>
          <p:nvPr/>
        </p:nvSpPr>
        <p:spPr>
          <a:xfrm>
            <a:off x="1655904" y="6273225"/>
            <a:ext cx="6479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OSNR versus BER for 16-QAM using 2 samples/symbols with maximum</a:t>
            </a:r>
          </a:p>
          <a:p>
            <a:r>
              <a:rPr lang="en-US" sz="1600" dirty="0" smtClean="0"/>
              <a:t>number of taps.</a:t>
            </a:r>
            <a:endParaRPr lang="en-US" sz="1600" dirty="0"/>
          </a:p>
        </p:txBody>
      </p:sp>
      <p:pic>
        <p:nvPicPr>
          <p:cNvPr id="164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876425"/>
            <a:ext cx="553783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55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Results-400G system using 2 samples/symbol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calculated OSNR penalty (at BER of        relative to back-to-back) when using        , also using 75% and 50% of         , given that the back-to-back OSNR level required for a BER of         is 26 dB.</a:t>
            </a:r>
            <a:endParaRPr lang="en-US" sz="2400" dirty="0"/>
          </a:p>
        </p:txBody>
      </p:sp>
      <p:graphicFrame>
        <p:nvGraphicFramePr>
          <p:cNvPr id="155655" name="Object 7"/>
          <p:cNvGraphicFramePr>
            <a:graphicFrameLocks noChangeAspect="1"/>
          </p:cNvGraphicFramePr>
          <p:nvPr/>
        </p:nvGraphicFramePr>
        <p:xfrm>
          <a:off x="7543800" y="2667000"/>
          <a:ext cx="525462" cy="382587"/>
        </p:xfrm>
        <a:graphic>
          <a:graphicData uri="http://schemas.openxmlformats.org/presentationml/2006/ole">
            <p:oleObj spid="_x0000_s167941" name="Equation" r:id="rId3" imgW="279360" imgH="203040" progId="Equation.DSMT4">
              <p:embed/>
            </p:oleObj>
          </a:graphicData>
        </a:graphic>
      </p:graphicFrame>
      <p:graphicFrame>
        <p:nvGraphicFramePr>
          <p:cNvPr id="155657" name="Object 9"/>
          <p:cNvGraphicFramePr>
            <a:graphicFrameLocks noChangeAspect="1"/>
          </p:cNvGraphicFramePr>
          <p:nvPr/>
        </p:nvGraphicFramePr>
        <p:xfrm>
          <a:off x="2927132" y="2393732"/>
          <a:ext cx="533400" cy="369887"/>
        </p:xfrm>
        <a:graphic>
          <a:graphicData uri="http://schemas.openxmlformats.org/presentationml/2006/ole">
            <p:oleObj spid="_x0000_s167942" name="Equation" r:id="rId4" imgW="330120" imgH="228600" progId="Equation.DSMT4">
              <p:embed/>
            </p:oleObj>
          </a:graphicData>
        </a:graphic>
      </p:graphicFrame>
      <p:graphicFrame>
        <p:nvGraphicFramePr>
          <p:cNvPr id="167943" name="Object 7"/>
          <p:cNvGraphicFramePr>
            <a:graphicFrameLocks noChangeAspect="1"/>
          </p:cNvGraphicFramePr>
          <p:nvPr/>
        </p:nvGraphicFramePr>
        <p:xfrm>
          <a:off x="5638800" y="1949668"/>
          <a:ext cx="525463" cy="382588"/>
        </p:xfrm>
        <a:graphic>
          <a:graphicData uri="http://schemas.openxmlformats.org/presentationml/2006/ole">
            <p:oleObj spid="_x0000_s167943" name="Equation" r:id="rId5" imgW="279360" imgH="203040" progId="Equation.DSMT4">
              <p:embed/>
            </p:oleObj>
          </a:graphicData>
        </a:graphic>
      </p:graphicFrame>
      <p:graphicFrame>
        <p:nvGraphicFramePr>
          <p:cNvPr id="167944" name="Object 8"/>
          <p:cNvGraphicFramePr>
            <a:graphicFrameLocks noChangeAspect="1"/>
          </p:cNvGraphicFramePr>
          <p:nvPr/>
        </p:nvGraphicFramePr>
        <p:xfrm>
          <a:off x="6981498" y="2349064"/>
          <a:ext cx="533400" cy="369888"/>
        </p:xfrm>
        <a:graphic>
          <a:graphicData uri="http://schemas.openxmlformats.org/presentationml/2006/ole">
            <p:oleObj spid="_x0000_s167944" name="Equation" r:id="rId6" imgW="330120" imgH="228600" progId="Equation.DSMT4">
              <p:embed/>
            </p:oleObj>
          </a:graphicData>
        </a:graphic>
      </p:graphicFrame>
      <p:pic>
        <p:nvPicPr>
          <p:cNvPr id="167948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76400" y="4495800"/>
            <a:ext cx="60579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56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Simulation Results-400G system using 4 samples/symbol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57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Results-400G system using 4 samples/symbol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 also used FIR filter to compensate for CD at different distances using 4 samples/symbol.</a:t>
            </a:r>
          </a:p>
          <a:p>
            <a:r>
              <a:rPr lang="en-US" sz="2400" dirty="0" smtClean="0"/>
              <a:t>We have generated OSNR versus BER of the back-to-back (0 km) and after the CD compensating for 500 km and 1000 km fiber length.</a:t>
            </a:r>
          </a:p>
          <a:p>
            <a:r>
              <a:rPr lang="en-US" sz="2400" dirty="0" smtClean="0"/>
              <a:t>We have generated OSNR versus BER using maximum number of taps (       ) and using 75% and 50% of </a:t>
            </a:r>
          </a:p>
          <a:p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58</a:t>
            </a:fld>
            <a:endParaRPr lang="en-US" dirty="0"/>
          </a:p>
        </p:txBody>
      </p:sp>
      <p:graphicFrame>
        <p:nvGraphicFramePr>
          <p:cNvPr id="178177" name="Object 1"/>
          <p:cNvGraphicFramePr>
            <a:graphicFrameLocks noChangeAspect="1"/>
          </p:cNvGraphicFramePr>
          <p:nvPr/>
        </p:nvGraphicFramePr>
        <p:xfrm>
          <a:off x="1768366" y="4146332"/>
          <a:ext cx="533400" cy="369888"/>
        </p:xfrm>
        <a:graphic>
          <a:graphicData uri="http://schemas.openxmlformats.org/presentationml/2006/ole">
            <p:oleObj spid="_x0000_s178177" name="Equation" r:id="rId3" imgW="330120" imgH="228600" progId="Equation.DSMT4">
              <p:embed/>
            </p:oleObj>
          </a:graphicData>
        </a:graphic>
      </p:graphicFrame>
      <p:graphicFrame>
        <p:nvGraphicFramePr>
          <p:cNvPr id="178178" name="Object 2"/>
          <p:cNvGraphicFramePr>
            <a:graphicFrameLocks noChangeAspect="1"/>
          </p:cNvGraphicFramePr>
          <p:nvPr/>
        </p:nvGraphicFramePr>
        <p:xfrm>
          <a:off x="5728136" y="4146332"/>
          <a:ext cx="533400" cy="369888"/>
        </p:xfrm>
        <a:graphic>
          <a:graphicData uri="http://schemas.openxmlformats.org/presentationml/2006/ole">
            <p:oleObj spid="_x0000_s178178" name="Equation" r:id="rId4" imgW="330120" imgH="228600" progId="Equation.DSMT4">
              <p:embed/>
            </p:oleObj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Results-400G system using 4 samples/symbol</a:t>
            </a:r>
            <a:endParaRPr lang="en-US" sz="3500" dirty="0"/>
          </a:p>
        </p:txBody>
      </p:sp>
      <p:sp>
        <p:nvSpPr>
          <p:cNvPr id="7" name="TextBox 6"/>
          <p:cNvSpPr txBox="1"/>
          <p:nvPr/>
        </p:nvSpPr>
        <p:spPr>
          <a:xfrm>
            <a:off x="1655904" y="6273225"/>
            <a:ext cx="64892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OSNR versus BER for 16-QAM using 4 samples/symbols with maximum</a:t>
            </a:r>
          </a:p>
          <a:p>
            <a:r>
              <a:rPr lang="en-US" sz="1600" dirty="0" smtClean="0"/>
              <a:t>number of taps.</a:t>
            </a:r>
            <a:endParaRPr lang="en-US" sz="1600" dirty="0"/>
          </a:p>
        </p:txBody>
      </p:sp>
      <p:pic>
        <p:nvPicPr>
          <p:cNvPr id="172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828800"/>
            <a:ext cx="5698248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59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WDM Network Diagram</a:t>
            </a:r>
            <a:endParaRPr lang="en-US" sz="3500" dirty="0"/>
          </a:p>
        </p:txBody>
      </p:sp>
      <p:sp>
        <p:nvSpPr>
          <p:cNvPr id="4" name="Rectangle 3"/>
          <p:cNvSpPr/>
          <p:nvPr/>
        </p:nvSpPr>
        <p:spPr>
          <a:xfrm>
            <a:off x="312705" y="2622495"/>
            <a:ext cx="45720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TX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2705" y="3160165"/>
            <a:ext cx="45720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TX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705" y="3928265"/>
            <a:ext cx="45720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TX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5400000">
            <a:off x="441514" y="361032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8" name="Trapezoid 7"/>
          <p:cNvSpPr/>
          <p:nvPr/>
        </p:nvSpPr>
        <p:spPr>
          <a:xfrm rot="5400000">
            <a:off x="226903" y="3323388"/>
            <a:ext cx="1766631" cy="364847"/>
          </a:xfrm>
          <a:prstGeom prst="trapezoid">
            <a:avLst>
              <a:gd name="adj" fmla="val 726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WDM Mux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>
            <a:stCxn id="4" idx="3"/>
          </p:cNvCxnSpPr>
          <p:nvPr/>
        </p:nvCxnSpPr>
        <p:spPr>
          <a:xfrm>
            <a:off x="769905" y="2852925"/>
            <a:ext cx="157890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Straight Connector 10"/>
          <p:cNvCxnSpPr>
            <a:stCxn id="5" idx="3"/>
          </p:cNvCxnSpPr>
          <p:nvPr/>
        </p:nvCxnSpPr>
        <p:spPr>
          <a:xfrm>
            <a:off x="769905" y="3390595"/>
            <a:ext cx="157890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Straight Connector 11"/>
          <p:cNvCxnSpPr>
            <a:stCxn id="6" idx="3"/>
          </p:cNvCxnSpPr>
          <p:nvPr/>
        </p:nvCxnSpPr>
        <p:spPr>
          <a:xfrm>
            <a:off x="769905" y="4158695"/>
            <a:ext cx="157890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/>
          <p:cNvCxnSpPr>
            <a:endCxn id="22" idx="0"/>
          </p:cNvCxnSpPr>
          <p:nvPr/>
        </p:nvCxnSpPr>
        <p:spPr>
          <a:xfrm>
            <a:off x="1292642" y="3505811"/>
            <a:ext cx="1286568" cy="1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TextBox 16"/>
          <p:cNvSpPr txBox="1"/>
          <p:nvPr/>
        </p:nvSpPr>
        <p:spPr>
          <a:xfrm>
            <a:off x="1388655" y="3544215"/>
            <a:ext cx="10369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WDM</a:t>
            </a:r>
          </a:p>
          <a:p>
            <a:pPr algn="ctr"/>
            <a:r>
              <a:rPr lang="en-US" sz="1600" dirty="0" smtClean="0"/>
              <a:t>Fiber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2502399" y="2718510"/>
            <a:ext cx="1651415" cy="15746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1" name="Trapezoid 20"/>
          <p:cNvSpPr/>
          <p:nvPr/>
        </p:nvSpPr>
        <p:spPr>
          <a:xfrm rot="5400000">
            <a:off x="3500009" y="3368510"/>
            <a:ext cx="885156" cy="268836"/>
          </a:xfrm>
          <a:prstGeom prst="trapezoid">
            <a:avLst>
              <a:gd name="adj" fmla="val 726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Filter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Trapezoid 21"/>
          <p:cNvSpPr/>
          <p:nvPr/>
        </p:nvSpPr>
        <p:spPr>
          <a:xfrm rot="16200000" flipH="1">
            <a:off x="2275238" y="3371393"/>
            <a:ext cx="876779" cy="268836"/>
          </a:xfrm>
          <a:prstGeom prst="trapezoid">
            <a:avLst>
              <a:gd name="adj" fmla="val 726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Filter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3" name="Trapezoid 22"/>
          <p:cNvSpPr/>
          <p:nvPr/>
        </p:nvSpPr>
        <p:spPr>
          <a:xfrm flipH="1">
            <a:off x="2886450" y="2769775"/>
            <a:ext cx="876310" cy="268836"/>
          </a:xfrm>
          <a:prstGeom prst="trapezoid">
            <a:avLst>
              <a:gd name="adj" fmla="val 726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4" name="Trapezoid 23"/>
          <p:cNvSpPr/>
          <p:nvPr/>
        </p:nvSpPr>
        <p:spPr>
          <a:xfrm flipH="1" flipV="1">
            <a:off x="2886450" y="3963062"/>
            <a:ext cx="876310" cy="268836"/>
          </a:xfrm>
          <a:prstGeom prst="trapezoid">
            <a:avLst>
              <a:gd name="adj" fmla="val 726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924854" y="3121761"/>
            <a:ext cx="806505" cy="768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OXC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30" name="Straight Connector 29"/>
          <p:cNvCxnSpPr>
            <a:stCxn id="24" idx="0"/>
          </p:cNvCxnSpPr>
          <p:nvPr/>
        </p:nvCxnSpPr>
        <p:spPr>
          <a:xfrm>
            <a:off x="3324605" y="4231898"/>
            <a:ext cx="0" cy="700541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4" name="Straight Connector 33"/>
          <p:cNvCxnSpPr>
            <a:endCxn id="23" idx="0"/>
          </p:cNvCxnSpPr>
          <p:nvPr/>
        </p:nvCxnSpPr>
        <p:spPr>
          <a:xfrm>
            <a:off x="3324605" y="2017969"/>
            <a:ext cx="0" cy="751806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Oval 34"/>
          <p:cNvSpPr/>
          <p:nvPr/>
        </p:nvSpPr>
        <p:spPr>
          <a:xfrm>
            <a:off x="3329935" y="2405626"/>
            <a:ext cx="115215" cy="1152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>
            <a:endCxn id="43" idx="0"/>
          </p:cNvCxnSpPr>
          <p:nvPr/>
        </p:nvCxnSpPr>
        <p:spPr>
          <a:xfrm>
            <a:off x="4768295" y="3502927"/>
            <a:ext cx="1017733" cy="2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0" name="TextBox 39"/>
          <p:cNvSpPr txBox="1"/>
          <p:nvPr/>
        </p:nvSpPr>
        <p:spPr>
          <a:xfrm>
            <a:off x="4595473" y="3534261"/>
            <a:ext cx="10369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WDM</a:t>
            </a:r>
          </a:p>
          <a:p>
            <a:pPr algn="ctr"/>
            <a:r>
              <a:rPr lang="en-US" sz="1600" dirty="0" smtClean="0"/>
              <a:t>Fiber</a:t>
            </a:r>
            <a:endParaRPr lang="en-US" sz="1600" dirty="0"/>
          </a:p>
        </p:txBody>
      </p:sp>
      <p:sp>
        <p:nvSpPr>
          <p:cNvPr id="41" name="Rectangle 40"/>
          <p:cNvSpPr/>
          <p:nvPr/>
        </p:nvSpPr>
        <p:spPr>
          <a:xfrm>
            <a:off x="5709217" y="3006544"/>
            <a:ext cx="1651415" cy="9821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Trapezoid 41"/>
          <p:cNvSpPr/>
          <p:nvPr/>
        </p:nvSpPr>
        <p:spPr>
          <a:xfrm rot="5400000">
            <a:off x="6706827" y="3361439"/>
            <a:ext cx="885156" cy="268836"/>
          </a:xfrm>
          <a:prstGeom prst="trapezoid">
            <a:avLst>
              <a:gd name="adj" fmla="val 726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Filter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3" name="Trapezoid 42"/>
          <p:cNvSpPr/>
          <p:nvPr/>
        </p:nvSpPr>
        <p:spPr>
          <a:xfrm rot="16200000" flipH="1">
            <a:off x="5482056" y="3368510"/>
            <a:ext cx="876779" cy="268836"/>
          </a:xfrm>
          <a:prstGeom prst="trapezoid">
            <a:avLst>
              <a:gd name="adj" fmla="val 726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Filter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131672" y="3067421"/>
            <a:ext cx="806505" cy="8608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chemeClr val="tx1"/>
                </a:solidFill>
              </a:rPr>
              <a:t>OADM</a:t>
            </a:r>
            <a:endParaRPr lang="en-US" sz="1500" dirty="0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6303885" y="3995824"/>
            <a:ext cx="0" cy="700541"/>
          </a:xfrm>
          <a:prstGeom prst="line">
            <a:avLst/>
          </a:prstGeom>
          <a:noFill/>
          <a:ln>
            <a:solidFill>
              <a:schemeClr val="tx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077005" y="3502927"/>
            <a:ext cx="365760" cy="2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504033" y="3502925"/>
            <a:ext cx="182880" cy="2"/>
          </a:xfrm>
          <a:prstGeom prst="lin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6764745" y="3995824"/>
            <a:ext cx="0" cy="700541"/>
          </a:xfrm>
          <a:prstGeom prst="line">
            <a:avLst/>
          </a:prstGeom>
          <a:noFill/>
          <a:ln>
            <a:solidFill>
              <a:schemeClr val="tx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2" name="Rectangle 61"/>
          <p:cNvSpPr/>
          <p:nvPr/>
        </p:nvSpPr>
        <p:spPr>
          <a:xfrm rot="16200000">
            <a:off x="5790857" y="4157437"/>
            <a:ext cx="596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Drop</a:t>
            </a:r>
            <a:endParaRPr lang="en-US" sz="1600" dirty="0"/>
          </a:p>
        </p:txBody>
      </p:sp>
      <p:sp>
        <p:nvSpPr>
          <p:cNvPr id="64" name="Rectangle 63"/>
          <p:cNvSpPr/>
          <p:nvPr/>
        </p:nvSpPr>
        <p:spPr>
          <a:xfrm rot="5400000">
            <a:off x="6713381" y="4191233"/>
            <a:ext cx="5180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Add</a:t>
            </a:r>
            <a:endParaRPr lang="en-US" sz="1600" dirty="0"/>
          </a:p>
        </p:txBody>
      </p:sp>
      <p:cxnSp>
        <p:nvCxnSpPr>
          <p:cNvPr id="65" name="Straight Connector 64"/>
          <p:cNvCxnSpPr>
            <a:stCxn id="42" idx="0"/>
            <a:endCxn id="69" idx="0"/>
          </p:cNvCxnSpPr>
          <p:nvPr/>
        </p:nvCxnSpPr>
        <p:spPr>
          <a:xfrm>
            <a:off x="7283823" y="3495857"/>
            <a:ext cx="613869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9" name="Trapezoid 68"/>
          <p:cNvSpPr/>
          <p:nvPr/>
        </p:nvSpPr>
        <p:spPr>
          <a:xfrm rot="16200000" flipH="1">
            <a:off x="7196800" y="3313433"/>
            <a:ext cx="1766631" cy="364847"/>
          </a:xfrm>
          <a:prstGeom prst="trapezoid">
            <a:avLst>
              <a:gd name="adj" fmla="val 726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chemeClr val="tx1"/>
                </a:solidFill>
              </a:rPr>
              <a:t>WDM Demux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416160" y="2622494"/>
            <a:ext cx="45720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</a:t>
            </a:r>
            <a:r>
              <a:rPr lang="en-US" sz="1600" dirty="0" smtClean="0">
                <a:solidFill>
                  <a:schemeClr val="tx1"/>
                </a:solidFill>
              </a:rPr>
              <a:t>X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416160" y="3160164"/>
            <a:ext cx="45720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RX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8416160" y="3928264"/>
            <a:ext cx="45720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</a:t>
            </a:r>
            <a:r>
              <a:rPr lang="en-US" sz="1600" dirty="0" smtClean="0">
                <a:solidFill>
                  <a:schemeClr val="tx1"/>
                </a:solidFill>
              </a:rPr>
              <a:t>X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81" name="Straight Connector 80"/>
          <p:cNvCxnSpPr>
            <a:endCxn id="78" idx="1"/>
          </p:cNvCxnSpPr>
          <p:nvPr/>
        </p:nvCxnSpPr>
        <p:spPr>
          <a:xfrm>
            <a:off x="8262540" y="2852924"/>
            <a:ext cx="153620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" name="Straight Connector 81"/>
          <p:cNvCxnSpPr>
            <a:endCxn id="79" idx="1"/>
          </p:cNvCxnSpPr>
          <p:nvPr/>
        </p:nvCxnSpPr>
        <p:spPr>
          <a:xfrm>
            <a:off x="8262540" y="3390594"/>
            <a:ext cx="153620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" name="Straight Connector 82"/>
          <p:cNvCxnSpPr>
            <a:endCxn id="80" idx="1"/>
          </p:cNvCxnSpPr>
          <p:nvPr/>
        </p:nvCxnSpPr>
        <p:spPr>
          <a:xfrm>
            <a:off x="8262540" y="4158694"/>
            <a:ext cx="153620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0" name="TextBox 89"/>
          <p:cNvSpPr txBox="1"/>
          <p:nvPr/>
        </p:nvSpPr>
        <p:spPr>
          <a:xfrm rot="5400000">
            <a:off x="8517012" y="357191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38405" y="2182287"/>
            <a:ext cx="1036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100/400G</a:t>
            </a:r>
            <a:endParaRPr lang="en-US" sz="1600" dirty="0"/>
          </a:p>
        </p:txBody>
      </p:sp>
      <p:sp>
        <p:nvSpPr>
          <p:cNvPr id="92" name="TextBox 91"/>
          <p:cNvSpPr txBox="1"/>
          <p:nvPr/>
        </p:nvSpPr>
        <p:spPr>
          <a:xfrm>
            <a:off x="8066855" y="2200040"/>
            <a:ext cx="1036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100/400G</a:t>
            </a:r>
            <a:endParaRPr lang="en-US" sz="1600" dirty="0"/>
          </a:p>
        </p:txBody>
      </p:sp>
      <p:grpSp>
        <p:nvGrpSpPr>
          <p:cNvPr id="3" name="Group 101"/>
          <p:cNvGrpSpPr/>
          <p:nvPr/>
        </p:nvGrpSpPr>
        <p:grpSpPr>
          <a:xfrm>
            <a:off x="2579209" y="3813050"/>
            <a:ext cx="4781423" cy="2113080"/>
            <a:chOff x="2579209" y="3813050"/>
            <a:chExt cx="4781423" cy="2113080"/>
          </a:xfrm>
        </p:grpSpPr>
        <p:cxnSp>
          <p:nvCxnSpPr>
            <p:cNvPr id="93" name="Straight Connector 92"/>
            <p:cNvCxnSpPr/>
            <p:nvPr/>
          </p:nvCxnSpPr>
          <p:spPr>
            <a:xfrm flipV="1">
              <a:off x="2690155" y="3851455"/>
              <a:ext cx="0" cy="1607515"/>
            </a:xfrm>
            <a:prstGeom prst="line">
              <a:avLst/>
            </a:prstGeom>
            <a:noFill/>
            <a:ln>
              <a:solidFill>
                <a:schemeClr val="accent1"/>
              </a:solidFill>
              <a:tailEnd type="stealth" w="med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3957520" y="3851455"/>
              <a:ext cx="0" cy="1607515"/>
            </a:xfrm>
            <a:prstGeom prst="line">
              <a:avLst/>
            </a:prstGeom>
            <a:noFill/>
            <a:ln>
              <a:solidFill>
                <a:schemeClr val="accent1"/>
              </a:solidFill>
              <a:tailEnd type="stealth" w="med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5877770" y="3818545"/>
              <a:ext cx="0" cy="1645920"/>
            </a:xfrm>
            <a:prstGeom prst="line">
              <a:avLst/>
            </a:prstGeom>
            <a:noFill/>
            <a:ln>
              <a:solidFill>
                <a:schemeClr val="accent1"/>
              </a:solidFill>
              <a:tailEnd type="stealth" w="med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7233827" y="3813050"/>
              <a:ext cx="0" cy="1645920"/>
            </a:xfrm>
            <a:prstGeom prst="line">
              <a:avLst/>
            </a:prstGeom>
            <a:noFill/>
            <a:ln>
              <a:solidFill>
                <a:schemeClr val="accent1"/>
              </a:solidFill>
              <a:tailEnd type="stealth" w="med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2579209" y="5464465"/>
              <a:ext cx="4781423" cy="46166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accent1"/>
                  </a:solidFill>
                </a:rPr>
                <a:t>Filter Cascade</a:t>
              </a:r>
              <a:endParaRPr lang="en-US" sz="2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56" name="Oval 55"/>
          <p:cNvSpPr/>
          <p:nvPr/>
        </p:nvSpPr>
        <p:spPr>
          <a:xfrm>
            <a:off x="7519611" y="3363467"/>
            <a:ext cx="115215" cy="1152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7634826" y="3363467"/>
            <a:ext cx="115215" cy="1152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3326905" y="2515908"/>
            <a:ext cx="115215" cy="1152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2030994" y="3380642"/>
            <a:ext cx="115215" cy="1152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2146209" y="3380642"/>
            <a:ext cx="115215" cy="1152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5" name="Oval 84"/>
          <p:cNvSpPr/>
          <p:nvPr/>
        </p:nvSpPr>
        <p:spPr>
          <a:xfrm>
            <a:off x="5151427" y="3363467"/>
            <a:ext cx="115215" cy="1152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6" name="Oval 85"/>
          <p:cNvSpPr/>
          <p:nvPr/>
        </p:nvSpPr>
        <p:spPr>
          <a:xfrm>
            <a:off x="5266642" y="3363467"/>
            <a:ext cx="115215" cy="1152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3332965" y="4470868"/>
            <a:ext cx="115215" cy="1152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3329935" y="4581150"/>
            <a:ext cx="115215" cy="1152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64538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Results-400G system using 4 samples/symbol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There is no notable penalty when using maximum number of taps also when using  75% and 50% of        after CD compensation for 500 km fiber.</a:t>
            </a:r>
          </a:p>
          <a:p>
            <a:r>
              <a:rPr lang="en-US" sz="2400" dirty="0" smtClean="0"/>
              <a:t>While there is minor penalty after CD compensation for 1000 km fiber.</a:t>
            </a:r>
          </a:p>
          <a:p>
            <a:endParaRPr lang="en-US" dirty="0" smtClean="0"/>
          </a:p>
        </p:txBody>
      </p:sp>
      <p:graphicFrame>
        <p:nvGraphicFramePr>
          <p:cNvPr id="161794" name="Object 2"/>
          <p:cNvGraphicFramePr>
            <a:graphicFrameLocks noChangeAspect="1"/>
          </p:cNvGraphicFramePr>
          <p:nvPr/>
        </p:nvGraphicFramePr>
        <p:xfrm>
          <a:off x="5486400" y="2362200"/>
          <a:ext cx="533400" cy="369888"/>
        </p:xfrm>
        <a:graphic>
          <a:graphicData uri="http://schemas.openxmlformats.org/presentationml/2006/ole">
            <p:oleObj spid="_x0000_s169986" name="Equation" r:id="rId3" imgW="330120" imgH="228600" progId="Equation.DSMT4">
              <p:embed/>
            </p:oleObj>
          </a:graphicData>
        </a:graphic>
      </p:graphicFrame>
      <p:pic>
        <p:nvPicPr>
          <p:cNvPr id="16999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4724400"/>
            <a:ext cx="60579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60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Simulation results for 400 Gb/s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When comparing the results of CD equalization using 2 samples/symbol and 4 sample/symbol, we can notice that using 4 samples results in better performance compared to the case of using 2 samples/symbol  when using         . Also using 50% of         with 4 samples/symbol gives better results.</a:t>
            </a:r>
          </a:p>
          <a:p>
            <a:r>
              <a:rPr lang="en-US" sz="2400" dirty="0" smtClean="0"/>
              <a:t>For CD equalization in 400 Gb/s PM-16QAM, using 4 samples/symbol is the best approach to compensate for CD.</a:t>
            </a:r>
          </a:p>
        </p:txBody>
      </p:sp>
      <p:graphicFrame>
        <p:nvGraphicFramePr>
          <p:cNvPr id="175110" name="Object 6"/>
          <p:cNvGraphicFramePr>
            <a:graphicFrameLocks noChangeAspect="1"/>
          </p:cNvGraphicFramePr>
          <p:nvPr/>
        </p:nvGraphicFramePr>
        <p:xfrm>
          <a:off x="2438400" y="2668052"/>
          <a:ext cx="533400" cy="369887"/>
        </p:xfrm>
        <a:graphic>
          <a:graphicData uri="http://schemas.openxmlformats.org/presentationml/2006/ole">
            <p:oleObj spid="_x0000_s175110" name="Equation" r:id="rId3" imgW="330120" imgH="228600" progId="Equation.DSMT4">
              <p:embed/>
            </p:oleObj>
          </a:graphicData>
        </a:graphic>
      </p:graphicFrame>
      <p:graphicFrame>
        <p:nvGraphicFramePr>
          <p:cNvPr id="175111" name="Object 7"/>
          <p:cNvGraphicFramePr>
            <a:graphicFrameLocks noChangeAspect="1"/>
          </p:cNvGraphicFramePr>
          <p:nvPr/>
        </p:nvGraphicFramePr>
        <p:xfrm>
          <a:off x="6705600" y="2342832"/>
          <a:ext cx="533400" cy="369888"/>
        </p:xfrm>
        <a:graphic>
          <a:graphicData uri="http://schemas.openxmlformats.org/presentationml/2006/ole">
            <p:oleObj spid="_x0000_s175111" name="Equation" r:id="rId4" imgW="330120" imgH="228600" progId="Equation.DSMT4">
              <p:embed/>
            </p:oleObj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61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Maximum Tolerable Fiber Distance for CD Compensating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62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Maximum Tolerable Fiber Distance for CD Compensating Filter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have compensated for a static amount of CD using FD-FIR filter.</a:t>
            </a:r>
          </a:p>
          <a:p>
            <a:r>
              <a:rPr lang="en-US" sz="2400" dirty="0" smtClean="0"/>
              <a:t>The CD compensating filter was designed to compensate for CD after specific distance, where the number of taps for FD-FIR filter is a function of fiber distance.</a:t>
            </a:r>
          </a:p>
          <a:p>
            <a:r>
              <a:rPr lang="en-US" sz="2400" dirty="0" smtClean="0"/>
              <a:t>We tried to calculate the maximum tolerable distance that may not affect the performance after compensating of CD.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63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/>
              <a:t>Maximum Tolerable Fiber Distance for CD Compensating Filter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calculated the maximum tolerable distance for 100 Gb/s PM-QPSK and 400 Gb/s PM-16QAM systems using [22]. </a:t>
            </a:r>
          </a:p>
          <a:p>
            <a:r>
              <a:rPr lang="en-US" sz="2400" dirty="0" smtClean="0"/>
              <a:t>We find the maximum distance for 100 Gb/s system is 8 km, while the distance for 400 Gb/s system is only 2 km. </a:t>
            </a:r>
          </a:p>
          <a:p>
            <a:r>
              <a:rPr lang="en-US" sz="2400" dirty="0" smtClean="0"/>
              <a:t>To see the effect on the performance of both systems, we generate OSNR versus BER curves.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64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Maximum Tolerable Fiber Distance for CD Compensating Filter</a:t>
            </a:r>
            <a:endParaRPr lang="en-US" sz="3500" dirty="0"/>
          </a:p>
        </p:txBody>
      </p:sp>
      <p:pic>
        <p:nvPicPr>
          <p:cNvPr id="188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752600"/>
            <a:ext cx="5943600" cy="4593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56420" y="6287869"/>
            <a:ext cx="6996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OSNR versus BER for 100 Gb/s system with FD-FIR designed for 1000</a:t>
            </a:r>
          </a:p>
          <a:p>
            <a:r>
              <a:rPr lang="en-US" dirty="0" smtClean="0"/>
              <a:t>km with fiber length of 1000, 1005 and 1008 km.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6934200" y="4572000"/>
            <a:ext cx="7620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00" y="4306669"/>
            <a:ext cx="1603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OSNR penalty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of 0.6 dB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65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Maximum Tolerable Fiber Distance for CD Compensating Filter</a:t>
            </a:r>
            <a:endParaRPr lang="en-US" sz="3500" dirty="0"/>
          </a:p>
        </p:txBody>
      </p:sp>
      <p:sp>
        <p:nvSpPr>
          <p:cNvPr id="7" name="TextBox 6"/>
          <p:cNvSpPr txBox="1"/>
          <p:nvPr/>
        </p:nvSpPr>
        <p:spPr>
          <a:xfrm>
            <a:off x="1162463" y="6264166"/>
            <a:ext cx="6457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OSNR versus BER for 400 Gb/s system with FD-FIR designed for 500</a:t>
            </a:r>
          </a:p>
          <a:p>
            <a:r>
              <a:rPr lang="en-US" dirty="0" smtClean="0"/>
              <a:t>km with fiber length of 500, 501and 502km.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0" y="4306669"/>
            <a:ext cx="1603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OSNR penalty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of 1.7 dB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894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792314"/>
            <a:ext cx="5867400" cy="4475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10800000">
            <a:off x="6934200" y="4572000"/>
            <a:ext cx="762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66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Conclusions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studied the effect of cascaded filters on  single-carrier and dual-carrier 100 and 400 Gb/s systems.</a:t>
            </a:r>
          </a:p>
          <a:p>
            <a:r>
              <a:rPr lang="en-US" sz="2400" dirty="0" smtClean="0"/>
              <a:t>The results indicate that filter cascade has severe effect of the performance of dual-carrier compared to single-carrier, this is because of the crosstalk between the two carriers.</a:t>
            </a:r>
          </a:p>
          <a:p>
            <a:r>
              <a:rPr lang="en-US" sz="2400" dirty="0" smtClean="0"/>
              <a:t>Also we compensated for chromatic dispersion electronically using FIR filter for 100 and 400 Gb/s systems.</a:t>
            </a:r>
          </a:p>
          <a:p>
            <a:r>
              <a:rPr lang="en-US" sz="2400" dirty="0" smtClean="0"/>
              <a:t>For CD equalization in 100 Gb/s PM-QPSK, using 2  samples/symbol with maximum number of taps is the best approach to compensate for CD.</a:t>
            </a:r>
          </a:p>
          <a:p>
            <a:r>
              <a:rPr lang="en-US" sz="2400" dirty="0" smtClean="0"/>
              <a:t>While for CD equalization in 400 Gb/s PM-16QAM, using 4  samples/symbol with 50% of         is the best approach to compensate for CD.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67</a:t>
            </a:fld>
            <a:endParaRPr lang="en-US" dirty="0"/>
          </a:p>
        </p:txBody>
      </p:sp>
      <p:graphicFrame>
        <p:nvGraphicFramePr>
          <p:cNvPr id="186369" name="Object 1"/>
          <p:cNvGraphicFramePr>
            <a:graphicFrameLocks noChangeAspect="1"/>
          </p:cNvGraphicFramePr>
          <p:nvPr/>
        </p:nvGraphicFramePr>
        <p:xfrm>
          <a:off x="4359166" y="5515316"/>
          <a:ext cx="533400" cy="369888"/>
        </p:xfrm>
        <a:graphic>
          <a:graphicData uri="http://schemas.openxmlformats.org/presentationml/2006/ole">
            <p:oleObj spid="_x0000_s186369" name="Equation" r:id="rId3" imgW="330120" imgH="228600" progId="Equation.DSMT4">
              <p:embed/>
            </p:oleObj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Future Work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68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Incorporate CD as well as PMD and fiber non-linear effects for 100 Gb/s PM-QPSK and 400 Gb/s PM-16QAM coherent communication systems.</a:t>
            </a:r>
          </a:p>
          <a:p>
            <a:r>
              <a:rPr lang="en-US" sz="2400" dirty="0" smtClean="0"/>
              <a:t>Also future work should take into account the residual CD that may exist which can be compensated using adaptive filter.</a:t>
            </a:r>
          </a:p>
          <a:p>
            <a:r>
              <a:rPr lang="en-US" sz="2400" dirty="0" smtClean="0"/>
              <a:t>Also we propose to incorporate the filter cascade with fiber effects (CD and PMD) and study the impact of these factors together and build a DSP model that may compensate these effects.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68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305800" cy="1143000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69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Introduction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There is a variety of optical filters technologies that can be used in the Mux/Demux inside an OADMs [1] such as:</a:t>
            </a:r>
          </a:p>
          <a:p>
            <a:pPr lvl="1"/>
            <a:r>
              <a:rPr lang="en-US" dirty="0" smtClean="0"/>
              <a:t>Array waveguide grating (AWG).</a:t>
            </a:r>
          </a:p>
          <a:p>
            <a:pPr lvl="1"/>
            <a:r>
              <a:rPr lang="en-US" dirty="0" smtClean="0"/>
              <a:t>Thin film filter (TFF).</a:t>
            </a:r>
          </a:p>
          <a:p>
            <a:pPr lvl="1"/>
            <a:r>
              <a:rPr lang="en-US" dirty="0" smtClean="0"/>
              <a:t>Fiber Bragg grating (FBG).</a:t>
            </a:r>
          </a:p>
          <a:p>
            <a:pPr lvl="1"/>
            <a:r>
              <a:rPr lang="en-US" dirty="0" smtClean="0"/>
              <a:t>Liquid crystal.</a:t>
            </a:r>
          </a:p>
          <a:p>
            <a:r>
              <a:rPr lang="en-US" dirty="0" smtClean="0"/>
              <a:t>AWG could be used in OADMs since it has no dispersion but it has a high insertion[1].</a:t>
            </a:r>
          </a:p>
          <a:p>
            <a:r>
              <a:rPr lang="en-US" dirty="0" smtClean="0"/>
              <a:t>Liquid crystal can be used in OADMs because of its low power consumption and has low loss but it may not be stable to be used in OADMs [2].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688449"/>
            <a:ext cx="79980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[1]   John </a:t>
            </a:r>
            <a:r>
              <a:rPr lang="en-US" sz="1400" dirty="0" err="1" smtClean="0"/>
              <a:t>Downie</a:t>
            </a:r>
            <a:r>
              <a:rPr lang="en-US" sz="1400" dirty="0" smtClean="0"/>
              <a:t>, Frank Annunziata, Jason Hurley, and </a:t>
            </a:r>
            <a:r>
              <a:rPr lang="en-US" sz="1400" dirty="0" err="1" smtClean="0"/>
              <a:t>Jaymin</a:t>
            </a:r>
            <a:r>
              <a:rPr lang="en-US" sz="1400" dirty="0" smtClean="0"/>
              <a:t> </a:t>
            </a:r>
            <a:r>
              <a:rPr lang="en-US" sz="1400" dirty="0" err="1" smtClean="0"/>
              <a:t>Amin</a:t>
            </a:r>
            <a:r>
              <a:rPr lang="en-US" sz="1400" dirty="0" smtClean="0"/>
              <a:t>, ”Fixed low-channel-count optical add-drop multiplexer filter concatenation experiments with 50-GHz channel spacing and 10-Gbit/s NRZ </a:t>
            </a:r>
            <a:r>
              <a:rPr lang="nl-NL" sz="1400" dirty="0" smtClean="0"/>
              <a:t>     signals,” J. Opt. Netw. 3, 204-213 (2004).</a:t>
            </a:r>
          </a:p>
          <a:p>
            <a:r>
              <a:rPr lang="nl-NL" sz="1400" dirty="0" smtClean="0"/>
              <a:t>[2]  </a:t>
            </a:r>
            <a:r>
              <a:rPr lang="en-US" sz="1400" dirty="0" smtClean="0"/>
              <a:t> J. Michael Harris, Robert Lindquist, </a:t>
            </a:r>
            <a:r>
              <a:rPr lang="en-US" sz="1400" dirty="0" err="1" smtClean="0"/>
              <a:t>JuneKoo</a:t>
            </a:r>
            <a:r>
              <a:rPr lang="en-US" sz="1400" dirty="0" smtClean="0"/>
              <a:t> Rhee, James E. Webb, ”Liquid-Crystal Based Optical Switching,” Optical Switching book, Springer, pages. 141-167, 2006.</a:t>
            </a:r>
            <a:endParaRPr lang="nl-NL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Introduction-Cont.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480"/>
            <a:ext cx="8229600" cy="438912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FBG and TFF are attractive to be used in the  Mux/Demux inside OADMs because of their flat passband and low insertion loss .</a:t>
            </a:r>
          </a:p>
          <a:p>
            <a:r>
              <a:rPr lang="en-US" sz="2200" dirty="0" smtClean="0"/>
              <a:t>FBG has a low insertion loss and low manufacturing cost, but it has a high dispersion characteristics[3].</a:t>
            </a:r>
          </a:p>
          <a:p>
            <a:r>
              <a:rPr lang="en-US" sz="2200" dirty="0" smtClean="0"/>
              <a:t>TFF was adopted very early on and is the current technology used for Mux/Demux in OADMs [4],[5].</a:t>
            </a:r>
          </a:p>
          <a:p>
            <a:endParaRPr lang="en-US" sz="22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536049"/>
            <a:ext cx="79980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[3]   </a:t>
            </a:r>
            <a:r>
              <a:rPr lang="de-DE" sz="1400" dirty="0" smtClean="0"/>
              <a:t>M. Kuznetsov, N. M. Froberg, S. R. Henion, and K. A. Rauschenbach, </a:t>
            </a:r>
            <a:r>
              <a:rPr lang="en-US" sz="1400" dirty="0" smtClean="0"/>
              <a:t>”Dispersion-induced power penalty in fiber-Bragg-grating WDM filter cascades using optically </a:t>
            </a:r>
            <a:r>
              <a:rPr lang="en-US" sz="1400" dirty="0" err="1" smtClean="0"/>
              <a:t>preamplified</a:t>
            </a:r>
            <a:r>
              <a:rPr lang="en-US" sz="1400" dirty="0" smtClean="0"/>
              <a:t> and </a:t>
            </a:r>
            <a:r>
              <a:rPr lang="en-US" sz="1400" dirty="0" err="1" smtClean="0"/>
              <a:t>nonpreamplified</a:t>
            </a:r>
            <a:r>
              <a:rPr lang="en-US" sz="1400" dirty="0" smtClean="0"/>
              <a:t> receivers,” IEEE Photonics Technology Letters , vol.12, no.10, pp.1406-1408, Oct. 2000.</a:t>
            </a:r>
            <a:endParaRPr lang="nl-NL" sz="1400" dirty="0" smtClean="0"/>
          </a:p>
          <a:p>
            <a:r>
              <a:rPr lang="en-US" sz="1400" dirty="0" smtClean="0"/>
              <a:t>[4]   http://www.auxora.com/doce/technical-default.html</a:t>
            </a:r>
          </a:p>
          <a:p>
            <a:r>
              <a:rPr lang="en-US" sz="1400" dirty="0" smtClean="0"/>
              <a:t>[5]   http://www.oplink.com/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Related Works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7280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Performance degradation of optical communication systems employing different modulation schemes due to filter cascade has been investigated.</a:t>
            </a:r>
          </a:p>
          <a:p>
            <a:r>
              <a:rPr lang="en-US" sz="2400" dirty="0" smtClean="0"/>
              <a:t>The eye closure penalty (ECP) due to filter cascade for 10 and 40 Gb/s systems has been studied in [6-9].</a:t>
            </a:r>
          </a:p>
          <a:p>
            <a:endParaRPr lang="en-US" sz="2400" dirty="0" smtClean="0"/>
          </a:p>
          <a:p>
            <a:endParaRPr lang="en-US" sz="25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4243387"/>
            <a:ext cx="82296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[6]   N. N. </a:t>
            </a:r>
            <a:r>
              <a:rPr lang="en-US" sz="1400" dirty="0" err="1" smtClean="0"/>
              <a:t>Khrais</a:t>
            </a:r>
            <a:r>
              <a:rPr lang="en-US" sz="1400" dirty="0" smtClean="0"/>
              <a:t>, A. F. Elrefaie, and R. E. Wagner, ”Performance degradations of WDM systems  due to laser and     optical filter misalignments,” Electronics Letters , vol.31, no.14, pp.1179-1180, 6 Jul 1995.</a:t>
            </a:r>
          </a:p>
          <a:p>
            <a:r>
              <a:rPr lang="en-US" sz="1400" dirty="0" smtClean="0"/>
              <a:t>[7]   N. N. </a:t>
            </a:r>
            <a:r>
              <a:rPr lang="en-US" sz="1400" dirty="0" err="1" smtClean="0"/>
              <a:t>Khrais</a:t>
            </a:r>
            <a:r>
              <a:rPr lang="en-US" sz="1400" dirty="0" smtClean="0"/>
              <a:t>, A. F. Elrefaie, R. E. Wagner, and S. Ahmed, ”Performance degradation of </a:t>
            </a:r>
            <a:r>
              <a:rPr lang="en-US" sz="1400" dirty="0" err="1" smtClean="0"/>
              <a:t>multiwavelength</a:t>
            </a:r>
            <a:r>
              <a:rPr lang="en-US" sz="1400" dirty="0" smtClean="0"/>
              <a:t>   optical networks due to laser and </a:t>
            </a:r>
            <a:r>
              <a:rPr lang="fr-FR" sz="1400" dirty="0" smtClean="0"/>
              <a:t>(de)multiplexer </a:t>
            </a:r>
            <a:r>
              <a:rPr lang="fr-FR" sz="1400" dirty="0" err="1" smtClean="0"/>
              <a:t>misalignments</a:t>
            </a:r>
            <a:r>
              <a:rPr lang="fr-FR" sz="1400" dirty="0" smtClean="0"/>
              <a:t>,” </a:t>
            </a:r>
            <a:r>
              <a:rPr lang="fr-FR" sz="1400" dirty="0" err="1" smtClean="0"/>
              <a:t>Photonics</a:t>
            </a:r>
            <a:r>
              <a:rPr lang="fr-FR" sz="1400" dirty="0" smtClean="0"/>
              <a:t> </a:t>
            </a:r>
            <a:r>
              <a:rPr lang="fr-FR" sz="1400" dirty="0" err="1" smtClean="0"/>
              <a:t>Technology</a:t>
            </a:r>
            <a:r>
              <a:rPr lang="fr-FR" sz="1400" dirty="0" smtClean="0"/>
              <a:t> </a:t>
            </a:r>
            <a:r>
              <a:rPr lang="fr-FR" sz="1400" dirty="0" err="1" smtClean="0"/>
              <a:t>Letters</a:t>
            </a:r>
            <a:r>
              <a:rPr lang="fr-FR" sz="1400" dirty="0" smtClean="0"/>
              <a:t>, IEEE , </a:t>
            </a:r>
            <a:r>
              <a:rPr lang="en-US" sz="1400" dirty="0" smtClean="0"/>
              <a:t>vol.7, no.11, pp.1348-1350, Nov. 1995.</a:t>
            </a:r>
          </a:p>
          <a:p>
            <a:r>
              <a:rPr lang="en-US" sz="1400" dirty="0" smtClean="0"/>
              <a:t>[8]   N. N. </a:t>
            </a:r>
            <a:r>
              <a:rPr lang="en-US" sz="1400" dirty="0" err="1" smtClean="0"/>
              <a:t>Khrais</a:t>
            </a:r>
            <a:r>
              <a:rPr lang="en-US" sz="1400" dirty="0" smtClean="0"/>
              <a:t>, A. F. Elrefaie, R. E. Wagner, and S. Ahmed, Performance of cascaded misaligned optical (de)multiplexers in </a:t>
            </a:r>
            <a:r>
              <a:rPr lang="en-US" sz="1400" dirty="0" err="1" smtClean="0"/>
              <a:t>multiwavelength</a:t>
            </a:r>
            <a:r>
              <a:rPr lang="en-US" sz="1400" dirty="0" smtClean="0"/>
              <a:t> optical networks, IEEE Photonics Technology Letters , vol. 8, pp. 1073- 1075, 1996.</a:t>
            </a:r>
          </a:p>
          <a:p>
            <a:r>
              <a:rPr lang="en-US" sz="1400" dirty="0" smtClean="0"/>
              <a:t>[9]   </a:t>
            </a:r>
            <a:r>
              <a:rPr lang="en-US" sz="1400" dirty="0" err="1" smtClean="0"/>
              <a:t>Haiqing</a:t>
            </a:r>
            <a:r>
              <a:rPr lang="en-US" sz="1400" dirty="0" smtClean="0"/>
              <a:t> Wei, Hwan J. </a:t>
            </a:r>
            <a:r>
              <a:rPr lang="en-US" sz="1400" dirty="0" err="1" smtClean="0"/>
              <a:t>Jeong</a:t>
            </a:r>
            <a:r>
              <a:rPr lang="en-US" sz="1400" dirty="0" smtClean="0"/>
              <a:t>, Aly F. Elrefaie, David V. Plant, ”Dispersion-induced signal distortion in cascaded OADMs”, in Optical </a:t>
            </a:r>
            <a:r>
              <a:rPr lang="fr-FR" sz="1400" dirty="0" err="1" smtClean="0"/>
              <a:t>Devices</a:t>
            </a:r>
            <a:r>
              <a:rPr lang="fr-FR" sz="1400" dirty="0" smtClean="0"/>
              <a:t> for </a:t>
            </a:r>
            <a:r>
              <a:rPr lang="fr-FR" sz="1400" dirty="0" err="1" smtClean="0"/>
              <a:t>Fiber</a:t>
            </a:r>
            <a:r>
              <a:rPr lang="fr-FR" sz="1400" dirty="0" smtClean="0"/>
              <a:t> Communication IV, Michel J. F. </a:t>
            </a:r>
            <a:r>
              <a:rPr lang="fr-FR" sz="1400" dirty="0" err="1" smtClean="0"/>
              <a:t>Digonnet</a:t>
            </a:r>
            <a:r>
              <a:rPr lang="fr-FR" sz="1400" dirty="0" smtClean="0"/>
              <a:t>, Editors, </a:t>
            </a:r>
            <a:r>
              <a:rPr lang="nl-NL" sz="1400" dirty="0" smtClean="0"/>
              <a:t>Proceedings of SPIE Vol. 4989 (SPIE, Bellingham, WA 2003), pp.93- </a:t>
            </a:r>
            <a:r>
              <a:rPr lang="en-US" sz="1400" dirty="0" smtClean="0"/>
              <a:t>292.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706-1662-4D86-8346-F32E2386892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39273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Default Design">
  <a:themeElements>
    <a:clrScheme name="1_Default Design 13">
      <a:dk1>
        <a:srgbClr val="7B7A8E"/>
      </a:dk1>
      <a:lt1>
        <a:srgbClr val="FFFFFF"/>
      </a:lt1>
      <a:dk2>
        <a:srgbClr val="9B9AB3"/>
      </a:dk2>
      <a:lt2>
        <a:srgbClr val="FFFFFF"/>
      </a:lt2>
      <a:accent1>
        <a:srgbClr val="807EB0"/>
      </a:accent1>
      <a:accent2>
        <a:srgbClr val="333399"/>
      </a:accent2>
      <a:accent3>
        <a:srgbClr val="CBCAD6"/>
      </a:accent3>
      <a:accent4>
        <a:srgbClr val="DADADA"/>
      </a:accent4>
      <a:accent5>
        <a:srgbClr val="C0C0D4"/>
      </a:accent5>
      <a:accent6>
        <a:srgbClr val="2D2D8A"/>
      </a:accent6>
      <a:hlink>
        <a:srgbClr val="DEE8F9"/>
      </a:hlink>
      <a:folHlink>
        <a:srgbClr val="D1CFF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7B7A8E"/>
        </a:dk1>
        <a:lt1>
          <a:srgbClr val="FFFFFF"/>
        </a:lt1>
        <a:dk2>
          <a:srgbClr val="9B9AB3"/>
        </a:dk2>
        <a:lt2>
          <a:srgbClr val="FFFFFF"/>
        </a:lt2>
        <a:accent1>
          <a:srgbClr val="807EB0"/>
        </a:accent1>
        <a:accent2>
          <a:srgbClr val="333399"/>
        </a:accent2>
        <a:accent3>
          <a:srgbClr val="CBCAD6"/>
        </a:accent3>
        <a:accent4>
          <a:srgbClr val="DADADA"/>
        </a:accent4>
        <a:accent5>
          <a:srgbClr val="C0C0D4"/>
        </a:accent5>
        <a:accent6>
          <a:srgbClr val="2D2D8A"/>
        </a:accent6>
        <a:hlink>
          <a:srgbClr val="DEE8F9"/>
        </a:hlink>
        <a:folHlink>
          <a:srgbClr val="D1CFFB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TS102828915</Template>
  <TotalTime>3122</TotalTime>
  <Words>4308</Words>
  <Application>Microsoft Office PowerPoint</Application>
  <PresentationFormat>On-screen Show (4:3)</PresentationFormat>
  <Paragraphs>416</Paragraphs>
  <Slides>69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69</vt:i4>
      </vt:variant>
    </vt:vector>
  </HeadingPairs>
  <TitlesOfParts>
    <vt:vector size="73" baseType="lpstr">
      <vt:lpstr>1_Default Design</vt:lpstr>
      <vt:lpstr>Flow</vt:lpstr>
      <vt:lpstr>Equation</vt:lpstr>
      <vt:lpstr>Acrobat Document</vt:lpstr>
      <vt:lpstr>Performance Degradation of 100 Gb/s PM-QPSK and 400 Gb/s PM-16QAM Coherent Communication Systems Due to Optical Filter Cascade and Chromatic Dispersion</vt:lpstr>
      <vt:lpstr>Outlines</vt:lpstr>
      <vt:lpstr>Introduction</vt:lpstr>
      <vt:lpstr>Introduction-Cont.</vt:lpstr>
      <vt:lpstr>Impact of filter cascade on 100 and 400 Gb/s systems</vt:lpstr>
      <vt:lpstr>WDM Network Diagram</vt:lpstr>
      <vt:lpstr>Introduction</vt:lpstr>
      <vt:lpstr>Introduction-Cont.</vt:lpstr>
      <vt:lpstr>Related Works</vt:lpstr>
      <vt:lpstr>Related Works-Cont.</vt:lpstr>
      <vt:lpstr>Related Works-Cont.</vt:lpstr>
      <vt:lpstr>Related Works-Cont.</vt:lpstr>
      <vt:lpstr>System Model</vt:lpstr>
      <vt:lpstr>System Model-Cont.</vt:lpstr>
      <vt:lpstr>Single Carrier 100 and 400 Gb/s Systems</vt:lpstr>
      <vt:lpstr>Slide 16</vt:lpstr>
      <vt:lpstr>Simulation Results</vt:lpstr>
      <vt:lpstr>Single-Carrier 100 Gb/s PM-QPSK System</vt:lpstr>
      <vt:lpstr>Single-Carrier 100 Gb/s PM-QPSK System-Cont.</vt:lpstr>
      <vt:lpstr>Single-Carrier 100 Gb/s PM-QPSK System-Cont.</vt:lpstr>
      <vt:lpstr>Single-Carrier 400 Gb/s PM-16QAM System</vt:lpstr>
      <vt:lpstr>Single-Carrier 400 Gb/s PM-16QAM System-Cont.</vt:lpstr>
      <vt:lpstr>Single-Carrier 400 Gb/s PM-16QAM System-Cont.</vt:lpstr>
      <vt:lpstr>Dual Carrier 100 and 400 Gb/s Systems</vt:lpstr>
      <vt:lpstr>System Block Diagram</vt:lpstr>
      <vt:lpstr>System Block Diagram-Cont.</vt:lpstr>
      <vt:lpstr>Simulation Results</vt:lpstr>
      <vt:lpstr>Dual-Carrier 100 Gb/s PM-QPSK System</vt:lpstr>
      <vt:lpstr>Dual-Carrier 100 Gb/s PM-QPSK System-Cont.</vt:lpstr>
      <vt:lpstr>Dual-Carrier 400 Gb/s PM-16QAM System</vt:lpstr>
      <vt:lpstr>Dual-Carrier 400 Gb/s PM-16QAM System-Cont.</vt:lpstr>
      <vt:lpstr>Chromatic Dispersion Equalization for 100 and 400 Gb/s Systems Using FD-FIR Filter</vt:lpstr>
      <vt:lpstr>Introduction</vt:lpstr>
      <vt:lpstr>Related Works</vt:lpstr>
      <vt:lpstr>Related Works-Cont.</vt:lpstr>
      <vt:lpstr>Related Works-Cont.</vt:lpstr>
      <vt:lpstr>Electronic CD Compensation using FIR Filters</vt:lpstr>
      <vt:lpstr>Electronic CD Compensation-Cont.</vt:lpstr>
      <vt:lpstr>Electronic CD Compensation-Cont.</vt:lpstr>
      <vt:lpstr>System Model</vt:lpstr>
      <vt:lpstr>Electronic CD Compensation-Cont.</vt:lpstr>
      <vt:lpstr>Simulation results for 100 Gb/s</vt:lpstr>
      <vt:lpstr>Simulation Results-100G system using 2 samples/symbol</vt:lpstr>
      <vt:lpstr>Simulation Results-100G system using 2 samples/symbol</vt:lpstr>
      <vt:lpstr>Simulation Results-100G system using 2 samples/symbol</vt:lpstr>
      <vt:lpstr>Simulation Results-100G system using 2 samples/symbol</vt:lpstr>
      <vt:lpstr>Simulation Results-100G system using 2 samples/symbol</vt:lpstr>
      <vt:lpstr>Simulation Results-100G system using 4 samples/symbol</vt:lpstr>
      <vt:lpstr>Simulation Results-100G system using 4 samples/symbol</vt:lpstr>
      <vt:lpstr>Simulation Results-100G system using 4 samples/symbol</vt:lpstr>
      <vt:lpstr>Simulation results for 100 Gb/s</vt:lpstr>
      <vt:lpstr>Simulation results for 400 Gb/s</vt:lpstr>
      <vt:lpstr>Simulation Results-400G system using 2 samples/symbol</vt:lpstr>
      <vt:lpstr>Simulation Results-400G system using 2 samples/symbol</vt:lpstr>
      <vt:lpstr>Simulation Results-400G system using 2 samples/symbol</vt:lpstr>
      <vt:lpstr>Simulation Results-400G system using 2 samples/symbol</vt:lpstr>
      <vt:lpstr>Simulation Results-400G system using 4 samples/symbol</vt:lpstr>
      <vt:lpstr>Simulation Results-400G system using 4 samples/symbol</vt:lpstr>
      <vt:lpstr>Simulation Results-400G system using 4 samples/symbol</vt:lpstr>
      <vt:lpstr>Simulation Results-400G system using 4 samples/symbol</vt:lpstr>
      <vt:lpstr>Simulation results for 400 Gb/s</vt:lpstr>
      <vt:lpstr>Maximum Tolerable Fiber Distance for CD Compensating Filter</vt:lpstr>
      <vt:lpstr>Maximum Tolerable Fiber Distance for CD Compensating Filter</vt:lpstr>
      <vt:lpstr>Maximum Tolerable Fiber Distance for CD Compensating Filter</vt:lpstr>
      <vt:lpstr>Maximum Tolerable Fiber Distance for CD Compensating Filter</vt:lpstr>
      <vt:lpstr>Maximum Tolerable Fiber Distance for CD Compensating Filter</vt:lpstr>
      <vt:lpstr>Conclusions</vt:lpstr>
      <vt:lpstr>Future Work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 to End Performance Evaluation of PM-QPSK and PM-16QAM 100 Gb/s and 400 Gb/s Systems</dc:title>
  <dc:creator>Rami</dc:creator>
  <cp:lastModifiedBy>Rami</cp:lastModifiedBy>
  <cp:revision>259</cp:revision>
  <dcterms:created xsi:type="dcterms:W3CDTF">2012-05-25T17:55:45Z</dcterms:created>
  <dcterms:modified xsi:type="dcterms:W3CDTF">2013-01-01T16:14:45Z</dcterms:modified>
</cp:coreProperties>
</file>