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4"/>
  </p:notesMasterIdLst>
  <p:handoutMasterIdLst>
    <p:handoutMasterId r:id="rId25"/>
  </p:handoutMasterIdLst>
  <p:sldIdLst>
    <p:sldId id="296" r:id="rId5"/>
    <p:sldId id="294" r:id="rId6"/>
    <p:sldId id="266" r:id="rId7"/>
    <p:sldId id="269" r:id="rId8"/>
    <p:sldId id="267" r:id="rId9"/>
    <p:sldId id="297" r:id="rId10"/>
    <p:sldId id="298" r:id="rId11"/>
    <p:sldId id="299" r:id="rId12"/>
    <p:sldId id="300" r:id="rId13"/>
    <p:sldId id="301" r:id="rId14"/>
    <p:sldId id="302" r:id="rId15"/>
    <p:sldId id="303" r:id="rId16"/>
    <p:sldId id="304" r:id="rId17"/>
    <p:sldId id="305" r:id="rId18"/>
    <p:sldId id="306" r:id="rId19"/>
    <p:sldId id="307" r:id="rId20"/>
    <p:sldId id="308" r:id="rId21"/>
    <p:sldId id="309" r:id="rId22"/>
    <p:sldId id="310"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2D7F"/>
    <a:srgbClr val="834CB1"/>
    <a:srgbClr val="A67DC8"/>
    <a:srgbClr val="A63F1E"/>
    <a:srgbClr val="FFB60F"/>
    <a:srgbClr val="FF760F"/>
    <a:srgbClr val="008367"/>
    <a:srgbClr val="4BC8B6"/>
    <a:srgbClr val="009974"/>
    <a:srgbClr val="7E7A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11" autoAdjust="0"/>
    <p:restoredTop sz="99532" autoAdjust="0"/>
  </p:normalViewPr>
  <p:slideViewPr>
    <p:cSldViewPr snapToGrid="0" snapToObjects="1">
      <p:cViewPr>
        <p:scale>
          <a:sx n="80" d="100"/>
          <a:sy n="80" d="100"/>
        </p:scale>
        <p:origin x="-882" y="-6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69DF712-D21F-7B45-9535-A50D98A63CF2}" type="datetimeFigureOut">
              <a:rPr lang="en-US" smtClean="0"/>
              <a:t>11/4/2013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46DD5D5-AB9B-224D-8D16-041F03BDE182}" type="slidenum">
              <a:rPr lang="en-US" smtClean="0"/>
              <a:t>‹#›</a:t>
            </a:fld>
            <a:endParaRPr lang="en-US"/>
          </a:p>
        </p:txBody>
      </p:sp>
    </p:spTree>
    <p:extLst>
      <p:ext uri="{BB962C8B-B14F-4D97-AF65-F5344CB8AC3E}">
        <p14:creationId xmlns:p14="http://schemas.microsoft.com/office/powerpoint/2010/main" val="36067649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35B3FA-D1CF-9849-9F79-9F7D90A95D82}" type="datetimeFigureOut">
              <a:rPr lang="en-US" smtClean="0"/>
              <a:t>11/4/2013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EE3B01-1251-B743-8067-38DFD1C09E96}" type="slidenum">
              <a:rPr lang="en-US" smtClean="0"/>
              <a:t>‹#›</a:t>
            </a:fld>
            <a:endParaRPr lang="en-US"/>
          </a:p>
        </p:txBody>
      </p:sp>
    </p:spTree>
    <p:extLst>
      <p:ext uri="{BB962C8B-B14F-4D97-AF65-F5344CB8AC3E}">
        <p14:creationId xmlns:p14="http://schemas.microsoft.com/office/powerpoint/2010/main" val="164724557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jp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8.jp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PQ_divider_gray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Oval 6"/>
          <p:cNvSpPr/>
          <p:nvPr userDrawn="1"/>
        </p:nvSpPr>
        <p:spPr>
          <a:xfrm>
            <a:off x="6132286" y="3828148"/>
            <a:ext cx="1260929" cy="1260929"/>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Title_1.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20916" y="411845"/>
            <a:ext cx="7041584" cy="4755356"/>
          </a:xfrm>
          <a:prstGeom prst="rect">
            <a:avLst/>
          </a:prstGeom>
        </p:spPr>
      </p:pic>
    </p:spTree>
    <p:extLst>
      <p:ext uri="{BB962C8B-B14F-4D97-AF65-F5344CB8AC3E}">
        <p14:creationId xmlns:p14="http://schemas.microsoft.com/office/powerpoint/2010/main" val="30237970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11" name="Picture 10" descr="PQ_head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391" cy="914339"/>
          </a:xfrm>
          <a:prstGeom prst="rect">
            <a:avLst/>
          </a:prstGeom>
        </p:spPr>
      </p:pic>
      <p:sp>
        <p:nvSpPr>
          <p:cNvPr id="3" name="Content Placeholder 2"/>
          <p:cNvSpPr>
            <a:spLocks noGrp="1"/>
          </p:cNvSpPr>
          <p:nvPr userDrawn="1">
            <p:ph idx="1"/>
          </p:nvPr>
        </p:nvSpPr>
        <p:spPr/>
        <p:txBody>
          <a:bodyPr>
            <a:normAutofit/>
          </a:bodyPr>
          <a:lstStyle>
            <a:lvl1pPr>
              <a:defRPr sz="2000"/>
            </a:lvl1pPr>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itle 1"/>
          <p:cNvSpPr>
            <a:spLocks noGrp="1"/>
          </p:cNvSpPr>
          <p:nvPr>
            <p:ph type="title"/>
          </p:nvPr>
        </p:nvSpPr>
        <p:spPr>
          <a:xfrm>
            <a:off x="457200" y="0"/>
            <a:ext cx="7101550" cy="852493"/>
          </a:xfrm>
        </p:spPr>
        <p:txBody>
          <a:bodyPr/>
          <a:lstStyle/>
          <a:p>
            <a:r>
              <a:rPr lang="en-US" dirty="0" smtClean="0"/>
              <a:t>Click to edit Master title style</a:t>
            </a:r>
            <a:endParaRPr lang="en-US" dirty="0"/>
          </a:p>
        </p:txBody>
      </p:sp>
      <p:cxnSp>
        <p:nvCxnSpPr>
          <p:cNvPr id="6" name="Straight Connector 5"/>
          <p:cNvCxnSpPr/>
          <p:nvPr userDrawn="1"/>
        </p:nvCxnSpPr>
        <p:spPr>
          <a:xfrm>
            <a:off x="0" y="6195325"/>
            <a:ext cx="9144000" cy="0"/>
          </a:xfrm>
          <a:prstGeom prst="line">
            <a:avLst/>
          </a:prstGeom>
          <a:ln w="1905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5008" y="6385283"/>
            <a:ext cx="2541319" cy="278130"/>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37709" y="6342987"/>
            <a:ext cx="1050966" cy="398804"/>
          </a:xfrm>
          <a:prstGeom prst="rect">
            <a:avLst/>
          </a:prstGeom>
        </p:spPr>
      </p:pic>
    </p:spTree>
    <p:extLst>
      <p:ext uri="{BB962C8B-B14F-4D97-AF65-F5344CB8AC3E}">
        <p14:creationId xmlns:p14="http://schemas.microsoft.com/office/powerpoint/2010/main" val="86235372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4" name="Picture 13" descr="PQ_head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391" cy="914339"/>
          </a:xfrm>
          <a:prstGeom prst="rect">
            <a:avLst/>
          </a:prstGeom>
        </p:spPr>
      </p:pic>
      <p:sp>
        <p:nvSpPr>
          <p:cNvPr id="3" name="Content Placeholder 2"/>
          <p:cNvSpPr>
            <a:spLocks noGrp="1"/>
          </p:cNvSpPr>
          <p:nvPr userDrawn="1">
            <p:ph sz="half" idx="1"/>
          </p:nvPr>
        </p:nvSpPr>
        <p:spPr>
          <a:xfrm>
            <a:off x="457200" y="1356630"/>
            <a:ext cx="4038600" cy="4525963"/>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Picture Placeholder 19"/>
          <p:cNvSpPr>
            <a:spLocks noGrp="1"/>
          </p:cNvSpPr>
          <p:nvPr>
            <p:ph type="pic" sz="quarter" idx="13"/>
          </p:nvPr>
        </p:nvSpPr>
        <p:spPr>
          <a:xfrm>
            <a:off x="4648200" y="1357313"/>
            <a:ext cx="4038600" cy="4525962"/>
          </a:xfrm>
        </p:spPr>
        <p:txBody>
          <a:bodyPr>
            <a:normAutofit/>
          </a:bodyPr>
          <a:lstStyle>
            <a:lvl1pPr>
              <a:defRPr sz="2000"/>
            </a:lvl1pPr>
          </a:lstStyle>
          <a:p>
            <a:endParaRPr lang="en-US" dirty="0"/>
          </a:p>
        </p:txBody>
      </p:sp>
      <p:sp>
        <p:nvSpPr>
          <p:cNvPr id="10" name="Title 1"/>
          <p:cNvSpPr>
            <a:spLocks noGrp="1"/>
          </p:cNvSpPr>
          <p:nvPr>
            <p:ph type="title"/>
          </p:nvPr>
        </p:nvSpPr>
        <p:spPr>
          <a:xfrm>
            <a:off x="457200" y="0"/>
            <a:ext cx="7101550" cy="852493"/>
          </a:xfrm>
        </p:spPr>
        <p:txBody>
          <a:bodyPr/>
          <a:lstStyle/>
          <a:p>
            <a:r>
              <a:rPr lang="en-US" dirty="0" smtClean="0"/>
              <a:t>Click to edit Master title style</a:t>
            </a:r>
            <a:endParaRPr lang="en-US" dirty="0"/>
          </a:p>
        </p:txBody>
      </p:sp>
      <p:cxnSp>
        <p:nvCxnSpPr>
          <p:cNvPr id="12" name="Straight Connector 11"/>
          <p:cNvCxnSpPr/>
          <p:nvPr userDrawn="1"/>
        </p:nvCxnSpPr>
        <p:spPr>
          <a:xfrm>
            <a:off x="0" y="6195325"/>
            <a:ext cx="9144000" cy="0"/>
          </a:xfrm>
          <a:prstGeom prst="line">
            <a:avLst/>
          </a:prstGeom>
          <a:ln w="1905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5008" y="6385283"/>
            <a:ext cx="2541319" cy="278130"/>
          </a:xfrm>
          <a:prstGeom prst="rect">
            <a:avLst/>
          </a:prstGeom>
        </p:spPr>
      </p:pic>
      <p:pic>
        <p:nvPicPr>
          <p:cNvPr id="15" name="Picture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37709" y="6342987"/>
            <a:ext cx="1050966" cy="398804"/>
          </a:xfrm>
          <a:prstGeom prst="rect">
            <a:avLst/>
          </a:prstGeom>
        </p:spPr>
      </p:pic>
    </p:spTree>
    <p:extLst>
      <p:ext uri="{BB962C8B-B14F-4D97-AF65-F5344CB8AC3E}">
        <p14:creationId xmlns:p14="http://schemas.microsoft.com/office/powerpoint/2010/main" val="351952039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pic>
        <p:nvPicPr>
          <p:cNvPr id="14" name="Picture 13" descr="PQ_head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391" cy="914339"/>
          </a:xfrm>
          <a:prstGeom prst="rect">
            <a:avLst/>
          </a:prstGeom>
        </p:spPr>
      </p:pic>
      <p:sp>
        <p:nvSpPr>
          <p:cNvPr id="3" name="Content Placeholder 2"/>
          <p:cNvSpPr>
            <a:spLocks noGrp="1"/>
          </p:cNvSpPr>
          <p:nvPr userDrawn="1">
            <p:ph sz="half" idx="1"/>
          </p:nvPr>
        </p:nvSpPr>
        <p:spPr>
          <a:xfrm>
            <a:off x="457200" y="1356630"/>
            <a:ext cx="4038600" cy="4525963"/>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Chart Placeholder 4"/>
          <p:cNvSpPr>
            <a:spLocks noGrp="1"/>
          </p:cNvSpPr>
          <p:nvPr>
            <p:ph type="chart" sz="quarter" idx="14"/>
          </p:nvPr>
        </p:nvSpPr>
        <p:spPr>
          <a:xfrm>
            <a:off x="4648200" y="1357313"/>
            <a:ext cx="4038600" cy="4525962"/>
          </a:xfrm>
        </p:spPr>
        <p:txBody>
          <a:bodyPr>
            <a:normAutofit/>
          </a:bodyPr>
          <a:lstStyle>
            <a:lvl1pPr>
              <a:defRPr sz="2000"/>
            </a:lvl1pPr>
          </a:lstStyle>
          <a:p>
            <a:endParaRPr lang="en-US" dirty="0"/>
          </a:p>
        </p:txBody>
      </p:sp>
      <p:sp>
        <p:nvSpPr>
          <p:cNvPr id="10" name="Title 1"/>
          <p:cNvSpPr>
            <a:spLocks noGrp="1"/>
          </p:cNvSpPr>
          <p:nvPr>
            <p:ph type="title"/>
          </p:nvPr>
        </p:nvSpPr>
        <p:spPr>
          <a:xfrm>
            <a:off x="457200" y="0"/>
            <a:ext cx="7101550" cy="852493"/>
          </a:xfrm>
        </p:spPr>
        <p:txBody>
          <a:bodyPr/>
          <a:lstStyle/>
          <a:p>
            <a:r>
              <a:rPr lang="en-US" dirty="0" smtClean="0"/>
              <a:t>Click to edit Master title style</a:t>
            </a:r>
            <a:endParaRPr lang="en-US" dirty="0"/>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5008" y="6385283"/>
            <a:ext cx="2541319" cy="278130"/>
          </a:xfrm>
          <a:prstGeom prst="rect">
            <a:avLst/>
          </a:prstGeom>
        </p:spPr>
      </p:pic>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37709" y="6342987"/>
            <a:ext cx="1050966" cy="398804"/>
          </a:xfrm>
          <a:prstGeom prst="rect">
            <a:avLst/>
          </a:prstGeom>
        </p:spPr>
      </p:pic>
      <p:cxnSp>
        <p:nvCxnSpPr>
          <p:cNvPr id="13" name="Straight Connector 12"/>
          <p:cNvCxnSpPr/>
          <p:nvPr userDrawn="1"/>
        </p:nvCxnSpPr>
        <p:spPr>
          <a:xfrm>
            <a:off x="0" y="6195325"/>
            <a:ext cx="9144000" cy="0"/>
          </a:xfrm>
          <a:prstGeom prst="line">
            <a:avLst/>
          </a:prstGeom>
          <a:ln w="1905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0969054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1" name="Picture 10" descr="PQ_head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391" cy="914339"/>
          </a:xfrm>
          <a:prstGeom prst="rect">
            <a:avLst/>
          </a:prstGeom>
        </p:spPr>
      </p:pic>
      <p:sp>
        <p:nvSpPr>
          <p:cNvPr id="17" name="Text Placeholder 3"/>
          <p:cNvSpPr>
            <a:spLocks noGrp="1"/>
          </p:cNvSpPr>
          <p:nvPr>
            <p:ph type="body" sz="half" idx="2"/>
          </p:nvPr>
        </p:nvSpPr>
        <p:spPr>
          <a:xfrm>
            <a:off x="0" y="6253616"/>
            <a:ext cx="9144000" cy="326535"/>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9" name="Picture Placeholder 2"/>
          <p:cNvSpPr>
            <a:spLocks noGrp="1"/>
          </p:cNvSpPr>
          <p:nvPr>
            <p:ph type="pic" idx="1"/>
          </p:nvPr>
        </p:nvSpPr>
        <p:spPr>
          <a:xfrm>
            <a:off x="0" y="914400"/>
            <a:ext cx="9144000" cy="5339216"/>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0" name="Title 1"/>
          <p:cNvSpPr>
            <a:spLocks noGrp="1"/>
          </p:cNvSpPr>
          <p:nvPr>
            <p:ph type="title"/>
          </p:nvPr>
        </p:nvSpPr>
        <p:spPr>
          <a:xfrm>
            <a:off x="457200" y="0"/>
            <a:ext cx="7101550" cy="852493"/>
          </a:xfrm>
        </p:spPr>
        <p:txBody>
          <a:bodyPr/>
          <a:lstStyle/>
          <a:p>
            <a:r>
              <a:rPr lang="en-US" dirty="0" smtClean="0"/>
              <a:t>Click to edit Master title style</a:t>
            </a:r>
            <a:endParaRPr lang="en-US" dirty="0"/>
          </a:p>
        </p:txBody>
      </p:sp>
      <p:cxnSp>
        <p:nvCxnSpPr>
          <p:cNvPr id="18" name="Straight Connector 17"/>
          <p:cNvCxnSpPr/>
          <p:nvPr userDrawn="1"/>
        </p:nvCxnSpPr>
        <p:spPr>
          <a:xfrm>
            <a:off x="0" y="6195325"/>
            <a:ext cx="9144000" cy="0"/>
          </a:xfrm>
          <a:prstGeom prst="line">
            <a:avLst/>
          </a:prstGeom>
          <a:ln w="1905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5008" y="6385283"/>
            <a:ext cx="2541319" cy="278130"/>
          </a:xfrm>
          <a:prstGeom prst="rect">
            <a:avLst/>
          </a:prstGeom>
        </p:spPr>
      </p:pic>
      <p:pic>
        <p:nvPicPr>
          <p:cNvPr id="14" name="Pictur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37709" y="6342987"/>
            <a:ext cx="1050966" cy="398804"/>
          </a:xfrm>
          <a:prstGeom prst="rect">
            <a:avLst/>
          </a:prstGeom>
        </p:spPr>
      </p:pic>
    </p:spTree>
    <p:extLst>
      <p:ext uri="{BB962C8B-B14F-4D97-AF65-F5344CB8AC3E}">
        <p14:creationId xmlns:p14="http://schemas.microsoft.com/office/powerpoint/2010/main" val="20079215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0"/>
            <a:ext cx="9144000" cy="6253616"/>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0" y="6253616"/>
            <a:ext cx="9144000" cy="326535"/>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cxnSp>
        <p:nvCxnSpPr>
          <p:cNvPr id="9" name="Straight Connector 8"/>
          <p:cNvCxnSpPr/>
          <p:nvPr userDrawn="1"/>
        </p:nvCxnSpPr>
        <p:spPr>
          <a:xfrm>
            <a:off x="0" y="6195325"/>
            <a:ext cx="9144000" cy="0"/>
          </a:xfrm>
          <a:prstGeom prst="line">
            <a:avLst/>
          </a:prstGeom>
          <a:ln w="1905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5008" y="6385283"/>
            <a:ext cx="2541319" cy="278130"/>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37709" y="6342987"/>
            <a:ext cx="1050966" cy="398804"/>
          </a:xfrm>
          <a:prstGeom prst="rect">
            <a:avLst/>
          </a:prstGeom>
        </p:spPr>
      </p:pic>
    </p:spTree>
    <p:extLst>
      <p:ext uri="{BB962C8B-B14F-4D97-AF65-F5344CB8AC3E}">
        <p14:creationId xmlns:p14="http://schemas.microsoft.com/office/powerpoint/2010/main" val="163287276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9_Title Slide">
    <p:spTree>
      <p:nvGrpSpPr>
        <p:cNvPr id="1" name=""/>
        <p:cNvGrpSpPr/>
        <p:nvPr/>
      </p:nvGrpSpPr>
      <p:grpSpPr>
        <a:xfrm>
          <a:off x="0" y="0"/>
          <a:ext cx="0" cy="0"/>
          <a:chOff x="0" y="0"/>
          <a:chExt cx="0" cy="0"/>
        </a:xfrm>
      </p:grpSpPr>
      <p:sp>
        <p:nvSpPr>
          <p:cNvPr id="17" name="Rectangle 16"/>
          <p:cNvSpPr/>
          <p:nvPr userDrawn="1"/>
        </p:nvSpPr>
        <p:spPr>
          <a:xfrm>
            <a:off x="0" y="0"/>
            <a:ext cx="914400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userDrawn="1"/>
        </p:nvSpPr>
        <p:spPr>
          <a:xfrm>
            <a:off x="-2454298" y="-1084512"/>
            <a:ext cx="7942512" cy="7942512"/>
          </a:xfrm>
          <a:prstGeom prst="ellipse">
            <a:avLst/>
          </a:prstGeom>
          <a:solidFill>
            <a:schemeClr val="bg1">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userDrawn="1"/>
        </p:nvSpPr>
        <p:spPr>
          <a:xfrm>
            <a:off x="5257988" y="-2126423"/>
            <a:ext cx="4651100" cy="4651100"/>
          </a:xfrm>
          <a:prstGeom prst="ellipse">
            <a:avLst/>
          </a:prstGeom>
          <a:solidFill>
            <a:schemeClr val="bg1">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userDrawn="1"/>
        </p:nvSpPr>
        <p:spPr>
          <a:xfrm>
            <a:off x="5687786" y="2744621"/>
            <a:ext cx="5987729" cy="5987729"/>
          </a:xfrm>
          <a:prstGeom prst="ellipse">
            <a:avLst/>
          </a:prstGeom>
          <a:solidFill>
            <a:schemeClr val="bg1">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itle 1"/>
          <p:cNvSpPr>
            <a:spLocks noGrp="1"/>
          </p:cNvSpPr>
          <p:nvPr>
            <p:ph type="title"/>
          </p:nvPr>
        </p:nvSpPr>
        <p:spPr>
          <a:xfrm>
            <a:off x="722313" y="4512623"/>
            <a:ext cx="7772400" cy="1225862"/>
          </a:xfrm>
        </p:spPr>
        <p:txBody>
          <a:bodyPr anchor="t"/>
          <a:lstStyle>
            <a:lvl1pPr algn="ctr">
              <a:defRPr lang="en-GB" sz="3600" b="1" smtClean="0"/>
            </a:lvl1pPr>
          </a:lstStyle>
          <a:p>
            <a:endParaRPr lang="en-US" dirty="0"/>
          </a:p>
        </p:txBody>
      </p:sp>
      <p:pic>
        <p:nvPicPr>
          <p:cNvPr id="13" name="Picture 12" descr="Title_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1753" y="451689"/>
            <a:ext cx="5505239" cy="2523996"/>
          </a:xfrm>
          <a:prstGeom prst="rect">
            <a:avLst/>
          </a:prstGeom>
        </p:spPr>
      </p:pic>
      <p:pic>
        <p:nvPicPr>
          <p:cNvPr id="14" name="Picture 13" descr="Footer_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72200"/>
            <a:ext cx="9144000" cy="685800"/>
          </a:xfrm>
          <a:prstGeom prst="rect">
            <a:avLst/>
          </a:prstGeom>
        </p:spPr>
      </p:pic>
      <p:grpSp>
        <p:nvGrpSpPr>
          <p:cNvPr id="34" name="Group 33"/>
          <p:cNvGrpSpPr/>
          <p:nvPr userDrawn="1"/>
        </p:nvGrpSpPr>
        <p:grpSpPr>
          <a:xfrm>
            <a:off x="2628669" y="3437906"/>
            <a:ext cx="3886661" cy="649216"/>
            <a:chOff x="2205377" y="3296779"/>
            <a:chExt cx="4733243" cy="790626"/>
          </a:xfrm>
        </p:grpSpPr>
        <p:sp>
          <p:nvSpPr>
            <p:cNvPr id="35" name="Rectangle 34"/>
            <p:cNvSpPr/>
            <p:nvPr userDrawn="1"/>
          </p:nvSpPr>
          <p:spPr>
            <a:xfrm>
              <a:off x="2205377" y="3296779"/>
              <a:ext cx="4733243" cy="790626"/>
            </a:xfrm>
            <a:prstGeom prst="rect">
              <a:avLst/>
            </a:prstGeom>
            <a:solidFill>
              <a:schemeClr val="bg1"/>
            </a:solidFill>
            <a:ln w="22225">
              <a:solidFill>
                <a:schemeClr val="bg1">
                  <a:lumMod val="75000"/>
                </a:schemeClr>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6" name="Picture 3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405389" y="3454970"/>
              <a:ext cx="4333218" cy="474242"/>
            </a:xfrm>
            <a:prstGeom prst="rect">
              <a:avLst/>
            </a:prstGeom>
            <a:solidFill>
              <a:schemeClr val="bg1"/>
            </a:solidFill>
          </p:spPr>
        </p:pic>
      </p:grpSp>
    </p:spTree>
    <p:extLst>
      <p:ext uri="{BB962C8B-B14F-4D97-AF65-F5344CB8AC3E}">
        <p14:creationId xmlns:p14="http://schemas.microsoft.com/office/powerpoint/2010/main" val="61116576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userDrawn="1"/>
        </p:nvSpPr>
        <p:spPr>
          <a:xfrm>
            <a:off x="5402789" y="2680370"/>
            <a:ext cx="4151860" cy="4151860"/>
          </a:xfrm>
          <a:prstGeom prst="ellipse">
            <a:avLst/>
          </a:prstGeom>
          <a:solidFill>
            <a:schemeClr val="bg1">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userDrawn="1"/>
        </p:nvSpPr>
        <p:spPr>
          <a:xfrm>
            <a:off x="-1545590" y="-2333357"/>
            <a:ext cx="7440144" cy="7440144"/>
          </a:xfrm>
          <a:prstGeom prst="ellipse">
            <a:avLst/>
          </a:prstGeom>
          <a:solidFill>
            <a:schemeClr val="bg1">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a:off x="6113517" y="-1147648"/>
            <a:ext cx="3565031" cy="3565031"/>
          </a:xfrm>
          <a:prstGeom prst="ellipse">
            <a:avLst/>
          </a:prstGeom>
          <a:solidFill>
            <a:schemeClr val="bg1">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title"/>
          </p:nvPr>
        </p:nvSpPr>
        <p:spPr>
          <a:xfrm>
            <a:off x="722313" y="695912"/>
            <a:ext cx="7772400" cy="2193726"/>
          </a:xfrm>
        </p:spPr>
        <p:txBody>
          <a:bodyPr anchor="t">
            <a:noAutofit/>
          </a:bodyPr>
          <a:lstStyle>
            <a:lvl1pPr algn="ctr">
              <a:defRPr lang="en-GB" sz="3600" b="1" smtClean="0"/>
            </a:lvl1pPr>
          </a:lstStyle>
          <a:p>
            <a:endParaRPr lang="en-US" dirty="0"/>
          </a:p>
        </p:txBody>
      </p:sp>
      <p:pic>
        <p:nvPicPr>
          <p:cNvPr id="9" name="Picture 8" descr="Footer_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172200"/>
            <a:ext cx="9144000" cy="685800"/>
          </a:xfrm>
          <a:prstGeom prst="rect">
            <a:avLst/>
          </a:prstGeom>
        </p:spPr>
      </p:pic>
      <p:grpSp>
        <p:nvGrpSpPr>
          <p:cNvPr id="15" name="Group 14"/>
          <p:cNvGrpSpPr/>
          <p:nvPr userDrawn="1"/>
        </p:nvGrpSpPr>
        <p:grpSpPr>
          <a:xfrm>
            <a:off x="2628668" y="4533738"/>
            <a:ext cx="3886661" cy="649216"/>
            <a:chOff x="2205377" y="3296779"/>
            <a:chExt cx="4733243" cy="790626"/>
          </a:xfrm>
        </p:grpSpPr>
        <p:sp>
          <p:nvSpPr>
            <p:cNvPr id="16" name="Rectangle 15"/>
            <p:cNvSpPr/>
            <p:nvPr userDrawn="1"/>
          </p:nvSpPr>
          <p:spPr>
            <a:xfrm>
              <a:off x="2205377" y="3296779"/>
              <a:ext cx="4733243" cy="790626"/>
            </a:xfrm>
            <a:prstGeom prst="rect">
              <a:avLst/>
            </a:prstGeom>
            <a:solidFill>
              <a:schemeClr val="bg1"/>
            </a:solidFill>
            <a:ln w="22225">
              <a:solidFill>
                <a:schemeClr val="bg1">
                  <a:lumMod val="75000"/>
                </a:schemeClr>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405389" y="3454970"/>
              <a:ext cx="4333218" cy="474242"/>
            </a:xfrm>
            <a:prstGeom prst="rect">
              <a:avLst/>
            </a:prstGeom>
            <a:solidFill>
              <a:schemeClr val="bg1"/>
            </a:solidFill>
          </p:spPr>
        </p:pic>
      </p:grpSp>
    </p:spTree>
    <p:extLst>
      <p:ext uri="{BB962C8B-B14F-4D97-AF65-F5344CB8AC3E}">
        <p14:creationId xmlns:p14="http://schemas.microsoft.com/office/powerpoint/2010/main" val="662321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4" name="Rectangle 3"/>
          <p:cNvSpPr/>
          <p:nvPr userDrawn="1"/>
        </p:nvSpPr>
        <p:spPr>
          <a:xfrm>
            <a:off x="0" y="0"/>
            <a:ext cx="9144000" cy="619532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userDrawn="1"/>
        </p:nvSpPr>
        <p:spPr>
          <a:xfrm>
            <a:off x="5402789" y="2680370"/>
            <a:ext cx="4151860" cy="4151860"/>
          </a:xfrm>
          <a:prstGeom prst="ellipse">
            <a:avLst/>
          </a:prstGeom>
          <a:solidFill>
            <a:schemeClr val="bg1">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userDrawn="1"/>
        </p:nvSpPr>
        <p:spPr>
          <a:xfrm>
            <a:off x="-1545590" y="-2333357"/>
            <a:ext cx="7440144" cy="7440144"/>
          </a:xfrm>
          <a:prstGeom prst="ellipse">
            <a:avLst/>
          </a:prstGeom>
          <a:solidFill>
            <a:schemeClr val="bg1">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a:off x="6113517" y="-1147648"/>
            <a:ext cx="3565031" cy="3565031"/>
          </a:xfrm>
          <a:prstGeom prst="ellipse">
            <a:avLst/>
          </a:prstGeom>
          <a:solidFill>
            <a:schemeClr val="bg1">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title"/>
          </p:nvPr>
        </p:nvSpPr>
        <p:spPr>
          <a:xfrm>
            <a:off x="722313" y="695912"/>
            <a:ext cx="7772400" cy="2193726"/>
          </a:xfrm>
        </p:spPr>
        <p:txBody>
          <a:bodyPr anchor="t"/>
          <a:lstStyle>
            <a:lvl1pPr algn="ctr">
              <a:defRPr lang="en-GB" sz="3600" b="1" smtClean="0"/>
            </a:lvl1pPr>
          </a:lstStyle>
          <a:p>
            <a:endParaRPr lang="en-US" dirty="0"/>
          </a:p>
        </p:txBody>
      </p:sp>
      <p:sp>
        <p:nvSpPr>
          <p:cNvPr id="8" name="Text Placeholder 2"/>
          <p:cNvSpPr>
            <a:spLocks noGrp="1"/>
          </p:cNvSpPr>
          <p:nvPr>
            <p:ph type="body" idx="1"/>
          </p:nvPr>
        </p:nvSpPr>
        <p:spPr>
          <a:xfrm>
            <a:off x="722313" y="2896604"/>
            <a:ext cx="7772400" cy="755092"/>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5008" y="6385282"/>
            <a:ext cx="3288468" cy="359901"/>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31179" y="6331112"/>
            <a:ext cx="1279371" cy="485476"/>
          </a:xfrm>
          <a:prstGeom prst="rect">
            <a:avLst/>
          </a:prstGeom>
        </p:spPr>
      </p:pic>
      <p:cxnSp>
        <p:nvCxnSpPr>
          <p:cNvPr id="15" name="Straight Connector 14"/>
          <p:cNvCxnSpPr/>
          <p:nvPr userDrawn="1"/>
        </p:nvCxnSpPr>
        <p:spPr>
          <a:xfrm>
            <a:off x="0" y="6195325"/>
            <a:ext cx="9144000" cy="0"/>
          </a:xfrm>
          <a:prstGeom prst="line">
            <a:avLst/>
          </a:prstGeom>
          <a:ln w="1905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011582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pic>
        <p:nvPicPr>
          <p:cNvPr id="3" name="Picture 2" descr="Blank_PQ.jpg"/>
          <p:cNvPicPr preferRelativeResize="0">
            <a:picLocks/>
          </p:cNvPicPr>
          <p:nvPr userDrawn="1"/>
        </p:nvPicPr>
        <p:blipFill rotWithShape="1">
          <a:blip r:embed="rId2">
            <a:extLst>
              <a:ext uri="{28A0092B-C50C-407E-A947-70E740481C1C}">
                <a14:useLocalDpi xmlns:a14="http://schemas.microsoft.com/office/drawing/2010/main" val="0"/>
              </a:ext>
            </a:extLst>
          </a:blip>
          <a:srcRect t="9697"/>
          <a:stretch/>
        </p:blipFill>
        <p:spPr>
          <a:xfrm>
            <a:off x="0" y="0"/>
            <a:ext cx="9144000" cy="6193000"/>
          </a:xfrm>
          <a:prstGeom prst="rect">
            <a:avLst/>
          </a:prstGeom>
        </p:spPr>
      </p:pic>
      <p:sp>
        <p:nvSpPr>
          <p:cNvPr id="7" name="Title 1"/>
          <p:cNvSpPr>
            <a:spLocks noGrp="1"/>
          </p:cNvSpPr>
          <p:nvPr>
            <p:ph type="title"/>
          </p:nvPr>
        </p:nvSpPr>
        <p:spPr>
          <a:xfrm>
            <a:off x="722313" y="695912"/>
            <a:ext cx="7772400" cy="2193726"/>
          </a:xfrm>
        </p:spPr>
        <p:txBody>
          <a:bodyPr anchor="t"/>
          <a:lstStyle>
            <a:lvl1pPr algn="l">
              <a:defRPr sz="4000" b="1" cap="all">
                <a:solidFill>
                  <a:schemeClr val="accent1"/>
                </a:solidFill>
              </a:defRPr>
            </a:lvl1pPr>
          </a:lstStyle>
          <a:p>
            <a:r>
              <a:rPr lang="en-US" dirty="0" smtClean="0"/>
              <a:t>Click to edit Master title style</a:t>
            </a:r>
            <a:endParaRPr lang="en-US" dirty="0"/>
          </a:p>
        </p:txBody>
      </p:sp>
      <p:sp>
        <p:nvSpPr>
          <p:cNvPr id="8" name="Text Placeholder 2"/>
          <p:cNvSpPr>
            <a:spLocks noGrp="1"/>
          </p:cNvSpPr>
          <p:nvPr>
            <p:ph type="body" idx="1"/>
          </p:nvPr>
        </p:nvSpPr>
        <p:spPr>
          <a:xfrm>
            <a:off x="722313" y="2896604"/>
            <a:ext cx="7772400" cy="755092"/>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5008" y="6385282"/>
            <a:ext cx="3288468" cy="359901"/>
          </a:xfrm>
          <a:prstGeom prst="rect">
            <a:avLst/>
          </a:prstGeom>
        </p:spPr>
      </p:pic>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431179" y="6331112"/>
            <a:ext cx="1279371" cy="485476"/>
          </a:xfrm>
          <a:prstGeom prst="rect">
            <a:avLst/>
          </a:prstGeom>
        </p:spPr>
      </p:pic>
      <p:cxnSp>
        <p:nvCxnSpPr>
          <p:cNvPr id="9" name="Straight Connector 8"/>
          <p:cNvCxnSpPr/>
          <p:nvPr userDrawn="1"/>
        </p:nvCxnSpPr>
        <p:spPr>
          <a:xfrm>
            <a:off x="0" y="6195325"/>
            <a:ext cx="9144000" cy="0"/>
          </a:xfrm>
          <a:prstGeom prst="line">
            <a:avLst/>
          </a:prstGeom>
          <a:ln w="1905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8228578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pic>
        <p:nvPicPr>
          <p:cNvPr id="3" name="Picture 2" descr="PQ_divider_gray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195325"/>
          </a:xfrm>
          <a:prstGeom prst="rect">
            <a:avLst/>
          </a:prstGeom>
        </p:spPr>
      </p:pic>
      <p:sp>
        <p:nvSpPr>
          <p:cNvPr id="7" name="Title 1"/>
          <p:cNvSpPr>
            <a:spLocks noGrp="1"/>
          </p:cNvSpPr>
          <p:nvPr>
            <p:ph type="title"/>
          </p:nvPr>
        </p:nvSpPr>
        <p:spPr>
          <a:xfrm>
            <a:off x="722313" y="695912"/>
            <a:ext cx="7772400" cy="2193726"/>
          </a:xfrm>
        </p:spPr>
        <p:txBody>
          <a:bodyPr anchor="t"/>
          <a:lstStyle>
            <a:lvl1pPr algn="l">
              <a:defRPr sz="4000" b="1" cap="all">
                <a:solidFill>
                  <a:schemeClr val="accent1"/>
                </a:solidFill>
              </a:defRPr>
            </a:lvl1pPr>
          </a:lstStyle>
          <a:p>
            <a:r>
              <a:rPr lang="en-US" dirty="0" smtClean="0"/>
              <a:t>Click to edit Master title style</a:t>
            </a:r>
            <a:endParaRPr lang="en-US" dirty="0"/>
          </a:p>
        </p:txBody>
      </p:sp>
      <p:sp>
        <p:nvSpPr>
          <p:cNvPr id="8" name="Text Placeholder 2"/>
          <p:cNvSpPr>
            <a:spLocks noGrp="1"/>
          </p:cNvSpPr>
          <p:nvPr>
            <p:ph type="body" idx="1"/>
          </p:nvPr>
        </p:nvSpPr>
        <p:spPr>
          <a:xfrm>
            <a:off x="722313" y="2896604"/>
            <a:ext cx="7772400" cy="755092"/>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cxnSp>
        <p:nvCxnSpPr>
          <p:cNvPr id="9" name="Straight Connector 8"/>
          <p:cNvCxnSpPr/>
          <p:nvPr userDrawn="1"/>
        </p:nvCxnSpPr>
        <p:spPr>
          <a:xfrm>
            <a:off x="0" y="6195325"/>
            <a:ext cx="9144000" cy="0"/>
          </a:xfrm>
          <a:prstGeom prst="line">
            <a:avLst/>
          </a:prstGeom>
          <a:ln w="1905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5008" y="6385283"/>
            <a:ext cx="2541319" cy="278130"/>
          </a:xfrm>
          <a:prstGeom prst="rect">
            <a:avLst/>
          </a:prstGeom>
        </p:spPr>
      </p:pic>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37709" y="6342987"/>
            <a:ext cx="1050966" cy="398804"/>
          </a:xfrm>
          <a:prstGeom prst="rect">
            <a:avLst/>
          </a:prstGeom>
        </p:spPr>
      </p:pic>
    </p:spTree>
    <p:extLst>
      <p:ext uri="{BB962C8B-B14F-4D97-AF65-F5344CB8AC3E}">
        <p14:creationId xmlns:p14="http://schemas.microsoft.com/office/powerpoint/2010/main" val="395009122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1" name="Picture 10" descr="PQ_head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391" cy="914339"/>
          </a:xfrm>
          <a:prstGeom prst="rect">
            <a:avLst/>
          </a:prstGeom>
        </p:spPr>
      </p:pic>
      <p:sp>
        <p:nvSpPr>
          <p:cNvPr id="2" name="Title 1"/>
          <p:cNvSpPr>
            <a:spLocks noGrp="1"/>
          </p:cNvSpPr>
          <p:nvPr userDrawn="1">
            <p:ph type="title"/>
          </p:nvPr>
        </p:nvSpPr>
        <p:spPr>
          <a:xfrm>
            <a:off x="457200" y="0"/>
            <a:ext cx="7101550" cy="852493"/>
          </a:xfrm>
        </p:spPr>
        <p:txBody>
          <a:bodyPr/>
          <a:lstStyle/>
          <a:p>
            <a:r>
              <a:rPr lang="en-US" dirty="0" smtClean="0"/>
              <a:t>Click to edit Master title style</a:t>
            </a:r>
            <a:endParaRPr lang="en-US" dirty="0"/>
          </a:p>
        </p:txBody>
      </p:sp>
      <p:sp>
        <p:nvSpPr>
          <p:cNvPr id="3" name="Content Placeholder 2"/>
          <p:cNvSpPr>
            <a:spLocks noGrp="1"/>
          </p:cNvSpPr>
          <p:nvPr userDrawn="1">
            <p:ph idx="1"/>
          </p:nvPr>
        </p:nvSpPr>
        <p:spPr/>
        <p:txBody>
          <a:bodyPr>
            <a:normAutofit/>
          </a:bodyPr>
          <a:lstStyle>
            <a:lvl1pPr>
              <a:defRPr sz="2000"/>
            </a:lvl1pPr>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3" name="Straight Connector 12"/>
          <p:cNvCxnSpPr/>
          <p:nvPr userDrawn="1"/>
        </p:nvCxnSpPr>
        <p:spPr>
          <a:xfrm>
            <a:off x="0" y="6195325"/>
            <a:ext cx="9144000" cy="0"/>
          </a:xfrm>
          <a:prstGeom prst="line">
            <a:avLst/>
          </a:prstGeom>
          <a:ln w="1905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5008" y="6385283"/>
            <a:ext cx="2541319" cy="278130"/>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37709" y="6342987"/>
            <a:ext cx="1050966" cy="398804"/>
          </a:xfrm>
          <a:prstGeom prst="rect">
            <a:avLst/>
          </a:prstGeom>
        </p:spPr>
      </p:pic>
    </p:spTree>
    <p:extLst>
      <p:ext uri="{BB962C8B-B14F-4D97-AF65-F5344CB8AC3E}">
        <p14:creationId xmlns:p14="http://schemas.microsoft.com/office/powerpoint/2010/main" val="282515082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1" name="Picture 10" descr="PQ_head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391" cy="914339"/>
          </a:xfrm>
          <a:prstGeom prst="rect">
            <a:avLst/>
          </a:prstGeom>
        </p:spPr>
      </p:pic>
      <p:sp>
        <p:nvSpPr>
          <p:cNvPr id="2" name="Title 1"/>
          <p:cNvSpPr>
            <a:spLocks noGrp="1"/>
          </p:cNvSpPr>
          <p:nvPr userDrawn="1">
            <p:ph type="title"/>
          </p:nvPr>
        </p:nvSpPr>
        <p:spPr>
          <a:xfrm>
            <a:off x="457200" y="0"/>
            <a:ext cx="7101550" cy="852493"/>
          </a:xfrm>
        </p:spPr>
        <p:txBody>
          <a:bodyPr/>
          <a:lstStyle/>
          <a:p>
            <a:r>
              <a:rPr lang="en-US" dirty="0" smtClean="0"/>
              <a:t>Click to edit Master title style</a:t>
            </a:r>
            <a:endParaRPr lang="en-US" dirty="0"/>
          </a:p>
        </p:txBody>
      </p:sp>
      <p:sp>
        <p:nvSpPr>
          <p:cNvPr id="3" name="Content Placeholder 2"/>
          <p:cNvSpPr>
            <a:spLocks noGrp="1"/>
          </p:cNvSpPr>
          <p:nvPr userDrawn="1">
            <p:ph idx="1"/>
          </p:nvPr>
        </p:nvSpPr>
        <p:spPr/>
        <p:txBody>
          <a:bodyPr>
            <a:normAutofit/>
          </a:bodyPr>
          <a:lstStyle>
            <a:lvl1pPr>
              <a:defRPr sz="2000"/>
            </a:lvl1pPr>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3" name="Straight Connector 12"/>
          <p:cNvCxnSpPr/>
          <p:nvPr userDrawn="1"/>
        </p:nvCxnSpPr>
        <p:spPr>
          <a:xfrm>
            <a:off x="0" y="6195325"/>
            <a:ext cx="9144000" cy="0"/>
          </a:xfrm>
          <a:prstGeom prst="line">
            <a:avLst/>
          </a:prstGeom>
          <a:ln w="1905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5008" y="6385283"/>
            <a:ext cx="2541319" cy="278130"/>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37709" y="6342987"/>
            <a:ext cx="1050966" cy="398804"/>
          </a:xfrm>
          <a:prstGeom prst="rect">
            <a:avLst/>
          </a:prstGeom>
        </p:spPr>
      </p:pic>
    </p:spTree>
    <p:extLst>
      <p:ext uri="{BB962C8B-B14F-4D97-AF65-F5344CB8AC3E}">
        <p14:creationId xmlns:p14="http://schemas.microsoft.com/office/powerpoint/2010/main" val="125336759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11" name="Picture 10" descr="PQ_head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391" cy="914339"/>
          </a:xfrm>
          <a:prstGeom prst="rect">
            <a:avLst/>
          </a:prstGeom>
        </p:spPr>
      </p:pic>
      <p:sp>
        <p:nvSpPr>
          <p:cNvPr id="2" name="Title 1"/>
          <p:cNvSpPr>
            <a:spLocks noGrp="1"/>
          </p:cNvSpPr>
          <p:nvPr userDrawn="1">
            <p:ph type="title"/>
          </p:nvPr>
        </p:nvSpPr>
        <p:spPr>
          <a:xfrm>
            <a:off x="457200" y="0"/>
            <a:ext cx="7101550" cy="852493"/>
          </a:xfrm>
        </p:spPr>
        <p:txBody>
          <a:bodyPr/>
          <a:lstStyle/>
          <a:p>
            <a:r>
              <a:rPr lang="en-US" dirty="0" smtClean="0"/>
              <a:t>Click to edit Master title style</a:t>
            </a:r>
            <a:endParaRPr lang="en-US" dirty="0"/>
          </a:p>
        </p:txBody>
      </p:sp>
      <p:sp>
        <p:nvSpPr>
          <p:cNvPr id="3" name="Content Placeholder 2"/>
          <p:cNvSpPr>
            <a:spLocks noGrp="1"/>
          </p:cNvSpPr>
          <p:nvPr userDrawn="1">
            <p:ph idx="1"/>
          </p:nvPr>
        </p:nvSpPr>
        <p:spPr/>
        <p:txBody>
          <a:bodyPr>
            <a:normAutofit/>
          </a:bodyPr>
          <a:lstStyle>
            <a:lvl1pPr>
              <a:defRPr sz="2000"/>
            </a:lvl1pPr>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3" name="Straight Connector 12"/>
          <p:cNvCxnSpPr/>
          <p:nvPr userDrawn="1"/>
        </p:nvCxnSpPr>
        <p:spPr>
          <a:xfrm>
            <a:off x="0" y="6195325"/>
            <a:ext cx="9144000" cy="0"/>
          </a:xfrm>
          <a:prstGeom prst="line">
            <a:avLst/>
          </a:prstGeom>
          <a:ln w="1905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5008" y="6385283"/>
            <a:ext cx="2541319" cy="278130"/>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37709" y="6342987"/>
            <a:ext cx="1050966" cy="398804"/>
          </a:xfrm>
          <a:prstGeom prst="rect">
            <a:avLst/>
          </a:prstGeom>
        </p:spPr>
      </p:pic>
    </p:spTree>
    <p:extLst>
      <p:ext uri="{BB962C8B-B14F-4D97-AF65-F5344CB8AC3E}">
        <p14:creationId xmlns:p14="http://schemas.microsoft.com/office/powerpoint/2010/main" val="274702550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7101550" cy="9144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96138"/>
            <a:ext cx="8229600" cy="483002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Date Placeholder 3"/>
          <p:cNvSpPr>
            <a:spLocks noGrp="1"/>
          </p:cNvSpPr>
          <p:nvPr>
            <p:ph type="dt" sz="half" idx="2"/>
          </p:nvPr>
        </p:nvSpPr>
        <p:spPr>
          <a:xfrm>
            <a:off x="144064" y="6592424"/>
            <a:ext cx="2133600" cy="256822"/>
          </a:xfrm>
          <a:prstGeom prst="rect">
            <a:avLst/>
          </a:prstGeom>
        </p:spPr>
        <p:txBody>
          <a:bodyPr/>
          <a:lstStyle>
            <a:lvl1pPr>
              <a:defRPr sz="900">
                <a:solidFill>
                  <a:schemeClr val="tx1"/>
                </a:solidFill>
              </a:defRPr>
            </a:lvl1pPr>
          </a:lstStyle>
          <a:p>
            <a:fld id="{F96874C0-3CF2-6A4F-9538-38078D6674CF}" type="datetime1">
              <a:rPr lang="en-US" smtClean="0"/>
              <a:pPr/>
              <a:t>11/4/2013</a:t>
            </a:fld>
            <a:endParaRPr lang="en-US" dirty="0"/>
          </a:p>
        </p:txBody>
      </p:sp>
      <p:sp>
        <p:nvSpPr>
          <p:cNvPr id="12" name="Footer Placeholder 4"/>
          <p:cNvSpPr>
            <a:spLocks noGrp="1"/>
          </p:cNvSpPr>
          <p:nvPr>
            <p:ph type="ftr" sz="quarter" idx="3"/>
          </p:nvPr>
        </p:nvSpPr>
        <p:spPr>
          <a:xfrm>
            <a:off x="2348519" y="6592424"/>
            <a:ext cx="4453486" cy="256822"/>
          </a:xfrm>
          <a:prstGeom prst="rect">
            <a:avLst/>
          </a:prstGeom>
        </p:spPr>
        <p:txBody>
          <a:bodyPr/>
          <a:lstStyle>
            <a:lvl1pPr algn="ctr">
              <a:defRPr sz="900">
                <a:solidFill>
                  <a:schemeClr val="tx1"/>
                </a:solidFill>
              </a:defRPr>
            </a:lvl1pPr>
          </a:lstStyle>
          <a:p>
            <a:endParaRPr lang="en-US" dirty="0"/>
          </a:p>
        </p:txBody>
      </p:sp>
      <p:sp>
        <p:nvSpPr>
          <p:cNvPr id="13" name="Slide Number Placeholder 5"/>
          <p:cNvSpPr>
            <a:spLocks noGrp="1"/>
          </p:cNvSpPr>
          <p:nvPr>
            <p:ph type="sldNum" sz="quarter" idx="4"/>
          </p:nvPr>
        </p:nvSpPr>
        <p:spPr>
          <a:xfrm>
            <a:off x="6866335" y="6592424"/>
            <a:ext cx="2133600" cy="256822"/>
          </a:xfrm>
          <a:prstGeom prst="rect">
            <a:avLst/>
          </a:prstGeom>
        </p:spPr>
        <p:txBody>
          <a:bodyPr/>
          <a:lstStyle>
            <a:lvl1pPr algn="r">
              <a:defRPr sz="900">
                <a:solidFill>
                  <a:schemeClr val="tx1"/>
                </a:solidFill>
              </a:defRPr>
            </a:lvl1pPr>
          </a:lstStyle>
          <a:p>
            <a:fld id="{FD79F44C-B0A7-3A42-A98F-236C7051F6BB}" type="slidenum">
              <a:rPr lang="en-US" smtClean="0"/>
              <a:pPr/>
              <a:t>‹#›</a:t>
            </a:fld>
            <a:endParaRPr lang="en-US" dirty="0"/>
          </a:p>
        </p:txBody>
      </p:sp>
    </p:spTree>
    <p:extLst>
      <p:ext uri="{BB962C8B-B14F-4D97-AF65-F5344CB8AC3E}">
        <p14:creationId xmlns:p14="http://schemas.microsoft.com/office/powerpoint/2010/main" val="31512629"/>
      </p:ext>
    </p:extLst>
  </p:cSld>
  <p:clrMap bg1="lt1" tx1="dk1" bg2="lt2" tx2="dk2" accent1="accent1" accent2="accent2" accent3="accent3" accent4="accent4" accent5="accent5" accent6="accent6" hlink="hlink" folHlink="folHlink"/>
  <p:sldLayoutIdLst>
    <p:sldLayoutId id="2147483649" r:id="rId1"/>
    <p:sldLayoutId id="2147483733" r:id="rId2"/>
    <p:sldLayoutId id="2147483684" r:id="rId3"/>
    <p:sldLayoutId id="2147483689" r:id="rId4"/>
    <p:sldLayoutId id="2147483692" r:id="rId5"/>
    <p:sldLayoutId id="2147483693" r:id="rId6"/>
    <p:sldLayoutId id="2147483650" r:id="rId7"/>
    <p:sldLayoutId id="2147483730" r:id="rId8"/>
    <p:sldLayoutId id="2147483731" r:id="rId9"/>
    <p:sldLayoutId id="2147483674" r:id="rId10"/>
    <p:sldLayoutId id="2147483652" r:id="rId11"/>
    <p:sldLayoutId id="2147483666" r:id="rId12"/>
    <p:sldLayoutId id="2147483654" r:id="rId13"/>
    <p:sldLayoutId id="2147483657" r:id="rId14"/>
  </p:sldLayoutIdLst>
  <p:timing>
    <p:tnLst>
      <p:par>
        <p:cTn id="1" dur="indefinite" restart="never" nodeType="tmRoot"/>
      </p:par>
    </p:tnLst>
  </p:timing>
  <p:hf hdr="0"/>
  <p:txStyles>
    <p:titleStyle>
      <a:lvl1pPr algn="l" defTabSz="4572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uksg.metapress.com/content/122388" TargetMode="Externa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hyperlink" Target="http://jiscebooks.org/" TargetMode="External"/><Relationship Id="rId2" Type="http://schemas.openxmlformats.org/officeDocument/2006/relationships/hyperlink" Target="mailto:l.estelle@jisc.ac.uk" TargetMode="External"/><Relationship Id="rId1" Type="http://schemas.openxmlformats.org/officeDocument/2006/relationships/slideLayout" Target="../slideLayouts/slideLayout13.xml"/><Relationship Id="rId5" Type="http://schemas.openxmlformats.org/officeDocument/2006/relationships/image" Target="../media/image10.png"/><Relationship Id="rId4" Type="http://schemas.openxmlformats.org/officeDocument/2006/relationships/hyperlink" Target="http://www.jisc-collections.ac.uk/Reports/"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observatory.jiscebooks.org/reports/jisc-national-e-books-observatory-project-key-findings-and-recommendations/" TargetMode="Externa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4655123"/>
            <a:ext cx="7772400" cy="1225862"/>
          </a:xfrm>
        </p:spPr>
        <p:txBody>
          <a:bodyPr>
            <a:noAutofit/>
          </a:bodyPr>
          <a:lstStyle/>
          <a:p>
            <a:r>
              <a:rPr lang="en-GB" dirty="0" smtClean="0">
                <a:solidFill>
                  <a:schemeClr val="bg1"/>
                </a:solidFill>
              </a:rPr>
              <a:t>Middle East Academic</a:t>
            </a:r>
            <a:br>
              <a:rPr lang="en-GB" dirty="0" smtClean="0">
                <a:solidFill>
                  <a:schemeClr val="bg1"/>
                </a:solidFill>
              </a:rPr>
            </a:br>
            <a:r>
              <a:rPr lang="en-GB" dirty="0" smtClean="0">
                <a:solidFill>
                  <a:schemeClr val="bg1"/>
                </a:solidFill>
              </a:rPr>
              <a:t>Libraries Symposium</a:t>
            </a:r>
            <a:endParaRPr lang="en-GB" dirty="0">
              <a:solidFill>
                <a:schemeClr val="bg1"/>
              </a:solidFill>
            </a:endParaRPr>
          </a:p>
        </p:txBody>
      </p:sp>
    </p:spTree>
    <p:extLst>
      <p:ext uri="{BB962C8B-B14F-4D97-AF65-F5344CB8AC3E}">
        <p14:creationId xmlns:p14="http://schemas.microsoft.com/office/powerpoint/2010/main" val="29755636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Now?</a:t>
            </a:r>
          </a:p>
        </p:txBody>
      </p:sp>
      <p:sp>
        <p:nvSpPr>
          <p:cNvPr id="5" name="TextBox 4"/>
          <p:cNvSpPr txBox="1"/>
          <p:nvPr/>
        </p:nvSpPr>
        <p:spPr>
          <a:xfrm>
            <a:off x="457199" y="1389413"/>
            <a:ext cx="8211787" cy="1692771"/>
          </a:xfrm>
          <a:prstGeom prst="rect">
            <a:avLst/>
          </a:prstGeom>
          <a:noFill/>
        </p:spPr>
        <p:txBody>
          <a:bodyPr wrap="square" rtlCol="0">
            <a:spAutoFit/>
          </a:bodyPr>
          <a:lstStyle/>
          <a:p>
            <a:pPr marL="285750" indent="-285750">
              <a:buFont typeface="Arial" panose="020B0604020202020204" pitchFamily="34" charset="0"/>
              <a:buChar char="•"/>
            </a:pPr>
            <a:r>
              <a:rPr lang="en-GB" sz="2000" dirty="0"/>
              <a:t>Much has happened since we published the national e-books observatory project in 2009:</a:t>
            </a:r>
          </a:p>
          <a:p>
            <a:pPr marL="742950" lvl="1" indent="-285750">
              <a:buFont typeface="Arial" panose="020B0604020202020204" pitchFamily="34" charset="0"/>
              <a:buChar char="–"/>
            </a:pPr>
            <a:r>
              <a:rPr lang="en-GB" sz="1600" dirty="0" smtClean="0"/>
              <a:t>Mobile </a:t>
            </a:r>
            <a:r>
              <a:rPr lang="en-GB" sz="1600" dirty="0"/>
              <a:t>is ubiquitous</a:t>
            </a:r>
          </a:p>
          <a:p>
            <a:pPr marL="742950" lvl="1" indent="-285750">
              <a:buFont typeface="Arial" panose="020B0604020202020204" pitchFamily="34" charset="0"/>
              <a:buChar char="–"/>
            </a:pPr>
            <a:r>
              <a:rPr lang="en-GB" sz="1600" dirty="0" err="1"/>
              <a:t>iPads</a:t>
            </a:r>
            <a:r>
              <a:rPr lang="en-GB" sz="1600" dirty="0"/>
              <a:t> / tablets</a:t>
            </a:r>
          </a:p>
          <a:p>
            <a:pPr marL="742950" lvl="1" indent="-285750">
              <a:buFont typeface="Arial" panose="020B0604020202020204" pitchFamily="34" charset="0"/>
              <a:buChar char="–"/>
            </a:pPr>
            <a:r>
              <a:rPr lang="en-GB" sz="1600" dirty="0"/>
              <a:t>Amazon</a:t>
            </a:r>
          </a:p>
          <a:p>
            <a:pPr marL="742950" lvl="1" indent="-285750">
              <a:buFont typeface="Arial" panose="020B0604020202020204" pitchFamily="34" charset="0"/>
              <a:buChar char="–"/>
            </a:pPr>
            <a:r>
              <a:rPr lang="en-GB" sz="1600" dirty="0"/>
              <a:t>18- to 34-Year-Olds Are Now 'Generation C’ – </a:t>
            </a:r>
            <a:r>
              <a:rPr lang="en-GB" sz="1600" i="1" dirty="0"/>
              <a:t>connected!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Tree>
    <p:extLst>
      <p:ext uri="{BB962C8B-B14F-4D97-AF65-F5344CB8AC3E}">
        <p14:creationId xmlns:p14="http://schemas.microsoft.com/office/powerpoint/2010/main" val="16425936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What about the students of the future</a:t>
            </a:r>
          </a:p>
        </p:txBody>
      </p:sp>
      <p:sp>
        <p:nvSpPr>
          <p:cNvPr id="5" name="TextBox 4"/>
          <p:cNvSpPr txBox="1"/>
          <p:nvPr/>
        </p:nvSpPr>
        <p:spPr>
          <a:xfrm>
            <a:off x="457200" y="1425039"/>
            <a:ext cx="8211787" cy="1938992"/>
          </a:xfrm>
          <a:prstGeom prst="rect">
            <a:avLst/>
          </a:prstGeom>
          <a:noFill/>
        </p:spPr>
        <p:txBody>
          <a:bodyPr wrap="square" rtlCol="0">
            <a:spAutoFit/>
          </a:bodyPr>
          <a:lstStyle/>
          <a:p>
            <a:pPr marL="285750" indent="-285750">
              <a:buFont typeface="Arial" panose="020B0604020202020204" pitchFamily="34" charset="0"/>
              <a:buChar char="•"/>
            </a:pPr>
            <a:r>
              <a:rPr lang="en-US" sz="2000" dirty="0"/>
              <a:t>How will students of the future will use technology like the </a:t>
            </a:r>
            <a:r>
              <a:rPr lang="en-US" sz="2000" dirty="0" err="1"/>
              <a:t>iPad</a:t>
            </a:r>
            <a:r>
              <a:rPr lang="en-US" sz="2000" dirty="0"/>
              <a:t> and its successors; what they will expect, what problems they are likely to encounter?</a:t>
            </a:r>
            <a:br>
              <a:rPr lang="en-US" sz="2000" dirty="0"/>
            </a:br>
            <a:endParaRPr lang="en-US" sz="2000" dirty="0"/>
          </a:p>
          <a:p>
            <a:pPr marL="285750" indent="-285750">
              <a:buFont typeface="Arial" panose="020B0604020202020204" pitchFamily="34" charset="0"/>
              <a:buChar char="•"/>
            </a:pPr>
            <a:r>
              <a:rPr lang="en-US" sz="2000" dirty="0"/>
              <a:t>How can libraries and publishers prepare to support the new wave of  digital students?</a:t>
            </a:r>
            <a:endParaRPr lang="en-GB" sz="20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Tree>
    <p:extLst>
      <p:ext uri="{BB962C8B-B14F-4D97-AF65-F5344CB8AC3E}">
        <p14:creationId xmlns:p14="http://schemas.microsoft.com/office/powerpoint/2010/main" val="41713377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A case study</a:t>
            </a:r>
          </a:p>
        </p:txBody>
      </p:sp>
      <p:sp>
        <p:nvSpPr>
          <p:cNvPr id="5" name="TextBox 4"/>
          <p:cNvSpPr txBox="1"/>
          <p:nvPr/>
        </p:nvSpPr>
        <p:spPr>
          <a:xfrm>
            <a:off x="457200" y="1436914"/>
            <a:ext cx="5444836" cy="3785652"/>
          </a:xfrm>
          <a:prstGeom prst="rect">
            <a:avLst/>
          </a:prstGeom>
          <a:noFill/>
        </p:spPr>
        <p:txBody>
          <a:bodyPr wrap="square" rtlCol="0">
            <a:spAutoFit/>
          </a:bodyPr>
          <a:lstStyle/>
          <a:p>
            <a:r>
              <a:rPr lang="en-GB" sz="2000" dirty="0"/>
              <a:t>JOSHUA JAMES HARDING</a:t>
            </a:r>
          </a:p>
          <a:p>
            <a:r>
              <a:rPr lang="en-GB" sz="2000" dirty="0"/>
              <a:t>Medical student</a:t>
            </a:r>
          </a:p>
          <a:p>
            <a:r>
              <a:rPr lang="en-GB" sz="2000" dirty="0"/>
              <a:t>Warwick Medical School</a:t>
            </a:r>
          </a:p>
          <a:p>
            <a:endParaRPr lang="en-GB" sz="2000" dirty="0"/>
          </a:p>
          <a:p>
            <a:r>
              <a:rPr lang="en-GB" sz="2000" dirty="0"/>
              <a:t>This medical student gave an inspiring speech at the </a:t>
            </a:r>
            <a:r>
              <a:rPr lang="en-GB" sz="2000" b="1" i="1" dirty="0"/>
              <a:t>UKSG</a:t>
            </a:r>
            <a:r>
              <a:rPr lang="en-GB" sz="2000" dirty="0"/>
              <a:t> 36th </a:t>
            </a:r>
            <a:r>
              <a:rPr lang="en-GB" sz="2000" dirty="0" smtClean="0"/>
              <a:t>Annual Conference </a:t>
            </a:r>
            <a:r>
              <a:rPr lang="en-GB" sz="2000" dirty="0"/>
              <a:t>and Exhibition which took place from 8-10 April </a:t>
            </a:r>
            <a:r>
              <a:rPr lang="en-GB" sz="2000" i="1" dirty="0"/>
              <a:t>2013</a:t>
            </a:r>
            <a:r>
              <a:rPr lang="en-GB" sz="2000" dirty="0"/>
              <a:t> at the Bournemouth International Centre.</a:t>
            </a:r>
          </a:p>
          <a:p>
            <a:endParaRPr lang="en-GB" sz="2000" dirty="0"/>
          </a:p>
          <a:p>
            <a:r>
              <a:rPr lang="en-GB" sz="2000" dirty="0"/>
              <a:t>The follow up article he wrote will be published in the November edition of  </a:t>
            </a:r>
            <a:r>
              <a:rPr lang="en-GB" sz="2000" dirty="0">
                <a:hlinkClick r:id="rId2"/>
              </a:rPr>
              <a:t>http://uksg.metapress.com/content/122388</a:t>
            </a:r>
            <a:endParaRPr lang="en-GB" sz="2000"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7889" y="1477189"/>
            <a:ext cx="2479414" cy="3033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Tree>
    <p:extLst>
      <p:ext uri="{BB962C8B-B14F-4D97-AF65-F5344CB8AC3E}">
        <p14:creationId xmlns:p14="http://schemas.microsoft.com/office/powerpoint/2010/main" val="3393407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What this student has to say:</a:t>
            </a:r>
          </a:p>
        </p:txBody>
      </p:sp>
      <p:sp>
        <p:nvSpPr>
          <p:cNvPr id="5" name="TextBox 4"/>
          <p:cNvSpPr txBox="1"/>
          <p:nvPr/>
        </p:nvSpPr>
        <p:spPr>
          <a:xfrm>
            <a:off x="457200" y="1389413"/>
            <a:ext cx="7986156" cy="3170099"/>
          </a:xfrm>
          <a:prstGeom prst="rect">
            <a:avLst/>
          </a:prstGeom>
          <a:noFill/>
        </p:spPr>
        <p:txBody>
          <a:bodyPr wrap="square" rtlCol="0">
            <a:spAutoFit/>
          </a:bodyPr>
          <a:lstStyle/>
          <a:p>
            <a:pPr marL="285750" indent="-285750">
              <a:buFont typeface="Arial" panose="020B0604020202020204" pitchFamily="34" charset="0"/>
              <a:buChar char="•"/>
            </a:pPr>
            <a:r>
              <a:rPr lang="en-US" sz="2000" dirty="0"/>
              <a:t>“A number of initiatives in universities and schools have adopted the </a:t>
            </a:r>
            <a:r>
              <a:rPr lang="en-US" sz="2000" dirty="0" err="1"/>
              <a:t>iPad</a:t>
            </a:r>
            <a:r>
              <a:rPr lang="en-US" sz="2000" dirty="0"/>
              <a:t>, placing it at the focal point for teaching and learning, moving from the rigid textbook and paper of analogue classrooms to a digital, portable, personalized learning environment. As the adoption of tablets increases, students’ expectations will rise and they will require instant access to their most used resources, whether they are currently digital or analogue</a:t>
            </a:r>
            <a:r>
              <a:rPr lang="en-US" sz="2000" dirty="0" smtClean="0"/>
              <a:t>.”</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US" sz="2000" dirty="0"/>
              <a:t>“So the obvious question would be: as an institution, library, or publisher, are you ready to meet this inevitable demand?”</a:t>
            </a:r>
            <a:endParaRPr lang="en-GB" sz="20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Tree>
    <p:extLst>
      <p:ext uri="{BB962C8B-B14F-4D97-AF65-F5344CB8AC3E}">
        <p14:creationId xmlns:p14="http://schemas.microsoft.com/office/powerpoint/2010/main" val="18461079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 y="1508166"/>
            <a:ext cx="8259288" cy="3477875"/>
          </a:xfrm>
          <a:prstGeom prst="rect">
            <a:avLst/>
          </a:prstGeom>
          <a:noFill/>
        </p:spPr>
        <p:txBody>
          <a:bodyPr wrap="square" rtlCol="0">
            <a:spAutoFit/>
          </a:bodyPr>
          <a:lstStyle/>
          <a:p>
            <a:pPr marL="285750" indent="-285750">
              <a:buFont typeface="Arial" panose="020B0604020202020204" pitchFamily="34" charset="0"/>
              <a:buChar char="•"/>
            </a:pPr>
            <a:r>
              <a:rPr lang="en-GB" sz="2000" dirty="0"/>
              <a:t>“</a:t>
            </a:r>
            <a:r>
              <a:rPr lang="en-US" sz="2000" dirty="0"/>
              <a:t>… the pace and complexities of discussing just one patient in a group work render the paper textbook as useful as the proverbial chocolate teapot”</a:t>
            </a:r>
            <a:br>
              <a:rPr lang="en-US" sz="2000" dirty="0"/>
            </a:br>
            <a:endParaRPr lang="en-US" sz="2000" dirty="0"/>
          </a:p>
          <a:p>
            <a:pPr marL="285750" indent="-285750">
              <a:buFont typeface="Arial" panose="020B0604020202020204" pitchFamily="34" charset="0"/>
              <a:buChar char="•"/>
            </a:pPr>
            <a:r>
              <a:rPr lang="en-US" sz="2000" dirty="0"/>
              <a:t>“I am now a completely paperless student. </a:t>
            </a:r>
            <a:br>
              <a:rPr lang="en-US" sz="2000" dirty="0"/>
            </a:br>
            <a:r>
              <a:rPr lang="en-US" sz="2000" dirty="0"/>
              <a:t>My primary source of information for </a:t>
            </a:r>
            <a:br>
              <a:rPr lang="en-US" sz="2000" dirty="0"/>
            </a:br>
            <a:r>
              <a:rPr lang="en-US" sz="2000" dirty="0"/>
              <a:t>medicine is now my </a:t>
            </a:r>
            <a:r>
              <a:rPr lang="en-US" sz="2000" dirty="0" err="1"/>
              <a:t>iPad</a:t>
            </a:r>
            <a:r>
              <a:rPr lang="en-US" sz="2000" dirty="0"/>
              <a:t>, providing me with a </a:t>
            </a:r>
            <a:br>
              <a:rPr lang="en-US" sz="2000" dirty="0"/>
            </a:br>
            <a:r>
              <a:rPr lang="en-US" sz="2000" dirty="0"/>
              <a:t>tool to access everything I require to study the</a:t>
            </a:r>
            <a:br>
              <a:rPr lang="en-US" sz="2000" dirty="0"/>
            </a:br>
            <a:r>
              <a:rPr lang="en-US" sz="2000" dirty="0" smtClean="0"/>
              <a:t>academic </a:t>
            </a:r>
            <a:r>
              <a:rPr lang="en-US" sz="2000" dirty="0"/>
              <a:t>portion of my course all on one </a:t>
            </a:r>
            <a:endParaRPr lang="en-US" sz="2000" dirty="0" smtClean="0"/>
          </a:p>
          <a:p>
            <a:r>
              <a:rPr lang="en-US" sz="2000" dirty="0" smtClean="0"/>
              <a:t>    device the </a:t>
            </a:r>
            <a:r>
              <a:rPr lang="en-US" sz="2000" dirty="0"/>
              <a:t>size and weight of a </a:t>
            </a:r>
            <a:r>
              <a:rPr lang="en-US" sz="2000" dirty="0" smtClean="0"/>
              <a:t>paper</a:t>
            </a:r>
          </a:p>
          <a:p>
            <a:r>
              <a:rPr lang="en-US" sz="2000" dirty="0"/>
              <a:t> </a:t>
            </a:r>
            <a:r>
              <a:rPr lang="en-US" sz="2000" dirty="0" smtClean="0"/>
              <a:t>   note-book</a:t>
            </a:r>
            <a:r>
              <a:rPr lang="en-US" sz="2000" dirty="0"/>
              <a:t>.”</a:t>
            </a:r>
            <a:endParaRPr lang="en-GB"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Tree>
    <p:extLst>
      <p:ext uri="{BB962C8B-B14F-4D97-AF65-F5344CB8AC3E}">
        <p14:creationId xmlns:p14="http://schemas.microsoft.com/office/powerpoint/2010/main" val="37584095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 y="1485338"/>
            <a:ext cx="8366166" cy="1323439"/>
          </a:xfrm>
          <a:prstGeom prst="rect">
            <a:avLst/>
          </a:prstGeom>
          <a:noFill/>
        </p:spPr>
        <p:txBody>
          <a:bodyPr wrap="square" rtlCol="0">
            <a:spAutoFit/>
          </a:bodyPr>
          <a:lstStyle/>
          <a:p>
            <a:r>
              <a:rPr lang="en-GB" sz="2000" dirty="0"/>
              <a:t>“</a:t>
            </a:r>
            <a:r>
              <a:rPr lang="en-US" sz="2000" dirty="0"/>
              <a:t>A paper textbook cannot play you videos, it cannot play you audio to help explain diagrams or pictures, and it cannot provide you with a way to manipulate its content. All these things may mean the difference between a student understanding a concept, and not.”</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Tree>
    <p:extLst>
      <p:ext uri="{BB962C8B-B14F-4D97-AF65-F5344CB8AC3E}">
        <p14:creationId xmlns:p14="http://schemas.microsoft.com/office/powerpoint/2010/main" val="42424884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 y="1520040"/>
            <a:ext cx="8324603" cy="1938992"/>
          </a:xfrm>
          <a:prstGeom prst="rect">
            <a:avLst/>
          </a:prstGeom>
          <a:noFill/>
        </p:spPr>
        <p:txBody>
          <a:bodyPr wrap="square" rtlCol="0">
            <a:spAutoFit/>
          </a:bodyPr>
          <a:lstStyle/>
          <a:p>
            <a:r>
              <a:rPr lang="en-US" sz="2000" dirty="0" smtClean="0"/>
              <a:t>“</a:t>
            </a:r>
            <a:r>
              <a:rPr lang="en-US" sz="2000" dirty="0"/>
              <a:t>Using a digital approach during a lecture, I am able to download the slides, export them to my note taking app and annotate during the lecture using text or handwriting whilst recording the speaker. I can switch between my note taking app and other resources, giving me access whilst in the lecture to the same textbook the majority of my classmates will consult that evening to fill in the gaps.”</a:t>
            </a:r>
            <a:endParaRPr lang="en-GB" sz="20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Tree>
    <p:extLst>
      <p:ext uri="{BB962C8B-B14F-4D97-AF65-F5344CB8AC3E}">
        <p14:creationId xmlns:p14="http://schemas.microsoft.com/office/powerpoint/2010/main" val="19431923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2509" y="1484416"/>
            <a:ext cx="8348353" cy="1631216"/>
          </a:xfrm>
          <a:prstGeom prst="rect">
            <a:avLst/>
          </a:prstGeom>
          <a:noFill/>
        </p:spPr>
        <p:txBody>
          <a:bodyPr wrap="square" rtlCol="0">
            <a:spAutoFit/>
          </a:bodyPr>
          <a:lstStyle/>
          <a:p>
            <a:pPr marL="342900" indent="-342900">
              <a:buFont typeface="Arial" panose="020B0604020202020204" pitchFamily="34" charset="0"/>
              <a:buChar char="•"/>
            </a:pPr>
            <a:r>
              <a:rPr lang="en-GB" sz="2000" smtClean="0"/>
              <a:t>“</a:t>
            </a:r>
            <a:r>
              <a:rPr lang="en-US" sz="2000" smtClean="0"/>
              <a:t>’Smart</a:t>
            </a:r>
            <a:r>
              <a:rPr lang="en-US" sz="2000" dirty="0"/>
              <a:t>’ textbooks are something I would like to see in the future.”</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“Imagine a book that whilst I study it, is studying me, observing which chapters I have read the least and most, when I first covered a topic and my scores on each quiz and test taken.”</a:t>
            </a:r>
            <a:endParaRPr lang="en-GB" sz="20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Tree>
    <p:extLst>
      <p:ext uri="{BB962C8B-B14F-4D97-AF65-F5344CB8AC3E}">
        <p14:creationId xmlns:p14="http://schemas.microsoft.com/office/powerpoint/2010/main" val="16600930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The future?</a:t>
            </a:r>
          </a:p>
        </p:txBody>
      </p:sp>
      <p:sp>
        <p:nvSpPr>
          <p:cNvPr id="7" name="TextBox 6"/>
          <p:cNvSpPr txBox="1"/>
          <p:nvPr/>
        </p:nvSpPr>
        <p:spPr>
          <a:xfrm>
            <a:off x="457200" y="1555668"/>
            <a:ext cx="8294914" cy="1723549"/>
          </a:xfrm>
          <a:prstGeom prst="rect">
            <a:avLst/>
          </a:prstGeom>
          <a:noFill/>
        </p:spPr>
        <p:txBody>
          <a:bodyPr wrap="square" rtlCol="0">
            <a:spAutoFit/>
          </a:bodyPr>
          <a:lstStyle/>
          <a:p>
            <a:pPr marL="285750" indent="-285750">
              <a:buFont typeface="Arial" panose="020B0604020202020204" pitchFamily="34" charset="0"/>
              <a:buChar char="•"/>
            </a:pPr>
            <a:r>
              <a:rPr lang="en-GB" sz="2000" dirty="0"/>
              <a:t>This is one case study – but perhaps a vision of the future expectations:</a:t>
            </a:r>
            <a:r>
              <a:rPr lang="en-GB" dirty="0"/>
              <a:t/>
            </a:r>
            <a:br>
              <a:rPr lang="en-GB" dirty="0"/>
            </a:br>
            <a:endParaRPr lang="en-GB" dirty="0"/>
          </a:p>
          <a:p>
            <a:pPr marL="742950" lvl="1" indent="-285750">
              <a:buFont typeface="Arial" panose="020B0604020202020204" pitchFamily="34" charset="0"/>
              <a:buChar char="–"/>
            </a:pPr>
            <a:r>
              <a:rPr lang="en-GB" sz="1600" dirty="0"/>
              <a:t>A truly interactive e-book – with video and audio and self assessment</a:t>
            </a:r>
            <a:br>
              <a:rPr lang="en-GB" sz="1600" dirty="0"/>
            </a:br>
            <a:endParaRPr lang="en-GB" sz="1600" dirty="0"/>
          </a:p>
          <a:p>
            <a:pPr marL="742950" lvl="1" indent="-285750">
              <a:buFont typeface="Arial" panose="020B0604020202020204" pitchFamily="34" charset="0"/>
              <a:buChar char="–"/>
            </a:pPr>
            <a:r>
              <a:rPr lang="en-GB" sz="1600" dirty="0"/>
              <a:t>Institutions can use data analytics to turn the “e-text book” into a “study buddy”</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Tree>
    <p:extLst>
      <p:ext uri="{BB962C8B-B14F-4D97-AF65-F5344CB8AC3E}">
        <p14:creationId xmlns:p14="http://schemas.microsoft.com/office/powerpoint/2010/main" val="23757371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 y="1555668"/>
            <a:ext cx="7855527" cy="2154436"/>
          </a:xfrm>
          <a:prstGeom prst="rect">
            <a:avLst/>
          </a:prstGeom>
          <a:noFill/>
        </p:spPr>
        <p:txBody>
          <a:bodyPr wrap="square" rtlCol="0">
            <a:spAutoFit/>
          </a:bodyPr>
          <a:lstStyle/>
          <a:p>
            <a:pPr marL="342900" indent="-342900">
              <a:buFont typeface="Arial" panose="020B0604020202020204" pitchFamily="34" charset="0"/>
              <a:buChar char="•"/>
            </a:pPr>
            <a:r>
              <a:rPr lang="en-GB" sz="2000" dirty="0"/>
              <a:t>Questions and discussion</a:t>
            </a:r>
          </a:p>
          <a:p>
            <a:endParaRPr lang="en-GB" dirty="0"/>
          </a:p>
          <a:p>
            <a:r>
              <a:rPr lang="en-GB" sz="1600" dirty="0"/>
              <a:t>Lorraine Estelle</a:t>
            </a:r>
          </a:p>
          <a:p>
            <a:r>
              <a:rPr lang="en-GB" sz="1600" dirty="0"/>
              <a:t>Director of </a:t>
            </a:r>
            <a:r>
              <a:rPr lang="en-GB" sz="1600" dirty="0" err="1"/>
              <a:t>Jisc</a:t>
            </a:r>
            <a:r>
              <a:rPr lang="en-GB" sz="1600" dirty="0"/>
              <a:t> Content and Resource Discovery and CEO of </a:t>
            </a:r>
            <a:r>
              <a:rPr lang="en-GB" sz="1600" dirty="0" err="1"/>
              <a:t>Jisc</a:t>
            </a:r>
            <a:r>
              <a:rPr lang="en-GB" sz="1600" dirty="0"/>
              <a:t> Collections</a:t>
            </a:r>
          </a:p>
          <a:p>
            <a:r>
              <a:rPr lang="en-GB" sz="1600" dirty="0">
                <a:hlinkClick r:id="rId2"/>
              </a:rPr>
              <a:t>l.estelle@jisc.ac.uk</a:t>
            </a:r>
            <a:endParaRPr lang="en-GB" sz="1600" dirty="0"/>
          </a:p>
          <a:p>
            <a:endParaRPr lang="en-GB" sz="1600" dirty="0" smtClean="0"/>
          </a:p>
          <a:p>
            <a:r>
              <a:rPr lang="en-GB" sz="1600" dirty="0" smtClean="0"/>
              <a:t>For </a:t>
            </a:r>
            <a:r>
              <a:rPr lang="en-GB" sz="1600" dirty="0"/>
              <a:t>more on our </a:t>
            </a:r>
            <a:r>
              <a:rPr lang="en-GB" sz="1600" dirty="0" err="1"/>
              <a:t>ebook</a:t>
            </a:r>
            <a:r>
              <a:rPr lang="en-GB" sz="1600" dirty="0"/>
              <a:t> activity please visit: </a:t>
            </a:r>
            <a:r>
              <a:rPr lang="en-GB" sz="1600" dirty="0">
                <a:hlinkClick r:id="rId3"/>
              </a:rPr>
              <a:t>http://jiscebooks.org/</a:t>
            </a:r>
            <a:r>
              <a:rPr lang="en-GB" sz="1600" dirty="0"/>
              <a:t> and </a:t>
            </a:r>
            <a:r>
              <a:rPr lang="en-GB" sz="1600" dirty="0">
                <a:hlinkClick r:id="rId4"/>
              </a:rPr>
              <a:t>http://www.jisc-collections.ac.uk/Reports/</a:t>
            </a:r>
            <a:endParaRPr lang="en-GB" sz="1600" dirty="0"/>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Tree>
    <p:extLst>
      <p:ext uri="{BB962C8B-B14F-4D97-AF65-F5344CB8AC3E}">
        <p14:creationId xmlns:p14="http://schemas.microsoft.com/office/powerpoint/2010/main" val="12575793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Background about </a:t>
            </a:r>
            <a:r>
              <a:rPr lang="en-GB" dirty="0" err="1"/>
              <a:t>Jisc</a:t>
            </a:r>
            <a:r>
              <a:rPr lang="en-GB" dirty="0"/>
              <a:t> Collections</a:t>
            </a:r>
            <a:endParaRPr lang="en-US" dirty="0"/>
          </a:p>
        </p:txBody>
      </p:sp>
      <p:sp>
        <p:nvSpPr>
          <p:cNvPr id="3" name="Content Placeholder 2"/>
          <p:cNvSpPr>
            <a:spLocks noGrp="1"/>
          </p:cNvSpPr>
          <p:nvPr>
            <p:ph idx="1"/>
          </p:nvPr>
        </p:nvSpPr>
        <p:spPr/>
        <p:txBody>
          <a:bodyPr>
            <a:normAutofit lnSpcReduction="10000"/>
          </a:bodyPr>
          <a:lstStyle/>
          <a:p>
            <a:r>
              <a:rPr lang="en-GB" sz="2200" i="1" dirty="0" err="1">
                <a:solidFill>
                  <a:schemeClr val="tx2"/>
                </a:solidFill>
              </a:rPr>
              <a:t>Jisc</a:t>
            </a:r>
            <a:r>
              <a:rPr lang="en-GB" sz="2200" i="1" dirty="0">
                <a:solidFill>
                  <a:schemeClr val="tx2"/>
                </a:solidFill>
              </a:rPr>
              <a:t> Collections is the UK library consortium representing 160 higher education institutions and 500 further education institutions</a:t>
            </a:r>
          </a:p>
          <a:p>
            <a:r>
              <a:rPr lang="en-GB" dirty="0"/>
              <a:t>We are uniquely placed to provide our members with:</a:t>
            </a:r>
          </a:p>
          <a:p>
            <a:pPr lvl="1"/>
            <a:r>
              <a:rPr lang="en-GB" sz="1600" dirty="0"/>
              <a:t>expertise in negotiating and procurement, within the scholarly communications sector, to save librarians time and money </a:t>
            </a:r>
          </a:p>
          <a:p>
            <a:pPr lvl="1"/>
            <a:r>
              <a:rPr lang="en-GB" sz="1600" dirty="0"/>
              <a:t>high-quality e-resource collections selected for academic research, teaching and learning </a:t>
            </a:r>
          </a:p>
          <a:p>
            <a:pPr lvl="1"/>
            <a:r>
              <a:rPr lang="en-GB" sz="1600" dirty="0"/>
              <a:t>best pricing and licensing, using our collective influence to obtain value for money </a:t>
            </a:r>
          </a:p>
          <a:p>
            <a:pPr lvl="1"/>
            <a:r>
              <a:rPr lang="en-GB" sz="1600" dirty="0"/>
              <a:t>environmental scanning and research into innovative resources, licensing models and evaluation tools </a:t>
            </a:r>
          </a:p>
          <a:p>
            <a:pPr lvl="1"/>
            <a:r>
              <a:rPr lang="en-GB" sz="1600" dirty="0"/>
              <a:t>shared knowledge about e-resource acquisition and research. </a:t>
            </a:r>
            <a:endParaRPr lang="en-GB" sz="1600" dirty="0" smtClean="0"/>
          </a:p>
          <a:p>
            <a:pPr marL="457200" lvl="1" indent="0">
              <a:buNone/>
            </a:pPr>
            <a:endParaRPr lang="en-GB" sz="1600" dirty="0"/>
          </a:p>
          <a:p>
            <a:pPr marL="324000" lvl="1" indent="0">
              <a:buNone/>
            </a:pPr>
            <a:r>
              <a:rPr lang="en-GB" sz="1400" dirty="0"/>
              <a:t>Now, more than ever, librarians must show value for money. We provide annual efficiency gains to our members of approximately £75 million, and enable scholars and learners to use each resource to its fullest potential</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Tree>
    <p:extLst>
      <p:ext uri="{BB962C8B-B14F-4D97-AF65-F5344CB8AC3E}">
        <p14:creationId xmlns:p14="http://schemas.microsoft.com/office/powerpoint/2010/main" val="4763582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57200" y="1356630"/>
            <a:ext cx="8294914" cy="4525963"/>
          </a:xfrm>
        </p:spPr>
        <p:txBody>
          <a:bodyPr>
            <a:normAutofit/>
          </a:bodyPr>
          <a:lstStyle/>
          <a:p>
            <a:r>
              <a:rPr lang="en-GB" dirty="0"/>
              <a:t>In this presentation I will focus on the changing requirements of the end user</a:t>
            </a:r>
            <a:br>
              <a:rPr lang="en-GB" dirty="0"/>
            </a:br>
            <a:endParaRPr lang="en-GB" dirty="0"/>
          </a:p>
          <a:p>
            <a:r>
              <a:rPr lang="en-GB" dirty="0"/>
              <a:t>The staff and students who use the e-books provided by their university</a:t>
            </a:r>
            <a:br>
              <a:rPr lang="en-GB" dirty="0"/>
            </a:br>
            <a:endParaRPr lang="en-GB" dirty="0"/>
          </a:p>
          <a:p>
            <a:r>
              <a:rPr lang="en-GB" dirty="0"/>
              <a:t>I will use the evidence that </a:t>
            </a:r>
            <a:r>
              <a:rPr lang="en-GB" dirty="0" err="1"/>
              <a:t>Jisc</a:t>
            </a:r>
            <a:r>
              <a:rPr lang="en-GB" dirty="0"/>
              <a:t> Collections collected in 2008 -9 and the case-study of one current medical student to highlight how fast user demand and expectations are changing</a:t>
            </a:r>
          </a:p>
          <a:p>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
        <p:nvSpPr>
          <p:cNvPr id="8" name="Title 1"/>
          <p:cNvSpPr txBox="1">
            <a:spLocks/>
          </p:cNvSpPr>
          <p:nvPr/>
        </p:nvSpPr>
        <p:spPr>
          <a:xfrm>
            <a:off x="457200" y="0"/>
            <a:ext cx="7101550" cy="852493"/>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000" kern="1200">
                <a:solidFill>
                  <a:schemeClr val="tx1"/>
                </a:solidFill>
                <a:latin typeface="+mj-lt"/>
                <a:ea typeface="+mj-ea"/>
                <a:cs typeface="+mj-cs"/>
              </a:defRPr>
            </a:lvl1pPr>
          </a:lstStyle>
          <a:p>
            <a:r>
              <a:rPr lang="en-GB" dirty="0"/>
              <a:t>E-books and the end user</a:t>
            </a:r>
            <a:endParaRPr lang="en-US" dirty="0"/>
          </a:p>
        </p:txBody>
      </p:sp>
    </p:spTree>
    <p:extLst>
      <p:ext uri="{BB962C8B-B14F-4D97-AF65-F5344CB8AC3E}">
        <p14:creationId xmlns:p14="http://schemas.microsoft.com/office/powerpoint/2010/main" val="39732298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356630"/>
            <a:ext cx="5527964" cy="4525963"/>
          </a:xfrm>
        </p:spPr>
        <p:txBody>
          <a:bodyPr>
            <a:normAutofit/>
          </a:bodyPr>
          <a:lstStyle/>
          <a:p>
            <a:r>
              <a:rPr lang="en-GB" dirty="0" err="1"/>
              <a:t>Jisc</a:t>
            </a:r>
            <a:r>
              <a:rPr lang="en-GB" dirty="0"/>
              <a:t> national e-books observatory project – published in 2009 </a:t>
            </a:r>
            <a:endParaRPr lang="en-GB" dirty="0" smtClean="0"/>
          </a:p>
          <a:p>
            <a:pPr marL="0" indent="0">
              <a:buNone/>
            </a:pPr>
            <a:endParaRPr lang="en-GB" dirty="0"/>
          </a:p>
          <a:p>
            <a:r>
              <a:rPr lang="en-GB" dirty="0"/>
              <a:t>The project licensed a collection of course text e-books highly relevant to UK higher education taught courses in four discipline areas: Business and management studies, Engineering Medicine and Media </a:t>
            </a:r>
            <a:r>
              <a:rPr lang="en-GB" dirty="0" smtClean="0"/>
              <a:t>Studies</a:t>
            </a:r>
          </a:p>
          <a:p>
            <a:endParaRPr lang="en-GB" dirty="0"/>
          </a:p>
          <a:p>
            <a:r>
              <a:rPr lang="en-GB" dirty="0"/>
              <a:t>We used surveys, focus groups and deep log analysis to asses the user behaviours and expectations</a:t>
            </a:r>
          </a:p>
          <a:p>
            <a:endParaRPr lang="en-US" dirty="0"/>
          </a:p>
        </p:txBody>
      </p:sp>
      <p:sp>
        <p:nvSpPr>
          <p:cNvPr id="2" name="Title 1"/>
          <p:cNvSpPr>
            <a:spLocks noGrp="1"/>
          </p:cNvSpPr>
          <p:nvPr>
            <p:ph type="title"/>
          </p:nvPr>
        </p:nvSpPr>
        <p:spPr>
          <a:xfrm>
            <a:off x="457200" y="0"/>
            <a:ext cx="7249886" cy="852493"/>
          </a:xfrm>
        </p:spPr>
        <p:txBody>
          <a:bodyPr/>
          <a:lstStyle/>
          <a:p>
            <a:r>
              <a:rPr lang="en-GB" dirty="0" err="1"/>
              <a:t>Jisc</a:t>
            </a:r>
            <a:r>
              <a:rPr lang="en-GB" dirty="0"/>
              <a:t> national e-books observatory project</a:t>
            </a:r>
            <a:endParaRPr lang="en-US" dirty="0"/>
          </a:p>
        </p:txBody>
      </p:sp>
      <p:sp>
        <p:nvSpPr>
          <p:cNvPr id="4" name="TextBox 3"/>
          <p:cNvSpPr txBox="1"/>
          <p:nvPr/>
        </p:nvSpPr>
        <p:spPr>
          <a:xfrm>
            <a:off x="6248400" y="3712029"/>
            <a:ext cx="2502228" cy="1015663"/>
          </a:xfrm>
          <a:prstGeom prst="rect">
            <a:avLst/>
          </a:prstGeom>
          <a:noFill/>
        </p:spPr>
        <p:txBody>
          <a:bodyPr wrap="square" rtlCol="0">
            <a:spAutoFit/>
          </a:bodyPr>
          <a:lstStyle/>
          <a:p>
            <a:r>
              <a:rPr lang="en-GB" sz="1200" b="1" i="1" dirty="0">
                <a:solidFill>
                  <a:srgbClr val="2C3841"/>
                </a:solidFill>
                <a:hlinkClick r:id="rId2"/>
              </a:rPr>
              <a:t>http://observatory.jiscebooks.org/reports/jisc-national-e-books-observatory-project-key-findings-and-recommendations/</a:t>
            </a:r>
            <a:endParaRPr lang="en-GB" sz="1200" dirty="0"/>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7159" t="23307" r="25842" b="17838"/>
          <a:stretch/>
        </p:blipFill>
        <p:spPr bwMode="auto">
          <a:xfrm>
            <a:off x="6245682" y="1606012"/>
            <a:ext cx="2593975" cy="18262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Tree>
    <p:extLst>
      <p:ext uri="{BB962C8B-B14F-4D97-AF65-F5344CB8AC3E}">
        <p14:creationId xmlns:p14="http://schemas.microsoft.com/office/powerpoint/2010/main" val="9578555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What we found in 2009</a:t>
            </a:r>
            <a:endParaRPr lang="en-US" dirty="0"/>
          </a:p>
        </p:txBody>
      </p:sp>
      <p:sp>
        <p:nvSpPr>
          <p:cNvPr id="2" name="TextBox 1"/>
          <p:cNvSpPr txBox="1"/>
          <p:nvPr/>
        </p:nvSpPr>
        <p:spPr>
          <a:xfrm>
            <a:off x="533400" y="1371600"/>
            <a:ext cx="8170223" cy="2862322"/>
          </a:xfrm>
          <a:prstGeom prst="rect">
            <a:avLst/>
          </a:prstGeom>
          <a:noFill/>
        </p:spPr>
        <p:txBody>
          <a:bodyPr wrap="square" rtlCol="0">
            <a:spAutoFit/>
          </a:bodyPr>
          <a:lstStyle/>
          <a:p>
            <a:pPr marL="285750" indent="-285750">
              <a:buFont typeface="Arial" panose="020B0604020202020204" pitchFamily="34" charset="0"/>
              <a:buChar char="•"/>
            </a:pPr>
            <a:r>
              <a:rPr lang="en-GB" sz="2000" dirty="0"/>
              <a:t>E-books are part of the academic mainstream – nearly 65% of teaching staff and students had used e-books</a:t>
            </a:r>
            <a:br>
              <a:rPr lang="en-GB" sz="2000" dirty="0"/>
            </a:br>
            <a:endParaRPr lang="en-GB" sz="2000" dirty="0"/>
          </a:p>
          <a:p>
            <a:pPr marL="285750" indent="-285750">
              <a:buFont typeface="Arial" panose="020B0604020202020204" pitchFamily="34" charset="0"/>
              <a:buChar char="•"/>
            </a:pPr>
            <a:r>
              <a:rPr lang="en-GB" sz="2000" dirty="0"/>
              <a:t>More than half of the users said that the last e-book they used was by courtesy of their university library</a:t>
            </a:r>
            <a:br>
              <a:rPr lang="en-GB" sz="2000" dirty="0"/>
            </a:br>
            <a:endParaRPr lang="en-GB" sz="2000" dirty="0"/>
          </a:p>
          <a:p>
            <a:pPr marL="285750" indent="-285750">
              <a:buFont typeface="Arial" panose="020B0604020202020204" pitchFamily="34" charset="0"/>
              <a:buChar char="•"/>
            </a:pPr>
            <a:r>
              <a:rPr lang="en-GB" sz="2000" dirty="0"/>
              <a:t>In universities the demand for print editions of short loan collections exceeds supply – for librarians course e-text books were a valuable back-up to print</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Tree>
    <p:extLst>
      <p:ext uri="{BB962C8B-B14F-4D97-AF65-F5344CB8AC3E}">
        <p14:creationId xmlns:p14="http://schemas.microsoft.com/office/powerpoint/2010/main" val="2910742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User behaviour</a:t>
            </a:r>
          </a:p>
        </p:txBody>
      </p:sp>
      <p:sp>
        <p:nvSpPr>
          <p:cNvPr id="6" name="TextBox 5"/>
          <p:cNvSpPr txBox="1"/>
          <p:nvPr/>
        </p:nvSpPr>
        <p:spPr>
          <a:xfrm>
            <a:off x="457200" y="1377538"/>
            <a:ext cx="8158348" cy="2554545"/>
          </a:xfrm>
          <a:prstGeom prst="rect">
            <a:avLst/>
          </a:prstGeom>
          <a:noFill/>
        </p:spPr>
        <p:txBody>
          <a:bodyPr wrap="square" rtlCol="0">
            <a:spAutoFit/>
          </a:bodyPr>
          <a:lstStyle/>
          <a:p>
            <a:pPr marL="285750" indent="-285750">
              <a:buFont typeface="Arial" panose="020B0604020202020204" pitchFamily="34" charset="0"/>
              <a:buChar char="•"/>
            </a:pPr>
            <a:r>
              <a:rPr lang="en-GB" sz="2000" dirty="0"/>
              <a:t>Behavioural evidence (deep-log analysis) suggested that course text e-books were used for text extraction and brief viewing rather than continuous reading</a:t>
            </a:r>
            <a:br>
              <a:rPr lang="en-GB" sz="2000" dirty="0"/>
            </a:br>
            <a:endParaRPr lang="en-GB" sz="2000" dirty="0"/>
          </a:p>
          <a:p>
            <a:pPr marL="285750" indent="-285750">
              <a:buFont typeface="Arial" panose="020B0604020202020204" pitchFamily="34" charset="0"/>
              <a:buChar char="•"/>
            </a:pPr>
            <a:r>
              <a:rPr lang="en-GB" sz="2000" dirty="0"/>
              <a:t>Users were observed  to “bounce” and “click” through e-resources</a:t>
            </a:r>
            <a:br>
              <a:rPr lang="en-GB" sz="2000" dirty="0"/>
            </a:br>
            <a:endParaRPr lang="en-GB" sz="2000" dirty="0"/>
          </a:p>
          <a:p>
            <a:pPr marL="285750" indent="-285750">
              <a:buFont typeface="Arial" panose="020B0604020202020204" pitchFamily="34" charset="0"/>
              <a:buChar char="•"/>
            </a:pPr>
            <a:r>
              <a:rPr lang="en-GB" sz="2000" dirty="0"/>
              <a:t>They view and “power browse” as much as read pages on line, so page and session times are typically short</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Tree>
    <p:extLst>
      <p:ext uri="{BB962C8B-B14F-4D97-AF65-F5344CB8AC3E}">
        <p14:creationId xmlns:p14="http://schemas.microsoft.com/office/powerpoint/2010/main" val="7713888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The importance of metadata</a:t>
            </a:r>
          </a:p>
        </p:txBody>
      </p:sp>
      <p:sp>
        <p:nvSpPr>
          <p:cNvPr id="5" name="TextBox 4"/>
          <p:cNvSpPr txBox="1"/>
          <p:nvPr/>
        </p:nvSpPr>
        <p:spPr>
          <a:xfrm>
            <a:off x="296883" y="1326240"/>
            <a:ext cx="4263242" cy="1692771"/>
          </a:xfrm>
          <a:prstGeom prst="rect">
            <a:avLst/>
          </a:prstGeom>
          <a:noFill/>
        </p:spPr>
        <p:txBody>
          <a:bodyPr wrap="square" rtlCol="0">
            <a:spAutoFit/>
          </a:bodyPr>
          <a:lstStyle/>
          <a:p>
            <a:pPr marL="285750" indent="-285750">
              <a:buFont typeface="Arial" panose="020B0604020202020204" pitchFamily="34" charset="0"/>
              <a:buChar char="•"/>
            </a:pPr>
            <a:r>
              <a:rPr lang="en-GB" sz="2000" dirty="0"/>
              <a:t>Identifiable refer links to the </a:t>
            </a:r>
            <a:r>
              <a:rPr lang="en-GB" sz="2000" dirty="0" err="1"/>
              <a:t>Jisc</a:t>
            </a:r>
            <a:r>
              <a:rPr lang="en-GB" sz="2000" dirty="0"/>
              <a:t> e-books showed </a:t>
            </a:r>
            <a:r>
              <a:rPr lang="en-GB" sz="2000" dirty="0" smtClean="0"/>
              <a:t>that:</a:t>
            </a:r>
          </a:p>
          <a:p>
            <a:pPr marL="742950" lvl="1" indent="-285750">
              <a:buFont typeface="Arial" panose="020B0604020202020204" pitchFamily="34" charset="0"/>
              <a:buChar char="‒"/>
            </a:pPr>
            <a:r>
              <a:rPr lang="en-GB" sz="1600" dirty="0" smtClean="0"/>
              <a:t>61</a:t>
            </a:r>
            <a:r>
              <a:rPr lang="en-GB" sz="1600" dirty="0"/>
              <a:t>% came from library links</a:t>
            </a:r>
          </a:p>
          <a:p>
            <a:pPr marL="742950" lvl="1" indent="-285750">
              <a:buFont typeface="Arial" panose="020B0604020202020204" pitchFamily="34" charset="0"/>
              <a:buChar char="‒"/>
            </a:pPr>
            <a:r>
              <a:rPr lang="en-GB" sz="1600" dirty="0"/>
              <a:t>37% came from library catalogue systems</a:t>
            </a:r>
          </a:p>
          <a:p>
            <a:pPr marL="742950" lvl="1" indent="-285750">
              <a:buFont typeface="Arial" panose="020B0604020202020204" pitchFamily="34" charset="0"/>
              <a:buChar char="‒"/>
            </a:pPr>
            <a:r>
              <a:rPr lang="en-GB" sz="1600" dirty="0"/>
              <a:t>2% from VLEs</a:t>
            </a:r>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7994" t="34765" r="34334" b="18099"/>
          <a:stretch/>
        </p:blipFill>
        <p:spPr bwMode="auto">
          <a:xfrm>
            <a:off x="4560125" y="1326240"/>
            <a:ext cx="4184306" cy="4007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Tree>
    <p:extLst>
      <p:ext uri="{BB962C8B-B14F-4D97-AF65-F5344CB8AC3E}">
        <p14:creationId xmlns:p14="http://schemas.microsoft.com/office/powerpoint/2010/main" val="35618796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Times when are e-books used</a:t>
            </a:r>
          </a:p>
        </p:txBody>
      </p:sp>
      <p:sp>
        <p:nvSpPr>
          <p:cNvPr id="5" name="TextBox 4"/>
          <p:cNvSpPr txBox="1"/>
          <p:nvPr/>
        </p:nvSpPr>
        <p:spPr>
          <a:xfrm>
            <a:off x="457200" y="1290835"/>
            <a:ext cx="3521034" cy="2985433"/>
          </a:xfrm>
          <a:prstGeom prst="rect">
            <a:avLst/>
          </a:prstGeom>
          <a:noFill/>
        </p:spPr>
        <p:txBody>
          <a:bodyPr wrap="square" rtlCol="0">
            <a:spAutoFit/>
          </a:bodyPr>
          <a:lstStyle/>
          <a:p>
            <a:pPr marL="285750" indent="-285750">
              <a:buFont typeface="Arial" panose="020B0604020202020204" pitchFamily="34" charset="0"/>
              <a:buChar char="•"/>
            </a:pPr>
            <a:r>
              <a:rPr lang="en-GB" sz="2000" dirty="0"/>
              <a:t>E-books were used throughout the day and night with the heaviest uses between 8am and 2pm</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Use by location:</a:t>
            </a:r>
          </a:p>
          <a:p>
            <a:pPr marL="742950" lvl="1" indent="-285750">
              <a:buFont typeface="Arial" panose="020B0604020202020204" pitchFamily="34" charset="0"/>
              <a:buChar char="–"/>
            </a:pPr>
            <a:r>
              <a:rPr lang="en-GB" sz="1600" dirty="0"/>
              <a:t>63% on campus</a:t>
            </a:r>
          </a:p>
          <a:p>
            <a:pPr marL="742950" lvl="1" indent="-285750">
              <a:buFont typeface="Arial" panose="020B0604020202020204" pitchFamily="34" charset="0"/>
              <a:buChar char="–"/>
            </a:pPr>
            <a:r>
              <a:rPr lang="en-GB" sz="1600" dirty="0"/>
              <a:t>6% overseas</a:t>
            </a:r>
          </a:p>
          <a:p>
            <a:pPr marL="742950" lvl="1" indent="-285750">
              <a:buFont typeface="Arial" panose="020B0604020202020204" pitchFamily="34" charset="0"/>
              <a:buChar char="–"/>
            </a:pPr>
            <a:r>
              <a:rPr lang="en-GB" sz="1600" dirty="0"/>
              <a:t>31% off campus</a:t>
            </a:r>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5944" t="45963" r="41068" b="19922"/>
          <a:stretch/>
        </p:blipFill>
        <p:spPr bwMode="auto">
          <a:xfrm>
            <a:off x="4070444" y="1278960"/>
            <a:ext cx="4487583"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Tree>
    <p:extLst>
      <p:ext uri="{BB962C8B-B14F-4D97-AF65-F5344CB8AC3E}">
        <p14:creationId xmlns:p14="http://schemas.microsoft.com/office/powerpoint/2010/main" val="42710638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Users: Perceived advantages of e-books</a:t>
            </a:r>
          </a:p>
        </p:txBody>
      </p:sp>
      <p:sp>
        <p:nvSpPr>
          <p:cNvPr id="5" name="TextBox 4"/>
          <p:cNvSpPr txBox="1"/>
          <p:nvPr/>
        </p:nvSpPr>
        <p:spPr>
          <a:xfrm>
            <a:off x="368135" y="1282534"/>
            <a:ext cx="4114800" cy="3508653"/>
          </a:xfrm>
          <a:prstGeom prst="rect">
            <a:avLst/>
          </a:prstGeom>
          <a:noFill/>
        </p:spPr>
        <p:txBody>
          <a:bodyPr wrap="square" rtlCol="0">
            <a:spAutoFit/>
          </a:bodyPr>
          <a:lstStyle/>
          <a:p>
            <a:pPr marL="285750" indent="-285750">
              <a:buFont typeface="Arial" panose="020B0604020202020204" pitchFamily="34" charset="0"/>
              <a:buChar char="•"/>
            </a:pPr>
            <a:r>
              <a:rPr lang="en-GB" sz="2000" dirty="0"/>
              <a:t>Perceived advantages of e-books</a:t>
            </a:r>
            <a:br>
              <a:rPr lang="en-GB" sz="2000" dirty="0"/>
            </a:br>
            <a:r>
              <a:rPr lang="en-GB" sz="2000" dirty="0"/>
              <a:t>2008 user </a:t>
            </a:r>
            <a:r>
              <a:rPr lang="en-GB" sz="2000" dirty="0" smtClean="0"/>
              <a:t>survey</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Top ten unsolicited benefits, staff </a:t>
            </a:r>
            <a:br>
              <a:rPr lang="en-GB" sz="2000" dirty="0"/>
            </a:br>
            <a:r>
              <a:rPr lang="en-GB" sz="2000" dirty="0"/>
              <a:t>and </a:t>
            </a:r>
            <a:r>
              <a:rPr lang="en-GB" sz="2000" dirty="0" smtClean="0"/>
              <a:t>students</a:t>
            </a:r>
          </a:p>
          <a:p>
            <a:endParaRPr lang="en-GB" sz="2000" dirty="0"/>
          </a:p>
          <a:p>
            <a:pPr marL="285750" indent="-285750">
              <a:buFont typeface="Arial" panose="020B0604020202020204" pitchFamily="34" charset="0"/>
              <a:buChar char="•"/>
            </a:pPr>
            <a:r>
              <a:rPr lang="en-GB" sz="2000" dirty="0"/>
              <a:t>(n+11,763)</a:t>
            </a:r>
          </a:p>
          <a:p>
            <a:endParaRPr lang="en-GB" dirty="0"/>
          </a:p>
          <a:p>
            <a:r>
              <a:rPr lang="en-GB" sz="1200" i="1" dirty="0"/>
              <a:t>The national e-books observatory surveyed </a:t>
            </a:r>
          </a:p>
          <a:p>
            <a:r>
              <a:rPr lang="en-GB" sz="1200" i="1" dirty="0"/>
              <a:t>end users across the UK </a:t>
            </a:r>
            <a:r>
              <a:rPr lang="en-GB" sz="1200" i="1" dirty="0" smtClean="0"/>
              <a:t>receiving </a:t>
            </a:r>
            <a:r>
              <a:rPr lang="en-GB" sz="1200" b="1" i="1" dirty="0" smtClean="0"/>
              <a:t>52,000</a:t>
            </a:r>
            <a:r>
              <a:rPr lang="en-GB" sz="1200" i="1" dirty="0" smtClean="0"/>
              <a:t> </a:t>
            </a:r>
            <a:r>
              <a:rPr lang="en-GB" sz="1200" i="1" dirty="0"/>
              <a:t>responses.</a:t>
            </a:r>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8389" t="33095" r="34480" b="16537"/>
          <a:stretch/>
        </p:blipFill>
        <p:spPr bwMode="auto">
          <a:xfrm>
            <a:off x="5275931" y="1080652"/>
            <a:ext cx="3422904" cy="4892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76200"/>
            <a:ext cx="1121786" cy="625258"/>
          </a:xfrm>
          <a:prstGeom prst="rect">
            <a:avLst/>
          </a:prstGeom>
        </p:spPr>
      </p:pic>
    </p:spTree>
    <p:extLst>
      <p:ext uri="{BB962C8B-B14F-4D97-AF65-F5344CB8AC3E}">
        <p14:creationId xmlns:p14="http://schemas.microsoft.com/office/powerpoint/2010/main" val="1356161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roQuest">
      <a:dk1>
        <a:srgbClr val="000000"/>
      </a:dk1>
      <a:lt1>
        <a:sysClr val="window" lastClr="FFFFFF"/>
      </a:lt1>
      <a:dk2>
        <a:srgbClr val="000000"/>
      </a:dk2>
      <a:lt2>
        <a:srgbClr val="FFFFFF"/>
      </a:lt2>
      <a:accent1>
        <a:srgbClr val="E31837"/>
      </a:accent1>
      <a:accent2>
        <a:srgbClr val="F37321"/>
      </a:accent2>
      <a:accent3>
        <a:srgbClr val="009DDC"/>
      </a:accent3>
      <a:accent4>
        <a:srgbClr val="A3A510"/>
      </a:accent4>
      <a:accent5>
        <a:srgbClr val="00A18E"/>
      </a:accent5>
      <a:accent6>
        <a:srgbClr val="60C5BA"/>
      </a:accent6>
      <a:hlink>
        <a:srgbClr val="009DDC"/>
      </a:hlink>
      <a:folHlink>
        <a:srgbClr val="72CDF4"/>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D31F158C330E24F957DB5A793BCE3E3" ma:contentTypeVersion="0" ma:contentTypeDescription="Create a new document." ma:contentTypeScope="" ma:versionID="040d98fa2ba57eb39e35c291cf170a16">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B9F9B716-247D-4A47-BE8E-B2E633B563BF}">
  <ds:schemaRefs>
    <ds:schemaRef ds:uri="http://schemas.microsoft.com/office/2006/metadata/properties"/>
    <ds:schemaRef ds:uri="http://purl.org/dc/elements/1.1/"/>
    <ds:schemaRef ds:uri="http://purl.org/dc/terms/"/>
    <ds:schemaRef ds:uri="http://schemas.microsoft.com/office/2006/documentManagement/types"/>
    <ds:schemaRef ds:uri="http://schemas.openxmlformats.org/package/2006/metadata/core-properties"/>
    <ds:schemaRef ds:uri="http://purl.org/dc/dcmitype/"/>
    <ds:schemaRef ds:uri="http://www.w3.org/XML/1998/namespace"/>
  </ds:schemaRefs>
</ds:datastoreItem>
</file>

<file path=customXml/itemProps2.xml><?xml version="1.0" encoding="utf-8"?>
<ds:datastoreItem xmlns:ds="http://schemas.openxmlformats.org/officeDocument/2006/customXml" ds:itemID="{BE2A9727-42CE-47F1-A3B4-D5F0B15B52E3}">
  <ds:schemaRefs>
    <ds:schemaRef ds:uri="http://schemas.microsoft.com/sharepoint/v3/contenttype/forms"/>
  </ds:schemaRefs>
</ds:datastoreItem>
</file>

<file path=customXml/itemProps3.xml><?xml version="1.0" encoding="utf-8"?>
<ds:datastoreItem xmlns:ds="http://schemas.openxmlformats.org/officeDocument/2006/customXml" ds:itemID="{E01B8021-A0FF-4F4C-BC04-B72C92CCE3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4599</TotalTime>
  <Words>850</Words>
  <Application>Microsoft Office PowerPoint</Application>
  <PresentationFormat>On-screen Show (4:3)</PresentationFormat>
  <Paragraphs>92</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Middle East Academic Libraries Symposium</vt:lpstr>
      <vt:lpstr>Background about Jisc Collections</vt:lpstr>
      <vt:lpstr>PowerPoint Presentation</vt:lpstr>
      <vt:lpstr>Jisc national e-books observatory project</vt:lpstr>
      <vt:lpstr>What we found in 2009</vt:lpstr>
      <vt:lpstr>User behaviour</vt:lpstr>
      <vt:lpstr>The importance of metadata</vt:lpstr>
      <vt:lpstr>Times when are e-books used</vt:lpstr>
      <vt:lpstr>Users: Perceived advantages of e-books</vt:lpstr>
      <vt:lpstr>Now?</vt:lpstr>
      <vt:lpstr>What about the students of the future</vt:lpstr>
      <vt:lpstr>A case study</vt:lpstr>
      <vt:lpstr>What this student has to say:</vt:lpstr>
      <vt:lpstr>PowerPoint Presentation</vt:lpstr>
      <vt:lpstr>PowerPoint Presentation</vt:lpstr>
      <vt:lpstr>PowerPoint Presentation</vt:lpstr>
      <vt:lpstr>PowerPoint Presentation</vt:lpstr>
      <vt:lpstr>The future?</vt:lpstr>
      <vt:lpstr>PowerPoint Presentation</vt:lpstr>
    </vt:vector>
  </TitlesOfParts>
  <Company>Phire Branding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Kurt Keller</dc:creator>
  <cp:lastModifiedBy>Crossan, Heather</cp:lastModifiedBy>
  <cp:revision>46</cp:revision>
  <dcterms:created xsi:type="dcterms:W3CDTF">2012-06-12T19:28:12Z</dcterms:created>
  <dcterms:modified xsi:type="dcterms:W3CDTF">2013-11-04T16:52:46Z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0x0101000D31F158C330E24F957DB5A793BCE3E3</vt:lpwstr>
  </property>
</Properties>
</file>