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5"/>
  </p:notesMasterIdLst>
  <p:handoutMasterIdLst>
    <p:handoutMasterId r:id="rId26"/>
  </p:handoutMasterIdLst>
  <p:sldIdLst>
    <p:sldId id="296" r:id="rId5"/>
    <p:sldId id="294" r:id="rId6"/>
    <p:sldId id="297" r:id="rId7"/>
    <p:sldId id="298" r:id="rId8"/>
    <p:sldId id="299" r:id="rId9"/>
    <p:sldId id="300" r:id="rId10"/>
    <p:sldId id="301" r:id="rId11"/>
    <p:sldId id="302" r:id="rId12"/>
    <p:sldId id="303" r:id="rId13"/>
    <p:sldId id="304" r:id="rId14"/>
    <p:sldId id="305" r:id="rId15"/>
    <p:sldId id="306" r:id="rId16"/>
    <p:sldId id="307" r:id="rId17"/>
    <p:sldId id="309" r:id="rId18"/>
    <p:sldId id="310" r:id="rId19"/>
    <p:sldId id="311" r:id="rId20"/>
    <p:sldId id="312" r:id="rId21"/>
    <p:sldId id="313" r:id="rId22"/>
    <p:sldId id="314" r:id="rId23"/>
    <p:sldId id="315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2D7F"/>
    <a:srgbClr val="834CB1"/>
    <a:srgbClr val="A67DC8"/>
    <a:srgbClr val="A63F1E"/>
    <a:srgbClr val="FFB60F"/>
    <a:srgbClr val="FF760F"/>
    <a:srgbClr val="008367"/>
    <a:srgbClr val="4BC8B6"/>
    <a:srgbClr val="009974"/>
    <a:srgbClr val="7E7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11" autoAdjust="0"/>
    <p:restoredTop sz="99516" autoAdjust="0"/>
  </p:normalViewPr>
  <p:slideViewPr>
    <p:cSldViewPr snapToGrid="0" snapToObjects="1">
      <p:cViewPr>
        <p:scale>
          <a:sx n="80" d="100"/>
          <a:sy n="80" d="100"/>
        </p:scale>
        <p:origin x="-882" y="-7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28575">
              <a:solidFill>
                <a:schemeClr val="bg1"/>
              </a:solidFill>
            </a:ln>
            <a:effectLst>
              <a:outerShdw blurRad="50800" dir="5400000" sx="101000" sy="101000" algn="ctr" rotWithShape="0">
                <a:srgbClr val="000000">
                  <a:alpha val="40000"/>
                </a:srgbClr>
              </a:outerShdw>
            </a:effectLst>
          </c:spPr>
          <c:dPt>
            <c:idx val="0"/>
            <c:bubble3D val="0"/>
            <c:spPr>
              <a:solidFill>
                <a:schemeClr val="accent2">
                  <a:lumMod val="75000"/>
                </a:schemeClr>
              </a:solidFill>
              <a:ln w="28575">
                <a:solidFill>
                  <a:schemeClr val="bg1"/>
                </a:solidFill>
              </a:ln>
              <a:effectLst>
                <a:outerShdw blurRad="50800" dir="5400000" sx="101000" sy="101000" algn="ctr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1"/>
            <c:bubble3D val="0"/>
            <c:spPr>
              <a:solidFill>
                <a:schemeClr val="accent2">
                  <a:lumMod val="50000"/>
                </a:schemeClr>
              </a:solidFill>
              <a:ln w="28575">
                <a:solidFill>
                  <a:schemeClr val="bg1"/>
                </a:solidFill>
              </a:ln>
              <a:effectLst>
                <a:outerShdw blurRad="50800" dir="5400000" sx="101000" sy="101000" algn="ctr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  <a:ln w="28575">
                <a:solidFill>
                  <a:schemeClr val="bg1"/>
                </a:solidFill>
              </a:ln>
              <a:effectLst>
                <a:outerShdw blurRad="50800" dir="5400000" sx="101000" sy="101000" algn="ctr" rotWithShape="0">
                  <a:srgbClr val="000000">
                    <a:alpha val="40000"/>
                  </a:srgbClr>
                </a:outerShdw>
              </a:effectLst>
            </c:spPr>
          </c:dPt>
          <c:dPt>
            <c:idx val="3"/>
            <c:bubble3D val="0"/>
            <c:spPr>
              <a:solidFill>
                <a:schemeClr val="bg1">
                  <a:lumMod val="50000"/>
                </a:schemeClr>
              </a:solidFill>
              <a:ln w="28575">
                <a:solidFill>
                  <a:schemeClr val="bg1"/>
                </a:solidFill>
              </a:ln>
              <a:effectLst>
                <a:outerShdw blurRad="50800" dir="5400000" sx="101000" sy="101000" algn="ctr" rotWithShape="0">
                  <a:srgbClr val="000000">
                    <a:alpha val="40000"/>
                  </a:srgbClr>
                </a:outerShdw>
              </a:effectLst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0.25</c:v>
                </c:pt>
                <c:pt idx="1">
                  <c:v>0.25</c:v>
                </c:pt>
                <c:pt idx="2">
                  <c:v>0.25</c:v>
                </c:pt>
                <c:pt idx="3">
                  <c:v>0.25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effectLst/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49E12E-8BAA-784F-B894-304FFD320999}" type="doc">
      <dgm:prSet loTypeId="urn:microsoft.com/office/officeart/2005/8/layout/cycle2" loCatId="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F9C9E245-139E-C240-A06C-500FFB90B7F2}">
      <dgm:prSet phldrT="[Text]"/>
      <dgm:spPr/>
      <dgm:t>
        <a:bodyPr/>
        <a:lstStyle/>
        <a:p>
          <a:r>
            <a:rPr lang="en-US" dirty="0" smtClean="0"/>
            <a:t>Researcher</a:t>
          </a:r>
        </a:p>
      </dgm:t>
    </dgm:pt>
    <dgm:pt modelId="{46C4037A-494A-534F-962B-19BDC73B24CC}" type="parTrans" cxnId="{02695466-452B-9042-B0F3-CBBD3B58D09B}">
      <dgm:prSet/>
      <dgm:spPr/>
      <dgm:t>
        <a:bodyPr/>
        <a:lstStyle/>
        <a:p>
          <a:endParaRPr lang="en-US"/>
        </a:p>
      </dgm:t>
    </dgm:pt>
    <dgm:pt modelId="{EC3450D8-88FB-BE4E-8EA5-7633296D58F2}" type="sibTrans" cxnId="{02695466-452B-9042-B0F3-CBBD3B58D09B}">
      <dgm:prSet/>
      <dgm:spPr/>
      <dgm:t>
        <a:bodyPr/>
        <a:lstStyle/>
        <a:p>
          <a:endParaRPr lang="en-US"/>
        </a:p>
      </dgm:t>
    </dgm:pt>
    <dgm:pt modelId="{1E1B6E54-275D-9140-959E-E4C990ECF9F5}">
      <dgm:prSet phldrT="[Text]"/>
      <dgm:spPr/>
      <dgm:t>
        <a:bodyPr/>
        <a:lstStyle/>
        <a:p>
          <a:r>
            <a:rPr lang="en-US" dirty="0" smtClean="0"/>
            <a:t>Publisher</a:t>
          </a:r>
          <a:endParaRPr lang="en-US" dirty="0"/>
        </a:p>
      </dgm:t>
    </dgm:pt>
    <dgm:pt modelId="{3C573091-397A-5048-9DA8-0008F01492F7}" type="parTrans" cxnId="{DAEE464A-65BA-844A-B5E6-DC497FD271B4}">
      <dgm:prSet/>
      <dgm:spPr/>
      <dgm:t>
        <a:bodyPr/>
        <a:lstStyle/>
        <a:p>
          <a:endParaRPr lang="en-US"/>
        </a:p>
      </dgm:t>
    </dgm:pt>
    <dgm:pt modelId="{B89E18F3-4C8A-CC49-9512-FC8C3899F185}" type="sibTrans" cxnId="{DAEE464A-65BA-844A-B5E6-DC497FD271B4}">
      <dgm:prSet/>
      <dgm:spPr/>
      <dgm:t>
        <a:bodyPr/>
        <a:lstStyle/>
        <a:p>
          <a:endParaRPr lang="en-US"/>
        </a:p>
      </dgm:t>
    </dgm:pt>
    <dgm:pt modelId="{607F3699-3BF9-474C-8943-01922ABF7515}">
      <dgm:prSet phldrT="[Text]"/>
      <dgm:spPr/>
      <dgm:t>
        <a:bodyPr/>
        <a:lstStyle/>
        <a:p>
          <a:r>
            <a:rPr lang="en-US" dirty="0" smtClean="0"/>
            <a:t>Library</a:t>
          </a:r>
          <a:endParaRPr lang="en-US" dirty="0"/>
        </a:p>
      </dgm:t>
    </dgm:pt>
    <dgm:pt modelId="{B59AB93E-659B-D54A-9BB1-14872E228CFC}" type="parTrans" cxnId="{96CE4581-3C0F-5242-AEE9-66A9B1D94138}">
      <dgm:prSet/>
      <dgm:spPr/>
      <dgm:t>
        <a:bodyPr/>
        <a:lstStyle/>
        <a:p>
          <a:endParaRPr lang="en-US"/>
        </a:p>
      </dgm:t>
    </dgm:pt>
    <dgm:pt modelId="{A27C649A-6869-3D4F-BA4D-A46CA724BD1C}" type="sibTrans" cxnId="{96CE4581-3C0F-5242-AEE9-66A9B1D94138}">
      <dgm:prSet/>
      <dgm:spPr/>
      <dgm:t>
        <a:bodyPr/>
        <a:lstStyle/>
        <a:p>
          <a:endParaRPr lang="en-US"/>
        </a:p>
      </dgm:t>
    </dgm:pt>
    <dgm:pt modelId="{6EAE8400-70A9-EA4C-91CD-B60BDCC8C310}" type="pres">
      <dgm:prSet presAssocID="{AD49E12E-8BAA-784F-B894-304FFD32099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24B1864-4D44-AA48-9550-FA6223270363}" type="pres">
      <dgm:prSet presAssocID="{F9C9E245-139E-C240-A06C-500FFB90B7F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DC99E7-0190-1444-B811-9D9DC1BE863C}" type="pres">
      <dgm:prSet presAssocID="{EC3450D8-88FB-BE4E-8EA5-7633296D58F2}" presName="sibTrans" presStyleLbl="sibTrans2D1" presStyleIdx="0" presStyleCnt="3"/>
      <dgm:spPr/>
      <dgm:t>
        <a:bodyPr/>
        <a:lstStyle/>
        <a:p>
          <a:endParaRPr lang="en-US"/>
        </a:p>
      </dgm:t>
    </dgm:pt>
    <dgm:pt modelId="{4CA46334-7C95-AF4F-B11E-98EE12697656}" type="pres">
      <dgm:prSet presAssocID="{EC3450D8-88FB-BE4E-8EA5-7633296D58F2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94BFC5E6-6B9E-254E-B4DB-B228299477DD}" type="pres">
      <dgm:prSet presAssocID="{1E1B6E54-275D-9140-959E-E4C990ECF9F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92F8A5-DFE7-D343-B65B-E433E3E60502}" type="pres">
      <dgm:prSet presAssocID="{B89E18F3-4C8A-CC49-9512-FC8C3899F185}" presName="sibTrans" presStyleLbl="sibTrans2D1" presStyleIdx="1" presStyleCnt="3"/>
      <dgm:spPr/>
      <dgm:t>
        <a:bodyPr/>
        <a:lstStyle/>
        <a:p>
          <a:endParaRPr lang="en-US"/>
        </a:p>
      </dgm:t>
    </dgm:pt>
    <dgm:pt modelId="{01A4CB21-D84E-384B-85B2-22BF0ADA8964}" type="pres">
      <dgm:prSet presAssocID="{B89E18F3-4C8A-CC49-9512-FC8C3899F185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E65FB938-4B5B-E645-88EA-CF52C6ACF1F0}" type="pres">
      <dgm:prSet presAssocID="{607F3699-3BF9-474C-8943-01922ABF751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D3472E-BB46-8140-BD56-D94717B55C0D}" type="pres">
      <dgm:prSet presAssocID="{A27C649A-6869-3D4F-BA4D-A46CA724BD1C}" presName="sibTrans" presStyleLbl="sibTrans2D1" presStyleIdx="2" presStyleCnt="3"/>
      <dgm:spPr/>
      <dgm:t>
        <a:bodyPr/>
        <a:lstStyle/>
        <a:p>
          <a:endParaRPr lang="en-US"/>
        </a:p>
      </dgm:t>
    </dgm:pt>
    <dgm:pt modelId="{B395A449-63C5-D642-B5A7-A8AA318254E9}" type="pres">
      <dgm:prSet presAssocID="{A27C649A-6869-3D4F-BA4D-A46CA724BD1C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4AE02CD8-15EB-A140-BA8B-50BA54E5CE76}" type="presOf" srcId="{EC3450D8-88FB-BE4E-8EA5-7633296D58F2}" destId="{4CA46334-7C95-AF4F-B11E-98EE12697656}" srcOrd="1" destOrd="0" presId="urn:microsoft.com/office/officeart/2005/8/layout/cycle2"/>
    <dgm:cxn modelId="{21138EF2-E063-1A4D-AABB-D38E8D612024}" type="presOf" srcId="{F9C9E245-139E-C240-A06C-500FFB90B7F2}" destId="{224B1864-4D44-AA48-9550-FA6223270363}" srcOrd="0" destOrd="0" presId="urn:microsoft.com/office/officeart/2005/8/layout/cycle2"/>
    <dgm:cxn modelId="{DAEE464A-65BA-844A-B5E6-DC497FD271B4}" srcId="{AD49E12E-8BAA-784F-B894-304FFD320999}" destId="{1E1B6E54-275D-9140-959E-E4C990ECF9F5}" srcOrd="1" destOrd="0" parTransId="{3C573091-397A-5048-9DA8-0008F01492F7}" sibTransId="{B89E18F3-4C8A-CC49-9512-FC8C3899F185}"/>
    <dgm:cxn modelId="{FC8EE12F-9C30-7043-A4BB-22316EDCB3AC}" type="presOf" srcId="{1E1B6E54-275D-9140-959E-E4C990ECF9F5}" destId="{94BFC5E6-6B9E-254E-B4DB-B228299477DD}" srcOrd="0" destOrd="0" presId="urn:microsoft.com/office/officeart/2005/8/layout/cycle2"/>
    <dgm:cxn modelId="{1960BDE1-319F-0748-A1AF-67951558566C}" type="presOf" srcId="{A27C649A-6869-3D4F-BA4D-A46CA724BD1C}" destId="{B395A449-63C5-D642-B5A7-A8AA318254E9}" srcOrd="1" destOrd="0" presId="urn:microsoft.com/office/officeart/2005/8/layout/cycle2"/>
    <dgm:cxn modelId="{B336DEF6-258A-DF46-A60D-CF307F188DED}" type="presOf" srcId="{A27C649A-6869-3D4F-BA4D-A46CA724BD1C}" destId="{64D3472E-BB46-8140-BD56-D94717B55C0D}" srcOrd="0" destOrd="0" presId="urn:microsoft.com/office/officeart/2005/8/layout/cycle2"/>
    <dgm:cxn modelId="{8535BFE9-03C3-E74A-9C0F-6D904D3C56A5}" type="presOf" srcId="{B89E18F3-4C8A-CC49-9512-FC8C3899F185}" destId="{01A4CB21-D84E-384B-85B2-22BF0ADA8964}" srcOrd="1" destOrd="0" presId="urn:microsoft.com/office/officeart/2005/8/layout/cycle2"/>
    <dgm:cxn modelId="{B28F69F9-D6A2-8A47-B2C8-27D7D4AE9451}" type="presOf" srcId="{B89E18F3-4C8A-CC49-9512-FC8C3899F185}" destId="{D892F8A5-DFE7-D343-B65B-E433E3E60502}" srcOrd="0" destOrd="0" presId="urn:microsoft.com/office/officeart/2005/8/layout/cycle2"/>
    <dgm:cxn modelId="{96CE4581-3C0F-5242-AEE9-66A9B1D94138}" srcId="{AD49E12E-8BAA-784F-B894-304FFD320999}" destId="{607F3699-3BF9-474C-8943-01922ABF7515}" srcOrd="2" destOrd="0" parTransId="{B59AB93E-659B-D54A-9BB1-14872E228CFC}" sibTransId="{A27C649A-6869-3D4F-BA4D-A46CA724BD1C}"/>
    <dgm:cxn modelId="{E552E4B9-D7FE-D04D-8067-B89E02EF9FD9}" type="presOf" srcId="{EC3450D8-88FB-BE4E-8EA5-7633296D58F2}" destId="{A7DC99E7-0190-1444-B811-9D9DC1BE863C}" srcOrd="0" destOrd="0" presId="urn:microsoft.com/office/officeart/2005/8/layout/cycle2"/>
    <dgm:cxn modelId="{CE5D98A7-C4EE-904F-A36D-A2B207A566FD}" type="presOf" srcId="{607F3699-3BF9-474C-8943-01922ABF7515}" destId="{E65FB938-4B5B-E645-88EA-CF52C6ACF1F0}" srcOrd="0" destOrd="0" presId="urn:microsoft.com/office/officeart/2005/8/layout/cycle2"/>
    <dgm:cxn modelId="{497AD84C-D78A-494E-A194-EC3D3E1C9129}" type="presOf" srcId="{AD49E12E-8BAA-784F-B894-304FFD320999}" destId="{6EAE8400-70A9-EA4C-91CD-B60BDCC8C310}" srcOrd="0" destOrd="0" presId="urn:microsoft.com/office/officeart/2005/8/layout/cycle2"/>
    <dgm:cxn modelId="{02695466-452B-9042-B0F3-CBBD3B58D09B}" srcId="{AD49E12E-8BAA-784F-B894-304FFD320999}" destId="{F9C9E245-139E-C240-A06C-500FFB90B7F2}" srcOrd="0" destOrd="0" parTransId="{46C4037A-494A-534F-962B-19BDC73B24CC}" sibTransId="{EC3450D8-88FB-BE4E-8EA5-7633296D58F2}"/>
    <dgm:cxn modelId="{A599E6C3-27F0-6241-8A23-15B8DFA80797}" type="presParOf" srcId="{6EAE8400-70A9-EA4C-91CD-B60BDCC8C310}" destId="{224B1864-4D44-AA48-9550-FA6223270363}" srcOrd="0" destOrd="0" presId="urn:microsoft.com/office/officeart/2005/8/layout/cycle2"/>
    <dgm:cxn modelId="{82288CD2-5F27-794F-A662-503169243F94}" type="presParOf" srcId="{6EAE8400-70A9-EA4C-91CD-B60BDCC8C310}" destId="{A7DC99E7-0190-1444-B811-9D9DC1BE863C}" srcOrd="1" destOrd="0" presId="urn:microsoft.com/office/officeart/2005/8/layout/cycle2"/>
    <dgm:cxn modelId="{B9BF864F-E7C3-414B-B233-8D0AA76ABE0D}" type="presParOf" srcId="{A7DC99E7-0190-1444-B811-9D9DC1BE863C}" destId="{4CA46334-7C95-AF4F-B11E-98EE12697656}" srcOrd="0" destOrd="0" presId="urn:microsoft.com/office/officeart/2005/8/layout/cycle2"/>
    <dgm:cxn modelId="{676F03A1-748A-E14E-9A17-9F7F15977FB3}" type="presParOf" srcId="{6EAE8400-70A9-EA4C-91CD-B60BDCC8C310}" destId="{94BFC5E6-6B9E-254E-B4DB-B228299477DD}" srcOrd="2" destOrd="0" presId="urn:microsoft.com/office/officeart/2005/8/layout/cycle2"/>
    <dgm:cxn modelId="{293A0F02-A8A0-C346-9B63-4E9BB27CFD69}" type="presParOf" srcId="{6EAE8400-70A9-EA4C-91CD-B60BDCC8C310}" destId="{D892F8A5-DFE7-D343-B65B-E433E3E60502}" srcOrd="3" destOrd="0" presId="urn:microsoft.com/office/officeart/2005/8/layout/cycle2"/>
    <dgm:cxn modelId="{3FE537F0-4080-A64E-976C-EF39CAA11321}" type="presParOf" srcId="{D892F8A5-DFE7-D343-B65B-E433E3E60502}" destId="{01A4CB21-D84E-384B-85B2-22BF0ADA8964}" srcOrd="0" destOrd="0" presId="urn:microsoft.com/office/officeart/2005/8/layout/cycle2"/>
    <dgm:cxn modelId="{8FD188C9-887F-8F47-8BEF-E0E6056EE0DC}" type="presParOf" srcId="{6EAE8400-70A9-EA4C-91CD-B60BDCC8C310}" destId="{E65FB938-4B5B-E645-88EA-CF52C6ACF1F0}" srcOrd="4" destOrd="0" presId="urn:microsoft.com/office/officeart/2005/8/layout/cycle2"/>
    <dgm:cxn modelId="{D1EF0E11-3D5D-7346-A3A6-2EB105A33C8C}" type="presParOf" srcId="{6EAE8400-70A9-EA4C-91CD-B60BDCC8C310}" destId="{64D3472E-BB46-8140-BD56-D94717B55C0D}" srcOrd="5" destOrd="0" presId="urn:microsoft.com/office/officeart/2005/8/layout/cycle2"/>
    <dgm:cxn modelId="{802F6AF5-DF1A-4243-BA45-19752FB7BB9C}" type="presParOf" srcId="{64D3472E-BB46-8140-BD56-D94717B55C0D}" destId="{B395A449-63C5-D642-B5A7-A8AA318254E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4B1864-4D44-AA48-9550-FA6223270363}">
      <dsp:nvSpPr>
        <dsp:cNvPr id="0" name=""/>
        <dsp:cNvSpPr/>
      </dsp:nvSpPr>
      <dsp:spPr>
        <a:xfrm>
          <a:off x="3164977" y="428"/>
          <a:ext cx="2120988" cy="2120988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Researcher</a:t>
          </a:r>
        </a:p>
      </dsp:txBody>
      <dsp:txXfrm>
        <a:off x="3475589" y="311040"/>
        <a:ext cx="1499764" cy="1499764"/>
      </dsp:txXfrm>
    </dsp:sp>
    <dsp:sp modelId="{A7DC99E7-0190-1444-B811-9D9DC1BE863C}">
      <dsp:nvSpPr>
        <dsp:cNvPr id="0" name=""/>
        <dsp:cNvSpPr/>
      </dsp:nvSpPr>
      <dsp:spPr>
        <a:xfrm rot="3600000">
          <a:off x="4731770" y="2068470"/>
          <a:ext cx="564104" cy="71583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4774078" y="2138358"/>
        <a:ext cx="394873" cy="429499"/>
      </dsp:txXfrm>
    </dsp:sp>
    <dsp:sp modelId="{94BFC5E6-6B9E-254E-B4DB-B228299477DD}">
      <dsp:nvSpPr>
        <dsp:cNvPr id="0" name=""/>
        <dsp:cNvSpPr/>
      </dsp:nvSpPr>
      <dsp:spPr>
        <a:xfrm>
          <a:off x="4757645" y="2759010"/>
          <a:ext cx="2120988" cy="2120988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Publisher</a:t>
          </a:r>
          <a:endParaRPr lang="en-US" sz="2100" kern="1200" dirty="0"/>
        </a:p>
      </dsp:txBody>
      <dsp:txXfrm>
        <a:off x="5068257" y="3069622"/>
        <a:ext cx="1499764" cy="1499764"/>
      </dsp:txXfrm>
    </dsp:sp>
    <dsp:sp modelId="{D892F8A5-DFE7-D343-B65B-E433E3E60502}">
      <dsp:nvSpPr>
        <dsp:cNvPr id="0" name=""/>
        <dsp:cNvSpPr/>
      </dsp:nvSpPr>
      <dsp:spPr>
        <a:xfrm rot="10800000">
          <a:off x="3959384" y="3461587"/>
          <a:ext cx="564104" cy="71583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10800000">
        <a:off x="4128615" y="3604754"/>
        <a:ext cx="394873" cy="429499"/>
      </dsp:txXfrm>
    </dsp:sp>
    <dsp:sp modelId="{E65FB938-4B5B-E645-88EA-CF52C6ACF1F0}">
      <dsp:nvSpPr>
        <dsp:cNvPr id="0" name=""/>
        <dsp:cNvSpPr/>
      </dsp:nvSpPr>
      <dsp:spPr>
        <a:xfrm>
          <a:off x="1572309" y="2759010"/>
          <a:ext cx="2120988" cy="2120988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Library</a:t>
          </a:r>
          <a:endParaRPr lang="en-US" sz="2100" kern="1200" dirty="0"/>
        </a:p>
      </dsp:txBody>
      <dsp:txXfrm>
        <a:off x="1882921" y="3069622"/>
        <a:ext cx="1499764" cy="1499764"/>
      </dsp:txXfrm>
    </dsp:sp>
    <dsp:sp modelId="{64D3472E-BB46-8140-BD56-D94717B55C0D}">
      <dsp:nvSpPr>
        <dsp:cNvPr id="0" name=""/>
        <dsp:cNvSpPr/>
      </dsp:nvSpPr>
      <dsp:spPr>
        <a:xfrm rot="18000000">
          <a:off x="3139102" y="2096122"/>
          <a:ext cx="564104" cy="71583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3181410" y="2312568"/>
        <a:ext cx="394873" cy="4294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9DF712-D21F-7B45-9535-A50D98A63CF2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6DD5D5-AB9B-224D-8D16-041F03BDE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7649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35B3FA-D1CF-9849-9F79-9F7D90A95D82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EE3B01-1251-B743-8067-38DFD1C09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2455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E3B01-1251-B743-8067-38DFD1C09E9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8923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E3B01-1251-B743-8067-38DFD1C09E96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2754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E3B01-1251-B743-8067-38DFD1C09E96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2381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E3B01-1251-B743-8067-38DFD1C09E96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2381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E3B01-1251-B743-8067-38DFD1C09E96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2381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Administration and acquisition platform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Support for selector workflows - Custom new-title alerts, Differentiated permissions for librarians and patrons,</a:t>
            </a:r>
            <a:r>
              <a:rPr lang="en-US" baseline="0" dirty="0" smtClean="0"/>
              <a:t> lists</a:t>
            </a:r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De-duplication</a:t>
            </a:r>
          </a:p>
          <a:p>
            <a:r>
              <a:rPr lang="en-US" dirty="0" smtClean="0"/>
              <a:t>Electronic ordering and invoicing </a:t>
            </a:r>
          </a:p>
          <a:p>
            <a:r>
              <a:rPr lang="en-US" dirty="0" smtClean="0"/>
              <a:t>Budget management tools</a:t>
            </a:r>
          </a:p>
          <a:p>
            <a:r>
              <a:rPr lang="en-US" dirty="0" smtClean="0"/>
              <a:t>Fund code support</a:t>
            </a:r>
          </a:p>
          <a:p>
            <a:r>
              <a:rPr lang="en-US" dirty="0" smtClean="0"/>
              <a:t>Real-time usage and expenditure reports</a:t>
            </a:r>
          </a:p>
          <a:p>
            <a:r>
              <a:rPr lang="en-US" dirty="0" smtClean="0"/>
              <a:t>Customizable analytics by user – who’s using content and how? (can this be a quick pop up pointing to reports box???)</a:t>
            </a:r>
          </a:p>
          <a:p>
            <a:endParaRPr lang="en-US" dirty="0" smtClean="0"/>
          </a:p>
          <a:p>
            <a:r>
              <a:rPr lang="en-US" dirty="0" smtClean="0"/>
              <a:t>Usage and expenditure reports directly feed into acquisition policies completing</a:t>
            </a:r>
            <a:r>
              <a:rPr lang="en-US" baseline="0" dirty="0" smtClean="0"/>
              <a:t> the circle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Fund code:</a:t>
            </a:r>
          </a:p>
          <a:p>
            <a:r>
              <a:rPr lang="en-US" dirty="0" smtClean="0"/>
              <a:t>	- preassign fund codes</a:t>
            </a:r>
          </a:p>
          <a:p>
            <a:r>
              <a:rPr lang="en-US" dirty="0" smtClean="0"/>
              <a:t>	- reports</a:t>
            </a:r>
          </a:p>
          <a:p>
            <a:r>
              <a:rPr lang="en-US" dirty="0" smtClean="0"/>
              <a:t>	- alerts</a:t>
            </a:r>
          </a:p>
          <a:p>
            <a:r>
              <a:rPr lang="en-US" dirty="0" smtClean="0"/>
              <a:t>	- build workflow based on fund</a:t>
            </a:r>
            <a:r>
              <a:rPr lang="en-US" baseline="0" dirty="0" smtClean="0"/>
              <a:t> code – different people get different alerts based 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Customizable analytics by user – who’s using content and how?</a:t>
            </a:r>
          </a:p>
          <a:p>
            <a:r>
              <a:rPr lang="en-US" dirty="0" smtClean="0"/>
              <a:t> - remains anonymous,</a:t>
            </a:r>
            <a:r>
              <a:rPr lang="en-US" baseline="0" dirty="0" smtClean="0"/>
              <a:t> doesn’t impede privacy but you can custom</a:t>
            </a:r>
          </a:p>
          <a:p>
            <a:endParaRPr lang="en-US" baseline="0" dirty="0" smtClean="0"/>
          </a:p>
          <a:p>
            <a:r>
              <a:rPr lang="en-US" baseline="0" dirty="0" smtClean="0"/>
              <a:t>Differentiated permissions</a:t>
            </a:r>
          </a:p>
          <a:p>
            <a:r>
              <a:rPr lang="en-US" baseline="0" dirty="0" smtClean="0"/>
              <a:t> - support for a selector workflow</a:t>
            </a:r>
          </a:p>
          <a:p>
            <a:endParaRPr lang="en-US" baseline="0" dirty="0" smtClean="0"/>
          </a:p>
          <a:p>
            <a:r>
              <a:rPr lang="en-US" baseline="0" dirty="0" smtClean="0"/>
              <a:t>Circles with arrow leading to the next circle, next circle.  Usage then feeds back into acquisitions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E3B01-1251-B743-8067-38DFD1C09E96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4572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Need to highlight PQ products more. Don’t like that grey is on one side while orange on the other. Enhance color a bit??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ExLibris</a:t>
            </a:r>
            <a:r>
              <a:rPr lang="en-US" dirty="0" smtClean="0"/>
              <a:t> Alma, OCLC </a:t>
            </a:r>
            <a:r>
              <a:rPr lang="en-US" dirty="0" err="1" smtClean="0"/>
              <a:t>WorldShare</a:t>
            </a:r>
            <a:r>
              <a:rPr lang="en-US" dirty="0" smtClean="0"/>
              <a:t>, OPAC </a:t>
            </a:r>
          </a:p>
          <a:p>
            <a:endParaRPr lang="en-US" dirty="0" smtClean="0"/>
          </a:p>
          <a:p>
            <a:r>
              <a:rPr lang="en-US" dirty="0" smtClean="0"/>
              <a:t>We want to play</a:t>
            </a:r>
            <a:r>
              <a:rPr lang="en-US" baseline="0" dirty="0" smtClean="0"/>
              <a:t> nice with everyone you work with.  Looking to maximize.  Core missing is to integrate where we can.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Discoverable in the PQ platform – list</a:t>
            </a:r>
            <a:r>
              <a:rPr lang="en-US" baseline="0" dirty="0" smtClean="0"/>
              <a:t> out other integration with PQ products – </a:t>
            </a:r>
            <a:r>
              <a:rPr lang="en-US" baseline="0" dirty="0" err="1" smtClean="0"/>
              <a:t>RefWorks</a:t>
            </a:r>
            <a:r>
              <a:rPr lang="en-US" baseline="0" dirty="0" smtClean="0"/>
              <a:t>, Flow, </a:t>
            </a:r>
            <a:r>
              <a:rPr lang="en-US" baseline="0" dirty="0" err="1" smtClean="0"/>
              <a:t>Bowker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Order direct using acquisition tools or purchase through book vendors</a:t>
            </a:r>
          </a:p>
          <a:p>
            <a:endParaRPr lang="en-US" dirty="0" smtClean="0"/>
          </a:p>
          <a:p>
            <a:r>
              <a:rPr lang="en-US" dirty="0" smtClean="0"/>
              <a:t>Integration with ILS Vendors – electronic invoicing for Innovative, etc.</a:t>
            </a:r>
            <a:r>
              <a:rPr lang="en-US" baseline="0" dirty="0" smtClean="0"/>
              <a:t> etc.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Integration</a:t>
            </a:r>
            <a:r>
              <a:rPr lang="en-US" baseline="0" dirty="0" smtClean="0"/>
              <a:t> with Next gen library services – purchase through Alma, OCLC WMS and soon </a:t>
            </a:r>
            <a:r>
              <a:rPr lang="en-US" baseline="0" dirty="0" err="1" smtClean="0"/>
              <a:t>Intota</a:t>
            </a:r>
            <a:endParaRPr lang="en-US" baseline="0" dirty="0" smtClean="0"/>
          </a:p>
          <a:p>
            <a:r>
              <a:rPr lang="en-US" baseline="0" dirty="0" smtClean="0"/>
              <a:t>Integrate with book vendors such as YBP to streamline print and electronic workflows</a:t>
            </a:r>
          </a:p>
          <a:p>
            <a:endParaRPr lang="en-US" baseline="0" dirty="0" smtClean="0"/>
          </a:p>
          <a:p>
            <a:r>
              <a:rPr lang="en-US" baseline="0" dirty="0" smtClean="0"/>
              <a:t>Automatically set holdings in your discovery layer, removing need to load MARC records for non-owned titles</a:t>
            </a:r>
          </a:p>
          <a:p>
            <a:endParaRPr lang="en-US" baseline="0" dirty="0" smtClean="0"/>
          </a:p>
          <a:p>
            <a:r>
              <a:rPr lang="en-US" baseline="0" dirty="0" smtClean="0"/>
              <a:t>If you do want MARC records, flexible options with proprietary records or facilitate OCLC </a:t>
            </a:r>
            <a:r>
              <a:rPr lang="en-US" baseline="0" dirty="0" err="1" smtClean="0"/>
              <a:t>WorldCat</a:t>
            </a:r>
            <a:r>
              <a:rPr lang="en-US" baseline="0" dirty="0" smtClean="0"/>
              <a:t> Cataloging Partners</a:t>
            </a:r>
          </a:p>
          <a:p>
            <a:endParaRPr lang="en-US" baseline="0" dirty="0" smtClean="0"/>
          </a:p>
          <a:p>
            <a:r>
              <a:rPr lang="en-US" baseline="0" dirty="0" smtClean="0"/>
              <a:t>Automated de-duplication against your OCLC holdings</a:t>
            </a:r>
          </a:p>
          <a:p>
            <a:endParaRPr lang="en-US" baseline="0" dirty="0" smtClean="0"/>
          </a:p>
          <a:p>
            <a:r>
              <a:rPr lang="en-US" baseline="0" dirty="0" smtClean="0"/>
              <a:t>Integrate with existing authentication methods to make access </a:t>
            </a:r>
            <a:r>
              <a:rPr lang="en-US" baseline="0" dirty="0" err="1" smtClean="0"/>
              <a:t>seemless</a:t>
            </a:r>
            <a:r>
              <a:rPr lang="en-US" baseline="0" dirty="0" smtClean="0"/>
              <a:t> for your patrons</a:t>
            </a:r>
          </a:p>
          <a:p>
            <a:endParaRPr lang="en-US" baseline="0" dirty="0" smtClean="0"/>
          </a:p>
          <a:p>
            <a:r>
              <a:rPr lang="en-US" baseline="0" dirty="0" smtClean="0"/>
              <a:t>Arrows should go both ways – can they be dynamic?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E3B01-1251-B743-8067-38DFD1C09E9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946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E3B01-1251-B743-8067-38DFD1C09E96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238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E3B01-1251-B743-8067-38DFD1C09E9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0364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E3B01-1251-B743-8067-38DFD1C09E96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8923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E3B01-1251-B743-8067-38DFD1C09E96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8923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E3B01-1251-B743-8067-38DFD1C09E96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8923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E3B01-1251-B743-8067-38DFD1C09E96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8923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E3B01-1251-B743-8067-38DFD1C09E96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2381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E3B01-1251-B743-8067-38DFD1C09E96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2381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E3B01-1251-B743-8067-38DFD1C09E96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892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Q_divider_gray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Oval 6"/>
          <p:cNvSpPr/>
          <p:nvPr userDrawn="1"/>
        </p:nvSpPr>
        <p:spPr>
          <a:xfrm>
            <a:off x="6132286" y="3828148"/>
            <a:ext cx="1260929" cy="126092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Title_1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916" y="411845"/>
            <a:ext cx="7041584" cy="4755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7970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PQ_head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391" cy="91433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101550" cy="85249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0" y="6195325"/>
            <a:ext cx="91440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008" y="6385283"/>
            <a:ext cx="2541319" cy="2781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709" y="6342987"/>
            <a:ext cx="1050966" cy="398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3537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PQ_head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391" cy="91433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 userDrawn="1">
            <p:ph sz="half" idx="1"/>
          </p:nvPr>
        </p:nvSpPr>
        <p:spPr>
          <a:xfrm>
            <a:off x="457200" y="1356630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1" name="Picture Placeholder 19"/>
          <p:cNvSpPr>
            <a:spLocks noGrp="1"/>
          </p:cNvSpPr>
          <p:nvPr>
            <p:ph type="pic" sz="quarter" idx="13"/>
          </p:nvPr>
        </p:nvSpPr>
        <p:spPr>
          <a:xfrm>
            <a:off x="4648200" y="1357313"/>
            <a:ext cx="4038600" cy="4525962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101550" cy="85249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0" y="6195325"/>
            <a:ext cx="91440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008" y="6385283"/>
            <a:ext cx="2541319" cy="27813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709" y="6342987"/>
            <a:ext cx="1050966" cy="398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520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PQ_head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391" cy="91433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 userDrawn="1">
            <p:ph sz="half" idx="1"/>
          </p:nvPr>
        </p:nvSpPr>
        <p:spPr>
          <a:xfrm>
            <a:off x="457200" y="1356630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Chart Placeholder 4"/>
          <p:cNvSpPr>
            <a:spLocks noGrp="1"/>
          </p:cNvSpPr>
          <p:nvPr>
            <p:ph type="chart" sz="quarter" idx="14"/>
          </p:nvPr>
        </p:nvSpPr>
        <p:spPr>
          <a:xfrm>
            <a:off x="4648200" y="1357313"/>
            <a:ext cx="4038600" cy="4525962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101550" cy="85249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008" y="6385283"/>
            <a:ext cx="2541319" cy="27813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709" y="6342987"/>
            <a:ext cx="1050966" cy="398804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0" y="6195325"/>
            <a:ext cx="91440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96905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PQ_head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391" cy="914339"/>
          </a:xfrm>
          <a:prstGeom prst="rect">
            <a:avLst/>
          </a:prstGeom>
        </p:spPr>
      </p:pic>
      <p:sp>
        <p:nvSpPr>
          <p:cNvPr id="17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6253616"/>
            <a:ext cx="9144000" cy="326535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/>
          </p:nvPr>
        </p:nvSpPr>
        <p:spPr>
          <a:xfrm>
            <a:off x="0" y="914400"/>
            <a:ext cx="9144000" cy="5339216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101550" cy="85249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0" y="6195325"/>
            <a:ext cx="91440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008" y="6385283"/>
            <a:ext cx="2541319" cy="27813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709" y="6342987"/>
            <a:ext cx="1050966" cy="398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92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9144000" cy="6253616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6253616"/>
            <a:ext cx="9144000" cy="326535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6195325"/>
            <a:ext cx="91440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008" y="6385283"/>
            <a:ext cx="2541319" cy="27813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709" y="6342987"/>
            <a:ext cx="1050966" cy="398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872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63B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/>
          <p:cNvSpPr/>
          <p:nvPr userDrawn="1"/>
        </p:nvSpPr>
        <p:spPr>
          <a:xfrm>
            <a:off x="5402789" y="2680370"/>
            <a:ext cx="4151860" cy="415186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 userDrawn="1"/>
        </p:nvSpPr>
        <p:spPr>
          <a:xfrm>
            <a:off x="-1545590" y="-2333357"/>
            <a:ext cx="7440144" cy="7440144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 userDrawn="1"/>
        </p:nvSpPr>
        <p:spPr>
          <a:xfrm>
            <a:off x="6113517" y="-1147648"/>
            <a:ext cx="3565031" cy="356503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22313" y="695912"/>
            <a:ext cx="7772400" cy="2193726"/>
          </a:xfrm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22313" y="2896604"/>
            <a:ext cx="7772400" cy="75509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11" name="Picture 10" descr="start her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99432"/>
            <a:ext cx="9144000" cy="2258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012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 userDrawn="1"/>
        </p:nvSpPr>
        <p:spPr>
          <a:xfrm>
            <a:off x="-2454298" y="-1084512"/>
            <a:ext cx="7942512" cy="7942512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 userDrawn="1"/>
        </p:nvSpPr>
        <p:spPr>
          <a:xfrm>
            <a:off x="5257988" y="-2126423"/>
            <a:ext cx="4651100" cy="465110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 userDrawn="1"/>
        </p:nvSpPr>
        <p:spPr>
          <a:xfrm>
            <a:off x="5687786" y="2744621"/>
            <a:ext cx="5987729" cy="5987729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722313" y="4512623"/>
            <a:ext cx="7772400" cy="1225862"/>
          </a:xfrm>
        </p:spPr>
        <p:txBody>
          <a:bodyPr anchor="t"/>
          <a:lstStyle>
            <a:lvl1pPr algn="ctr">
              <a:defRPr lang="en-GB" sz="3600" b="1" smtClean="0"/>
            </a:lvl1pPr>
          </a:lstStyle>
          <a:p>
            <a:endParaRPr lang="en-US" dirty="0"/>
          </a:p>
        </p:txBody>
      </p:sp>
      <p:pic>
        <p:nvPicPr>
          <p:cNvPr id="13" name="Picture 12" descr="Title_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53" y="451689"/>
            <a:ext cx="5505239" cy="2523996"/>
          </a:xfrm>
          <a:prstGeom prst="rect">
            <a:avLst/>
          </a:prstGeom>
        </p:spPr>
      </p:pic>
      <p:pic>
        <p:nvPicPr>
          <p:cNvPr id="14" name="Picture 13" descr="Footer_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2200"/>
            <a:ext cx="9144000" cy="685800"/>
          </a:xfrm>
          <a:prstGeom prst="rect">
            <a:avLst/>
          </a:prstGeom>
        </p:spPr>
      </p:pic>
      <p:grpSp>
        <p:nvGrpSpPr>
          <p:cNvPr id="34" name="Group 33"/>
          <p:cNvGrpSpPr/>
          <p:nvPr userDrawn="1"/>
        </p:nvGrpSpPr>
        <p:grpSpPr>
          <a:xfrm>
            <a:off x="2628669" y="3437906"/>
            <a:ext cx="3886661" cy="649216"/>
            <a:chOff x="2205377" y="3296779"/>
            <a:chExt cx="4733243" cy="790626"/>
          </a:xfrm>
        </p:grpSpPr>
        <p:sp>
          <p:nvSpPr>
            <p:cNvPr id="35" name="Rectangle 34"/>
            <p:cNvSpPr/>
            <p:nvPr userDrawn="1"/>
          </p:nvSpPr>
          <p:spPr>
            <a:xfrm>
              <a:off x="2205377" y="3296779"/>
              <a:ext cx="4733243" cy="790626"/>
            </a:xfrm>
            <a:prstGeom prst="rect">
              <a:avLst/>
            </a:prstGeom>
            <a:solidFill>
              <a:schemeClr val="bg1"/>
            </a:solidFill>
            <a:ln w="22225">
              <a:solidFill>
                <a:schemeClr val="bg1">
                  <a:lumMod val="75000"/>
                </a:schemeClr>
              </a:soli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6" name="Picture 35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05389" y="3454970"/>
              <a:ext cx="4333218" cy="474242"/>
            </a:xfrm>
            <a:prstGeom prst="rect">
              <a:avLst/>
            </a:prstGeom>
            <a:solidFill>
              <a:schemeClr val="bg1"/>
            </a:solidFill>
          </p:spPr>
        </p:pic>
      </p:grpSp>
    </p:spTree>
    <p:extLst>
      <p:ext uri="{BB962C8B-B14F-4D97-AF65-F5344CB8AC3E}">
        <p14:creationId xmlns:p14="http://schemas.microsoft.com/office/powerpoint/2010/main" val="611165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 userDrawn="1"/>
        </p:nvSpPr>
        <p:spPr>
          <a:xfrm>
            <a:off x="5402789" y="2680370"/>
            <a:ext cx="4151860" cy="415186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 userDrawn="1"/>
        </p:nvSpPr>
        <p:spPr>
          <a:xfrm>
            <a:off x="-1545590" y="-2333357"/>
            <a:ext cx="7440144" cy="7440144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 userDrawn="1"/>
        </p:nvSpPr>
        <p:spPr>
          <a:xfrm>
            <a:off x="6113517" y="-1147648"/>
            <a:ext cx="3565031" cy="356503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22313" y="695912"/>
            <a:ext cx="7772400" cy="2193726"/>
          </a:xfrm>
        </p:spPr>
        <p:txBody>
          <a:bodyPr anchor="t">
            <a:noAutofit/>
          </a:bodyPr>
          <a:lstStyle>
            <a:lvl1pPr algn="ctr">
              <a:defRPr lang="en-GB" sz="3600" b="1" smtClean="0"/>
            </a:lvl1pPr>
          </a:lstStyle>
          <a:p>
            <a:endParaRPr lang="en-US" dirty="0"/>
          </a:p>
        </p:txBody>
      </p:sp>
      <p:pic>
        <p:nvPicPr>
          <p:cNvPr id="9" name="Picture 8" descr="Footer_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2200"/>
            <a:ext cx="9144000" cy="685800"/>
          </a:xfrm>
          <a:prstGeom prst="rect">
            <a:avLst/>
          </a:prstGeom>
        </p:spPr>
      </p:pic>
      <p:grpSp>
        <p:nvGrpSpPr>
          <p:cNvPr id="15" name="Group 14"/>
          <p:cNvGrpSpPr/>
          <p:nvPr userDrawn="1"/>
        </p:nvGrpSpPr>
        <p:grpSpPr>
          <a:xfrm>
            <a:off x="2628668" y="4533738"/>
            <a:ext cx="3886661" cy="649216"/>
            <a:chOff x="2205377" y="3296779"/>
            <a:chExt cx="4733243" cy="790626"/>
          </a:xfrm>
        </p:grpSpPr>
        <p:sp>
          <p:nvSpPr>
            <p:cNvPr id="16" name="Rectangle 15"/>
            <p:cNvSpPr/>
            <p:nvPr userDrawn="1"/>
          </p:nvSpPr>
          <p:spPr>
            <a:xfrm>
              <a:off x="2205377" y="3296779"/>
              <a:ext cx="4733243" cy="790626"/>
            </a:xfrm>
            <a:prstGeom prst="rect">
              <a:avLst/>
            </a:prstGeom>
            <a:solidFill>
              <a:schemeClr val="bg1"/>
            </a:solidFill>
            <a:ln w="22225">
              <a:solidFill>
                <a:schemeClr val="bg1">
                  <a:lumMod val="75000"/>
                </a:schemeClr>
              </a:soli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7" name="Picture 16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05389" y="3454970"/>
              <a:ext cx="4333218" cy="474242"/>
            </a:xfrm>
            <a:prstGeom prst="rect">
              <a:avLst/>
            </a:prstGeom>
            <a:solidFill>
              <a:schemeClr val="bg1"/>
            </a:solidFill>
          </p:spPr>
        </p:pic>
      </p:grpSp>
    </p:spTree>
    <p:extLst>
      <p:ext uri="{BB962C8B-B14F-4D97-AF65-F5344CB8AC3E}">
        <p14:creationId xmlns:p14="http://schemas.microsoft.com/office/powerpoint/2010/main" val="66232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61953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 userDrawn="1"/>
        </p:nvSpPr>
        <p:spPr>
          <a:xfrm>
            <a:off x="5402789" y="2680370"/>
            <a:ext cx="4151860" cy="415186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 userDrawn="1"/>
        </p:nvSpPr>
        <p:spPr>
          <a:xfrm>
            <a:off x="-1545590" y="-2333357"/>
            <a:ext cx="7440144" cy="7440144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 userDrawn="1"/>
        </p:nvSpPr>
        <p:spPr>
          <a:xfrm>
            <a:off x="6113517" y="-1147648"/>
            <a:ext cx="3565031" cy="3565031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22313" y="695912"/>
            <a:ext cx="7772400" cy="2193726"/>
          </a:xfrm>
        </p:spPr>
        <p:txBody>
          <a:bodyPr anchor="t"/>
          <a:lstStyle>
            <a:lvl1pPr algn="ctr">
              <a:defRPr lang="en-GB" sz="3600" b="1" smtClean="0"/>
            </a:lvl1pPr>
          </a:lstStyle>
          <a:p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22313" y="2896604"/>
            <a:ext cx="7772400" cy="75509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008" y="6385282"/>
            <a:ext cx="3288468" cy="35990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1179" y="6331112"/>
            <a:ext cx="1279371" cy="485476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0" y="6195325"/>
            <a:ext cx="91440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11582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lank_PQ.jpg"/>
          <p:cNvPicPr preferRelativeResize="0">
            <a:picLocks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97"/>
          <a:stretch/>
        </p:blipFill>
        <p:spPr>
          <a:xfrm>
            <a:off x="0" y="0"/>
            <a:ext cx="9144000" cy="6193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22313" y="695912"/>
            <a:ext cx="7772400" cy="2193726"/>
          </a:xfrm>
        </p:spPr>
        <p:txBody>
          <a:bodyPr anchor="t"/>
          <a:lstStyle>
            <a:lvl1pPr algn="l">
              <a:defRPr sz="4000" b="1" cap="all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22313" y="2896604"/>
            <a:ext cx="7772400" cy="75509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008" y="6385282"/>
            <a:ext cx="3288468" cy="3599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1179" y="6331112"/>
            <a:ext cx="1279371" cy="485476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0" y="6195325"/>
            <a:ext cx="91440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22857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Q_divider_gray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95325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22313" y="695912"/>
            <a:ext cx="7772400" cy="2193726"/>
          </a:xfrm>
        </p:spPr>
        <p:txBody>
          <a:bodyPr anchor="t"/>
          <a:lstStyle>
            <a:lvl1pPr algn="l">
              <a:defRPr sz="4000" b="1" cap="all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22313" y="2896604"/>
            <a:ext cx="7772400" cy="75509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6195325"/>
            <a:ext cx="91440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008" y="6385283"/>
            <a:ext cx="2541319" cy="27813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709" y="6342987"/>
            <a:ext cx="1050966" cy="398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0912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PQ_head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391" cy="9143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457200" y="0"/>
            <a:ext cx="7101550" cy="85249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0" y="6195325"/>
            <a:ext cx="91440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008" y="6385283"/>
            <a:ext cx="2541319" cy="2781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709" y="6342987"/>
            <a:ext cx="1050966" cy="398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150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PQ_head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391" cy="9143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457200" y="0"/>
            <a:ext cx="7101550" cy="85249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0" y="6195325"/>
            <a:ext cx="91440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008" y="6385283"/>
            <a:ext cx="2541319" cy="2781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709" y="6342987"/>
            <a:ext cx="1050966" cy="398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367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PQ_head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391" cy="9143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457200" y="0"/>
            <a:ext cx="7101550" cy="85249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0" y="6195325"/>
            <a:ext cx="91440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008" y="6385283"/>
            <a:ext cx="2541319" cy="2781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709" y="6342987"/>
            <a:ext cx="1050966" cy="398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0255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710155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6138"/>
            <a:ext cx="8229600" cy="4830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144064" y="6592424"/>
            <a:ext cx="2133600" cy="256822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chemeClr val="tx1"/>
                </a:solidFill>
              </a:defRPr>
            </a:lvl1pPr>
          </a:lstStyle>
          <a:p>
            <a:fld id="{F96874C0-3CF2-6A4F-9538-38078D6674CF}" type="datetime1">
              <a:rPr lang="en-US" smtClean="0"/>
              <a:pPr/>
              <a:t>11/4/2013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8519" y="6592424"/>
            <a:ext cx="4453486" cy="256822"/>
          </a:xfrm>
          <a:prstGeom prst="rect">
            <a:avLst/>
          </a:prstGeo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66335" y="6592424"/>
            <a:ext cx="2133600" cy="256822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FD79F44C-B0A7-3A42-A98F-236C7051F6B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2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33" r:id="rId2"/>
    <p:sldLayoutId id="2147483684" r:id="rId3"/>
    <p:sldLayoutId id="2147483689" r:id="rId4"/>
    <p:sldLayoutId id="2147483692" r:id="rId5"/>
    <p:sldLayoutId id="2147483693" r:id="rId6"/>
    <p:sldLayoutId id="2147483650" r:id="rId7"/>
    <p:sldLayoutId id="2147483730" r:id="rId8"/>
    <p:sldLayoutId id="2147483731" r:id="rId9"/>
    <p:sldLayoutId id="2147483674" r:id="rId10"/>
    <p:sldLayoutId id="2147483652" r:id="rId11"/>
    <p:sldLayoutId id="2147483666" r:id="rId12"/>
    <p:sldLayoutId id="2147483654" r:id="rId13"/>
    <p:sldLayoutId id="2147483657" r:id="rId14"/>
    <p:sldLayoutId id="2147483734" r:id="rId15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4655123"/>
            <a:ext cx="7772400" cy="1225862"/>
          </a:xfrm>
        </p:spPr>
        <p:txBody>
          <a:bodyPr>
            <a:no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Middle East Academic</a:t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dirty="0" smtClean="0">
                <a:solidFill>
                  <a:schemeClr val="bg1"/>
                </a:solidFill>
              </a:rPr>
              <a:t>Libraries Symposium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56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Challenges Libraries Face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866335" y="6592424"/>
            <a:ext cx="2133600" cy="256822"/>
          </a:xfrm>
          <a:prstGeom prst="rect">
            <a:avLst/>
          </a:prstGeom>
        </p:spPr>
        <p:txBody>
          <a:bodyPr/>
          <a:lstStyle/>
          <a:p>
            <a:fld id="{FD79F44C-B0A7-3A42-A98F-236C7051F6BB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1118069"/>
            <a:ext cx="8542735" cy="4946181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dirty="0">
                <a:cs typeface="Book Antiqua"/>
              </a:rPr>
              <a:t>Monograph budgets in decline – squeeze by electronic journals, databases, etc.</a:t>
            </a:r>
            <a:br>
              <a:rPr lang="en-US" dirty="0">
                <a:cs typeface="Book Antiqua"/>
              </a:rPr>
            </a:br>
            <a:endParaRPr lang="en-US" dirty="0">
              <a:cs typeface="Book Antiqua"/>
            </a:endParaRPr>
          </a:p>
          <a:p>
            <a:pPr>
              <a:defRPr/>
            </a:pPr>
            <a:r>
              <a:rPr lang="en-US" dirty="0">
                <a:cs typeface="Book Antiqua"/>
              </a:rPr>
              <a:t>Lack of space in the library</a:t>
            </a:r>
            <a:br>
              <a:rPr lang="en-US" dirty="0">
                <a:cs typeface="Book Antiqua"/>
              </a:rPr>
            </a:br>
            <a:endParaRPr lang="en-US" dirty="0">
              <a:cs typeface="Book Antiqua"/>
            </a:endParaRPr>
          </a:p>
          <a:p>
            <a:pPr>
              <a:defRPr/>
            </a:pPr>
            <a:r>
              <a:rPr lang="en-US" dirty="0">
                <a:cs typeface="Book Antiqua"/>
              </a:rPr>
              <a:t>Cost of keeping books on shelves</a:t>
            </a:r>
            <a:r>
              <a:rPr lang="en-US" sz="1600" dirty="0">
                <a:cs typeface="Book Antiqua"/>
              </a:rPr>
              <a:t/>
            </a:r>
            <a:br>
              <a:rPr lang="en-US" sz="1600" dirty="0">
                <a:cs typeface="Book Antiqua"/>
              </a:rPr>
            </a:br>
            <a:endParaRPr lang="en-US" dirty="0">
              <a:cs typeface="Book Antiqua"/>
            </a:endParaRPr>
          </a:p>
          <a:p>
            <a:pPr>
              <a:defRPr/>
            </a:pPr>
            <a:r>
              <a:rPr lang="en-US" dirty="0">
                <a:cs typeface="Book Antiqua"/>
              </a:rPr>
              <a:t>Web – changing users expectations</a:t>
            </a:r>
            <a:r>
              <a:rPr lang="en-US" sz="1600" dirty="0">
                <a:cs typeface="Book Antiqua"/>
              </a:rPr>
              <a:t>`</a:t>
            </a:r>
          </a:p>
          <a:p>
            <a:pPr>
              <a:defRPr/>
            </a:pPr>
            <a:endParaRPr lang="en-US" dirty="0">
              <a:cs typeface="Book Antiqua"/>
            </a:endParaRPr>
          </a:p>
          <a:p>
            <a:pPr>
              <a:defRPr/>
            </a:pPr>
            <a:r>
              <a:rPr lang="en-US" dirty="0">
                <a:cs typeface="Book Antiqua"/>
              </a:rPr>
              <a:t>Use of print monographs low and in decline</a:t>
            </a:r>
            <a:r>
              <a:rPr lang="en-US" sz="1800" dirty="0">
                <a:cs typeface="Book Antiqua"/>
              </a:rPr>
              <a:t/>
            </a:r>
            <a:br>
              <a:rPr lang="en-US" sz="1800" dirty="0">
                <a:cs typeface="Book Antiqua"/>
              </a:rPr>
            </a:br>
            <a:endParaRPr lang="en-US" dirty="0">
              <a:cs typeface="Book Antiqua"/>
            </a:endParaRPr>
          </a:p>
          <a:p>
            <a:pPr>
              <a:defRPr/>
            </a:pPr>
            <a:r>
              <a:rPr lang="en-US" dirty="0">
                <a:cs typeface="Book Antiqua"/>
              </a:rPr>
              <a:t>Rise in expenditure on Interlibrary loan</a:t>
            </a:r>
            <a:br>
              <a:rPr lang="en-US" dirty="0">
                <a:cs typeface="Book Antiqua"/>
              </a:rPr>
            </a:br>
            <a:endParaRPr lang="en-US" dirty="0">
              <a:cs typeface="Book Antiqua"/>
            </a:endParaRPr>
          </a:p>
          <a:p>
            <a:pPr>
              <a:defRPr/>
            </a:pPr>
            <a:r>
              <a:rPr lang="en-US" dirty="0">
                <a:cs typeface="Book Antiqua"/>
              </a:rPr>
              <a:t>Stretched resources</a:t>
            </a:r>
            <a:br>
              <a:rPr lang="en-US" dirty="0">
                <a:cs typeface="Book Antiqua"/>
              </a:rPr>
            </a:br>
            <a:endParaRPr lang="en-US" dirty="0">
              <a:cs typeface="Book Antiqua"/>
            </a:endParaRPr>
          </a:p>
          <a:p>
            <a:pPr>
              <a:defRPr/>
            </a:pPr>
            <a:r>
              <a:rPr lang="en-US" dirty="0">
                <a:cs typeface="Book Antiqua"/>
              </a:rPr>
              <a:t>The Economy</a:t>
            </a:r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99646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Define needs &amp; goals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866335" y="6592424"/>
            <a:ext cx="2133600" cy="256822"/>
          </a:xfrm>
          <a:prstGeom prst="rect">
            <a:avLst/>
          </a:prstGeom>
        </p:spPr>
        <p:txBody>
          <a:bodyPr/>
          <a:lstStyle/>
          <a:p>
            <a:fld id="{FD79F44C-B0A7-3A42-A98F-236C7051F6BB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25281" y="983610"/>
            <a:ext cx="8486749" cy="883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US" b="1" dirty="0" smtClean="0">
              <a:cs typeface="Trebuchet MS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 smtClean="0">
                <a:cs typeface="Trebuchet MS"/>
              </a:rPr>
              <a:t>Each library has a micro-climate of their own</a:t>
            </a:r>
          </a:p>
          <a:p>
            <a:pPr marL="285750" indent="-285750">
              <a:buFont typeface="Arial"/>
              <a:buChar char="•"/>
            </a:pPr>
            <a:endParaRPr lang="en-US" b="1" dirty="0" smtClean="0">
              <a:cs typeface="Trebuchet MS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 smtClean="0">
                <a:cs typeface="Trebuchet MS"/>
              </a:rPr>
              <a:t>Understand your needs and goals: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cs typeface="Trebuchet MS"/>
              </a:rPr>
              <a:t>Space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cs typeface="Trebuchet MS"/>
              </a:rPr>
              <a:t>Critical mass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cs typeface="Trebuchet MS"/>
              </a:rPr>
              <a:t>Meet Demand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cs typeface="Trebuchet MS"/>
              </a:rPr>
              <a:t>Extend print access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err="1" smtClean="0">
                <a:cs typeface="Trebuchet MS"/>
              </a:rPr>
              <a:t>Specialised</a:t>
            </a:r>
            <a:r>
              <a:rPr lang="en-US" dirty="0" smtClean="0">
                <a:cs typeface="Trebuchet MS"/>
              </a:rPr>
              <a:t> collection </a:t>
            </a:r>
            <a:r>
              <a:rPr lang="en-US" dirty="0" err="1" smtClean="0">
                <a:cs typeface="Trebuchet MS"/>
              </a:rPr>
              <a:t>curation</a:t>
            </a:r>
            <a:endParaRPr lang="en-US" dirty="0" smtClean="0">
              <a:cs typeface="Trebuchet MS"/>
            </a:endParaRPr>
          </a:p>
          <a:p>
            <a:pPr lvl="1"/>
            <a:endParaRPr lang="en-US" b="1" dirty="0" smtClean="0">
              <a:cs typeface="Trebuchet MS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 smtClean="0">
                <a:cs typeface="Trebuchet MS"/>
              </a:rPr>
              <a:t>Define your values and expectations  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cs typeface="Trebuchet MS"/>
              </a:rPr>
              <a:t>Ownership vs. access</a:t>
            </a:r>
            <a:r>
              <a:rPr lang="en-US" dirty="0">
                <a:cs typeface="Trebuchet MS"/>
              </a:rPr>
              <a:t> </a:t>
            </a:r>
            <a:endParaRPr lang="en-US" dirty="0" smtClean="0">
              <a:cs typeface="Trebuchet MS"/>
            </a:endParaRP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cs typeface="Trebuchet MS"/>
              </a:rPr>
              <a:t>What do you want to achieve?</a:t>
            </a:r>
          </a:p>
          <a:p>
            <a:pPr marL="742950" lvl="1" indent="-285750">
              <a:buFont typeface="Arial"/>
              <a:buChar char="•"/>
            </a:pPr>
            <a:endParaRPr lang="en-US" dirty="0" smtClean="0">
              <a:cs typeface="Trebuchet MS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cs typeface="Trebuchet MS"/>
              </a:rPr>
              <a:t>Set a budget and </a:t>
            </a:r>
            <a:r>
              <a:rPr lang="en-US" b="1" dirty="0" smtClean="0">
                <a:cs typeface="Trebuchet MS"/>
              </a:rPr>
              <a:t>timeframe</a:t>
            </a:r>
          </a:p>
          <a:p>
            <a:pPr marL="742950" lvl="1" indent="-285750">
              <a:buFont typeface="Arial"/>
              <a:buChar char="•"/>
            </a:pPr>
            <a:endParaRPr lang="en-US" b="1" dirty="0">
              <a:latin typeface="Trebuchet MS"/>
              <a:cs typeface="Trebuchet MS"/>
            </a:endParaRPr>
          </a:p>
          <a:p>
            <a:pPr marL="742950" lvl="1" indent="-285750">
              <a:buFont typeface="Arial"/>
              <a:buChar char="•"/>
            </a:pPr>
            <a:endParaRPr lang="en-US" dirty="0">
              <a:latin typeface="Trebuchet MS"/>
              <a:cs typeface="Trebuchet MS"/>
            </a:endParaRPr>
          </a:p>
          <a:p>
            <a:pPr marL="742950" lvl="1" indent="-285750">
              <a:buFont typeface="Arial"/>
              <a:buChar char="•"/>
            </a:pPr>
            <a:endParaRPr lang="en-US" dirty="0" smtClean="0">
              <a:latin typeface="Trebuchet MS"/>
              <a:cs typeface="Trebuchet MS"/>
            </a:endParaRPr>
          </a:p>
          <a:p>
            <a:pPr marL="742950" lvl="1" indent="-285750">
              <a:buFont typeface="Arial"/>
              <a:buChar char="•"/>
            </a:pPr>
            <a:endParaRPr lang="en-US" dirty="0">
              <a:latin typeface="Trebuchet MS"/>
              <a:cs typeface="Trebuchet MS"/>
            </a:endParaRPr>
          </a:p>
          <a:p>
            <a:pPr marL="742950" lvl="1" indent="-285750">
              <a:buFont typeface="Arial"/>
              <a:buChar char="•"/>
            </a:pPr>
            <a:endParaRPr lang="en-US" dirty="0" smtClean="0">
              <a:latin typeface="Trebuchet MS"/>
              <a:cs typeface="Trebuchet MS"/>
            </a:endParaRPr>
          </a:p>
          <a:p>
            <a:pPr marL="742950" lvl="1" indent="-285750">
              <a:buFont typeface="Arial"/>
              <a:buChar char="•"/>
            </a:pPr>
            <a:endParaRPr lang="en-US" dirty="0">
              <a:latin typeface="Trebuchet MS"/>
              <a:cs typeface="Trebuchet MS"/>
            </a:endParaRPr>
          </a:p>
          <a:p>
            <a:pPr marL="742950" lvl="1" indent="-285750">
              <a:buFont typeface="Arial"/>
              <a:buChar char="•"/>
            </a:pPr>
            <a:endParaRPr lang="en-US" dirty="0" smtClean="0">
              <a:latin typeface="Trebuchet MS"/>
              <a:cs typeface="Trebuchet MS"/>
            </a:endParaRPr>
          </a:p>
          <a:p>
            <a:pPr marL="742950" lvl="1" indent="-285750">
              <a:buFont typeface="Arial"/>
              <a:buChar char="•"/>
            </a:pPr>
            <a:endParaRPr lang="en-US" dirty="0">
              <a:latin typeface="Trebuchet MS"/>
              <a:cs typeface="Trebuchet MS"/>
            </a:endParaRPr>
          </a:p>
          <a:p>
            <a:pPr marL="742950" lvl="1" indent="-285750">
              <a:buFont typeface="Arial"/>
              <a:buChar char="•"/>
            </a:pPr>
            <a:endParaRPr lang="en-US" dirty="0" smtClean="0">
              <a:latin typeface="Trebuchet MS"/>
              <a:cs typeface="Trebuchet MS"/>
            </a:endParaRPr>
          </a:p>
          <a:p>
            <a:endParaRPr lang="en-US" dirty="0">
              <a:latin typeface="Trebuchet MS"/>
              <a:cs typeface="Trebuchet MS"/>
            </a:endParaRPr>
          </a:p>
          <a:p>
            <a:pPr marL="285750" indent="-285750">
              <a:buFont typeface="Arial"/>
              <a:buChar char="•"/>
            </a:pPr>
            <a:endParaRPr lang="en-US" dirty="0" smtClean="0">
              <a:latin typeface="Trebuchet MS"/>
              <a:cs typeface="Trebuchet MS"/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latin typeface="Trebuchet MS"/>
              <a:cs typeface="Trebuchet MS"/>
            </a:endParaRPr>
          </a:p>
          <a:p>
            <a:pPr marL="285750" indent="-285750">
              <a:buFont typeface="Arial"/>
              <a:buChar char="•"/>
            </a:pPr>
            <a:endParaRPr lang="en-US" dirty="0" smtClean="0">
              <a:latin typeface="Trebuchet MS"/>
              <a:cs typeface="Trebuchet MS"/>
            </a:endParaRPr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533273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dirty="0" smtClean="0"/>
              <a:t>Define Goals &amp; Expectations</a:t>
            </a:r>
            <a:endParaRPr lang="en-US" dirty="0"/>
          </a:p>
        </p:txBody>
      </p:sp>
      <p:sp>
        <p:nvSpPr>
          <p:cNvPr id="26" name="Freeform 19"/>
          <p:cNvSpPr>
            <a:spLocks noEditPoints="1"/>
          </p:cNvSpPr>
          <p:nvPr/>
        </p:nvSpPr>
        <p:spPr bwMode="auto">
          <a:xfrm>
            <a:off x="2294847" y="2214539"/>
            <a:ext cx="2714686" cy="2951946"/>
          </a:xfrm>
          <a:custGeom>
            <a:avLst/>
            <a:gdLst>
              <a:gd name="T0" fmla="*/ 756 w 4920"/>
              <a:gd name="T1" fmla="*/ 4077 h 5350"/>
              <a:gd name="T2" fmla="*/ 756 w 4920"/>
              <a:gd name="T3" fmla="*/ 1271 h 5350"/>
              <a:gd name="T4" fmla="*/ 3338 w 4920"/>
              <a:gd name="T5" fmla="*/ 2674 h 5350"/>
              <a:gd name="T6" fmla="*/ 756 w 4920"/>
              <a:gd name="T7" fmla="*/ 4077 h 5350"/>
              <a:gd name="T8" fmla="*/ 0 w 4920"/>
              <a:gd name="T9" fmla="*/ 0 h 5350"/>
              <a:gd name="T10" fmla="*/ 0 w 4920"/>
              <a:gd name="T11" fmla="*/ 5350 h 5350"/>
              <a:gd name="T12" fmla="*/ 4920 w 4920"/>
              <a:gd name="T13" fmla="*/ 2674 h 5350"/>
              <a:gd name="T14" fmla="*/ 0 w 4920"/>
              <a:gd name="T15" fmla="*/ 0 h 5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920" h="5350">
                <a:moveTo>
                  <a:pt x="756" y="4077"/>
                </a:moveTo>
                <a:lnTo>
                  <a:pt x="756" y="1271"/>
                </a:lnTo>
                <a:lnTo>
                  <a:pt x="3338" y="2674"/>
                </a:lnTo>
                <a:lnTo>
                  <a:pt x="756" y="4077"/>
                </a:lnTo>
                <a:moveTo>
                  <a:pt x="0" y="0"/>
                </a:moveTo>
                <a:lnTo>
                  <a:pt x="0" y="5350"/>
                </a:lnTo>
                <a:lnTo>
                  <a:pt x="4920" y="2674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7823876" y="2741691"/>
            <a:ext cx="1320124" cy="19010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2928" y="1091677"/>
            <a:ext cx="6587358" cy="507614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377748" y="3221335"/>
            <a:ext cx="25699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Budget</a:t>
            </a:r>
            <a:endParaRPr lang="en-GB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4015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/>
          <p:cNvGrpSpPr/>
          <p:nvPr/>
        </p:nvGrpSpPr>
        <p:grpSpPr>
          <a:xfrm>
            <a:off x="5588400" y="4604430"/>
            <a:ext cx="3339700" cy="1818298"/>
            <a:chOff x="88951" y="2006063"/>
            <a:chExt cx="2685217" cy="1818298"/>
          </a:xfrm>
        </p:grpSpPr>
        <p:pic>
          <p:nvPicPr>
            <p:cNvPr id="64" name="Picture 6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 flipV="1">
              <a:off x="1270766" y="873264"/>
              <a:ext cx="328720" cy="2594318"/>
            </a:xfrm>
            <a:prstGeom prst="rect">
              <a:avLst/>
            </a:prstGeom>
          </p:spPr>
        </p:pic>
        <p:pic>
          <p:nvPicPr>
            <p:cNvPr id="65" name="Picture 6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270766" y="2362842"/>
              <a:ext cx="328720" cy="2594318"/>
            </a:xfrm>
            <a:prstGeom prst="rect">
              <a:avLst/>
            </a:prstGeom>
          </p:spPr>
        </p:pic>
        <p:sp>
          <p:nvSpPr>
            <p:cNvPr id="66" name="Rectangle 65"/>
            <p:cNvSpPr/>
            <p:nvPr/>
          </p:nvSpPr>
          <p:spPr>
            <a:xfrm rot="16200000">
              <a:off x="660033" y="1562462"/>
              <a:ext cx="1543053" cy="26852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5463540" y="932966"/>
            <a:ext cx="3446208" cy="1818298"/>
            <a:chOff x="88951" y="2006063"/>
            <a:chExt cx="2685217" cy="1818298"/>
          </a:xfrm>
        </p:grpSpPr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 flipV="1">
              <a:off x="1270766" y="873264"/>
              <a:ext cx="328720" cy="2594318"/>
            </a:xfrm>
            <a:prstGeom prst="rect">
              <a:avLst/>
            </a:prstGeom>
          </p:spPr>
        </p:pic>
        <p:pic>
          <p:nvPicPr>
            <p:cNvPr id="61" name="Picture 6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270766" y="2362842"/>
              <a:ext cx="328720" cy="2594318"/>
            </a:xfrm>
            <a:prstGeom prst="rect">
              <a:avLst/>
            </a:prstGeom>
          </p:spPr>
        </p:pic>
        <p:sp>
          <p:nvSpPr>
            <p:cNvPr id="62" name="Rectangle 61"/>
            <p:cNvSpPr/>
            <p:nvPr/>
          </p:nvSpPr>
          <p:spPr>
            <a:xfrm rot="16200000">
              <a:off x="660033" y="1562462"/>
              <a:ext cx="1543053" cy="26852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88953" y="1946703"/>
            <a:ext cx="2685217" cy="2576513"/>
            <a:chOff x="88953" y="1873966"/>
            <a:chExt cx="2685217" cy="2576513"/>
          </a:xfrm>
        </p:grpSpPr>
        <p:pic>
          <p:nvPicPr>
            <p:cNvPr id="58" name="Picture 5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 flipV="1">
              <a:off x="1270766" y="741167"/>
              <a:ext cx="328720" cy="2594318"/>
            </a:xfrm>
            <a:prstGeom prst="rect">
              <a:avLst/>
            </a:prstGeom>
          </p:spPr>
        </p:pic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270766" y="2988960"/>
              <a:ext cx="328720" cy="2594318"/>
            </a:xfrm>
            <a:prstGeom prst="rect">
              <a:avLst/>
            </a:prstGeom>
          </p:spPr>
        </p:pic>
        <p:sp>
          <p:nvSpPr>
            <p:cNvPr id="41" name="Rectangle 40"/>
            <p:cNvSpPr/>
            <p:nvPr/>
          </p:nvSpPr>
          <p:spPr>
            <a:xfrm rot="16200000">
              <a:off x="295335" y="1807284"/>
              <a:ext cx="2272454" cy="26852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222656" y="2255845"/>
            <a:ext cx="2558644" cy="1931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en-US" sz="1400" b="1" dirty="0" smtClean="0">
                <a:solidFill>
                  <a:schemeClr val="accent5">
                    <a:lumMod val="75000"/>
                  </a:schemeClr>
                </a:solidFill>
              </a:rPr>
              <a:t>[PA] Perpetual Archive</a:t>
            </a:r>
          </a:p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84% of titles have multiple concurrent access</a:t>
            </a:r>
          </a:p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Extended Access™ for </a:t>
            </a:r>
            <a:b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single-user titles</a:t>
            </a:r>
            <a:endParaRPr lang="en-US" sz="13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en-US" sz="13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Non-Linear</a:t>
            </a:r>
            <a:r>
              <a:rPr lang="en-US" sz="13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™ </a:t>
            </a:r>
            <a:r>
              <a:rPr lang="en-US" sz="13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Lending</a:t>
            </a:r>
            <a:br>
              <a:rPr lang="en-US" sz="13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Multiple simultaneous access </a:t>
            </a: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at </a:t>
            </a: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or near hardback price</a:t>
            </a:r>
            <a:endParaRPr lang="en-US" sz="13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 rot="900000">
            <a:off x="2528020" y="1486886"/>
            <a:ext cx="4003506" cy="4003502"/>
          </a:xfrm>
          <a:custGeom>
            <a:avLst/>
            <a:gdLst>
              <a:gd name="T0" fmla="*/ 2045 w 2845"/>
              <a:gd name="T1" fmla="*/ 344 h 2845"/>
              <a:gd name="T2" fmla="*/ 2501 w 2845"/>
              <a:gd name="T3" fmla="*/ 2045 h 2845"/>
              <a:gd name="T4" fmla="*/ 800 w 2845"/>
              <a:gd name="T5" fmla="*/ 2501 h 2845"/>
              <a:gd name="T6" fmla="*/ 344 w 2845"/>
              <a:gd name="T7" fmla="*/ 800 h 2845"/>
              <a:gd name="T8" fmla="*/ 2045 w 2845"/>
              <a:gd name="T9" fmla="*/ 344 h 2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5" h="2845">
                <a:moveTo>
                  <a:pt x="2045" y="344"/>
                </a:moveTo>
                <a:cubicBezTo>
                  <a:pt x="2641" y="688"/>
                  <a:pt x="2845" y="1450"/>
                  <a:pt x="2501" y="2045"/>
                </a:cubicBezTo>
                <a:cubicBezTo>
                  <a:pt x="2157" y="2641"/>
                  <a:pt x="1396" y="2845"/>
                  <a:pt x="800" y="2501"/>
                </a:cubicBezTo>
                <a:cubicBezTo>
                  <a:pt x="204" y="2157"/>
                  <a:pt x="0" y="1396"/>
                  <a:pt x="344" y="800"/>
                </a:cubicBezTo>
                <a:cubicBezTo>
                  <a:pt x="688" y="204"/>
                  <a:pt x="1450" y="0"/>
                  <a:pt x="2045" y="344"/>
                </a:cubicBezTo>
                <a:close/>
              </a:path>
            </a:pathLst>
          </a:cu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bg2">
                  <a:lumMod val="65000"/>
                </a:schemeClr>
              </a:gs>
            </a:gsLst>
            <a:lin ang="162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09480" tIns="54738" rIns="109480" bIns="54738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108566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900" b="1" kern="0" dirty="0">
              <a:solidFill>
                <a:schemeClr val="bg1"/>
              </a:solidFill>
              <a:effectLst>
                <a:outerShdw blurRad="50800" dist="25400" dir="2700000" algn="tl" rotWithShape="0">
                  <a:prstClr val="black">
                    <a:alpha val="40000"/>
                  </a:prstClr>
                </a:outerShdw>
              </a:effectLst>
              <a:latin typeface="Arial" charset="0"/>
            </a:endParaRPr>
          </a:p>
        </p:txBody>
      </p:sp>
      <p:sp>
        <p:nvSpPr>
          <p:cNvPr id="20" name="Freeform 6"/>
          <p:cNvSpPr>
            <a:spLocks/>
          </p:cNvSpPr>
          <p:nvPr/>
        </p:nvSpPr>
        <p:spPr bwMode="auto">
          <a:xfrm rot="900000">
            <a:off x="2970212" y="1929077"/>
            <a:ext cx="3119121" cy="3119118"/>
          </a:xfrm>
          <a:custGeom>
            <a:avLst/>
            <a:gdLst>
              <a:gd name="T0" fmla="*/ 2045 w 2845"/>
              <a:gd name="T1" fmla="*/ 344 h 2845"/>
              <a:gd name="T2" fmla="*/ 2501 w 2845"/>
              <a:gd name="T3" fmla="*/ 2045 h 2845"/>
              <a:gd name="T4" fmla="*/ 800 w 2845"/>
              <a:gd name="T5" fmla="*/ 2501 h 2845"/>
              <a:gd name="T6" fmla="*/ 344 w 2845"/>
              <a:gd name="T7" fmla="*/ 800 h 2845"/>
              <a:gd name="T8" fmla="*/ 2045 w 2845"/>
              <a:gd name="T9" fmla="*/ 344 h 2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5" h="2845">
                <a:moveTo>
                  <a:pt x="2045" y="344"/>
                </a:moveTo>
                <a:cubicBezTo>
                  <a:pt x="2641" y="688"/>
                  <a:pt x="2845" y="1450"/>
                  <a:pt x="2501" y="2045"/>
                </a:cubicBezTo>
                <a:cubicBezTo>
                  <a:pt x="2157" y="2641"/>
                  <a:pt x="1396" y="2845"/>
                  <a:pt x="800" y="2501"/>
                </a:cubicBezTo>
                <a:cubicBezTo>
                  <a:pt x="204" y="2157"/>
                  <a:pt x="0" y="1396"/>
                  <a:pt x="344" y="800"/>
                </a:cubicBezTo>
                <a:cubicBezTo>
                  <a:pt x="688" y="204"/>
                  <a:pt x="1450" y="0"/>
                  <a:pt x="2045" y="344"/>
                </a:cubicBezTo>
                <a:close/>
              </a:path>
            </a:pathLst>
          </a:cu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09480" tIns="54738" rIns="109480" bIns="54738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108566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900" b="1" kern="0" dirty="0">
              <a:solidFill>
                <a:schemeClr val="bg1"/>
              </a:solidFill>
              <a:effectLst>
                <a:outerShdw blurRad="50800" dist="25400" dir="2700000" algn="tl" rotWithShape="0">
                  <a:prstClr val="black">
                    <a:alpha val="40000"/>
                  </a:prstClr>
                </a:outerShdw>
              </a:effectLst>
              <a:latin typeface="Arial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 rot="5400000">
            <a:off x="3893805" y="2392999"/>
            <a:ext cx="1225712" cy="2307114"/>
            <a:chOff x="3299467" y="1689258"/>
            <a:chExt cx="2548199" cy="4074721"/>
          </a:xfrm>
        </p:grpSpPr>
        <p:sp>
          <p:nvSpPr>
            <p:cNvPr id="37" name="Rectangle 36"/>
            <p:cNvSpPr/>
            <p:nvPr/>
          </p:nvSpPr>
          <p:spPr>
            <a:xfrm>
              <a:off x="3487658" y="1816100"/>
              <a:ext cx="2168684" cy="38290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299467" y="1689258"/>
              <a:ext cx="2548199" cy="626106"/>
            </a:xfrm>
            <a:prstGeom prst="rect">
              <a:avLst/>
            </a:prstGeom>
            <a:gradFill flip="none" rotWithShape="1">
              <a:gsLst>
                <a:gs pos="28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38100">
              <a:gradFill flip="none" rotWithShape="1">
                <a:gsLst>
                  <a:gs pos="0">
                    <a:schemeClr val="bg2"/>
                  </a:gs>
                  <a:gs pos="100000">
                    <a:schemeClr val="bg2">
                      <a:alpha val="0"/>
                    </a:schemeClr>
                  </a:gs>
                </a:gsLst>
                <a:lin ang="5400000" scaled="1"/>
                <a:tileRect/>
              </a:gra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299467" y="5137873"/>
              <a:ext cx="2548199" cy="626106"/>
            </a:xfrm>
            <a:prstGeom prst="rect">
              <a:avLst/>
            </a:prstGeom>
            <a:gradFill flip="none" rotWithShape="1">
              <a:gsLst>
                <a:gs pos="28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16200000" scaled="1"/>
              <a:tileRect/>
            </a:gradFill>
            <a:ln w="38100">
              <a:gradFill flip="none" rotWithShape="1">
                <a:gsLst>
                  <a:gs pos="0">
                    <a:schemeClr val="bg2"/>
                  </a:gs>
                  <a:gs pos="100000">
                    <a:schemeClr val="bg2">
                      <a:alpha val="0"/>
                    </a:schemeClr>
                  </a:gs>
                </a:gsLst>
                <a:lin ang="16200000" scaled="1"/>
                <a:tileRect/>
              </a:gra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2" name="Rectangle 21"/>
          <p:cNvSpPr/>
          <p:nvPr/>
        </p:nvSpPr>
        <p:spPr>
          <a:xfrm>
            <a:off x="3221477" y="3079390"/>
            <a:ext cx="2566302" cy="92948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Diversifying models aids </a:t>
            </a: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 collection </a:t>
            </a:r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development and </a:t>
            </a: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shows </a:t>
            </a:r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greatest ROI</a:t>
            </a:r>
          </a:p>
        </p:txBody>
      </p:sp>
      <p:grpSp>
        <p:nvGrpSpPr>
          <p:cNvPr id="13" name="Group 12"/>
          <p:cNvGrpSpPr/>
          <p:nvPr/>
        </p:nvGrpSpPr>
        <p:grpSpPr>
          <a:xfrm rot="19779558">
            <a:off x="1605059" y="701928"/>
            <a:ext cx="5379832" cy="4820919"/>
            <a:chOff x="674688" y="51035"/>
            <a:chExt cx="7793037" cy="6983414"/>
          </a:xfrm>
          <a:solidFill>
            <a:schemeClr val="accent2"/>
          </a:solidFill>
        </p:grpSpPr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3086101" y="4659548"/>
              <a:ext cx="5381624" cy="2370137"/>
            </a:xfrm>
            <a:custGeom>
              <a:avLst/>
              <a:gdLst>
                <a:gd name="T0" fmla="*/ 1357 w 1435"/>
                <a:gd name="T1" fmla="*/ 442 h 632"/>
                <a:gd name="T2" fmla="*/ 962 w 1435"/>
                <a:gd name="T3" fmla="*/ 553 h 632"/>
                <a:gd name="T4" fmla="*/ 816 w 1435"/>
                <a:gd name="T5" fmla="*/ 338 h 632"/>
                <a:gd name="T6" fmla="*/ 259 w 1435"/>
                <a:gd name="T7" fmla="*/ 321 h 632"/>
                <a:gd name="T8" fmla="*/ 44 w 1435"/>
                <a:gd name="T9" fmla="*/ 124 h 632"/>
                <a:gd name="T10" fmla="*/ 0 w 1435"/>
                <a:gd name="T11" fmla="*/ 148 h 632"/>
                <a:gd name="T12" fmla="*/ 3 w 1435"/>
                <a:gd name="T13" fmla="*/ 93 h 632"/>
                <a:gd name="T14" fmla="*/ 5 w 1435"/>
                <a:gd name="T15" fmla="*/ 56 h 632"/>
                <a:gd name="T16" fmla="*/ 5 w 1435"/>
                <a:gd name="T17" fmla="*/ 56 h 632"/>
                <a:gd name="T18" fmla="*/ 5 w 1435"/>
                <a:gd name="T19" fmla="*/ 39 h 632"/>
                <a:gd name="T20" fmla="*/ 17 w 1435"/>
                <a:gd name="T21" fmla="*/ 46 h 632"/>
                <a:gd name="T22" fmla="*/ 17 w 1435"/>
                <a:gd name="T23" fmla="*/ 46 h 632"/>
                <a:gd name="T24" fmla="*/ 52 w 1435"/>
                <a:gd name="T25" fmla="*/ 67 h 632"/>
                <a:gd name="T26" fmla="*/ 99 w 1435"/>
                <a:gd name="T27" fmla="*/ 95 h 632"/>
                <a:gd name="T28" fmla="*/ 56 w 1435"/>
                <a:gd name="T29" fmla="*/ 117 h 632"/>
                <a:gd name="T30" fmla="*/ 235 w 1435"/>
                <a:gd name="T31" fmla="*/ 282 h 632"/>
                <a:gd name="T32" fmla="*/ 850 w 1435"/>
                <a:gd name="T33" fmla="*/ 159 h 632"/>
                <a:gd name="T34" fmla="*/ 858 w 1435"/>
                <a:gd name="T35" fmla="*/ 146 h 632"/>
                <a:gd name="T36" fmla="*/ 1001 w 1435"/>
                <a:gd name="T37" fmla="*/ 29 h 632"/>
                <a:gd name="T38" fmla="*/ 1246 w 1435"/>
                <a:gd name="T39" fmla="*/ 47 h 632"/>
                <a:gd name="T40" fmla="*/ 1357 w 1435"/>
                <a:gd name="T41" fmla="*/ 442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35" h="632">
                  <a:moveTo>
                    <a:pt x="1357" y="442"/>
                  </a:moveTo>
                  <a:cubicBezTo>
                    <a:pt x="1278" y="582"/>
                    <a:pt x="1101" y="632"/>
                    <a:pt x="962" y="553"/>
                  </a:cubicBezTo>
                  <a:cubicBezTo>
                    <a:pt x="879" y="507"/>
                    <a:pt x="827" y="425"/>
                    <a:pt x="816" y="338"/>
                  </a:cubicBezTo>
                  <a:cubicBezTo>
                    <a:pt x="666" y="428"/>
                    <a:pt x="450" y="428"/>
                    <a:pt x="259" y="321"/>
                  </a:cubicBezTo>
                  <a:cubicBezTo>
                    <a:pt x="168" y="270"/>
                    <a:pt x="95" y="201"/>
                    <a:pt x="44" y="124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3" y="93"/>
                    <a:pt x="3" y="93"/>
                    <a:pt x="3" y="93"/>
                  </a:cubicBezTo>
                  <a:cubicBezTo>
                    <a:pt x="5" y="56"/>
                    <a:pt x="5" y="56"/>
                    <a:pt x="5" y="56"/>
                  </a:cubicBezTo>
                  <a:cubicBezTo>
                    <a:pt x="5" y="56"/>
                    <a:pt x="5" y="56"/>
                    <a:pt x="5" y="56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99" y="95"/>
                    <a:pt x="99" y="95"/>
                    <a:pt x="99" y="95"/>
                  </a:cubicBezTo>
                  <a:cubicBezTo>
                    <a:pt x="56" y="117"/>
                    <a:pt x="56" y="117"/>
                    <a:pt x="56" y="117"/>
                  </a:cubicBezTo>
                  <a:cubicBezTo>
                    <a:pt x="100" y="183"/>
                    <a:pt x="160" y="240"/>
                    <a:pt x="235" y="282"/>
                  </a:cubicBezTo>
                  <a:cubicBezTo>
                    <a:pt x="459" y="408"/>
                    <a:pt x="730" y="352"/>
                    <a:pt x="850" y="159"/>
                  </a:cubicBezTo>
                  <a:cubicBezTo>
                    <a:pt x="853" y="155"/>
                    <a:pt x="855" y="150"/>
                    <a:pt x="858" y="146"/>
                  </a:cubicBezTo>
                  <a:cubicBezTo>
                    <a:pt x="893" y="91"/>
                    <a:pt x="943" y="51"/>
                    <a:pt x="1001" y="29"/>
                  </a:cubicBezTo>
                  <a:cubicBezTo>
                    <a:pt x="1078" y="0"/>
                    <a:pt x="1168" y="3"/>
                    <a:pt x="1246" y="47"/>
                  </a:cubicBezTo>
                  <a:cubicBezTo>
                    <a:pt x="1386" y="126"/>
                    <a:pt x="1435" y="303"/>
                    <a:pt x="1357" y="442"/>
                  </a:cubicBezTo>
                  <a:close/>
                </a:path>
              </a:pathLst>
            </a:custGeom>
            <a:gradFill flip="none" rotWithShape="1">
              <a:gsLst>
                <a:gs pos="76000">
                  <a:schemeClr val="accent4">
                    <a:lumMod val="88000"/>
                    <a:lumOff val="12000"/>
                  </a:schemeClr>
                </a:gs>
                <a:gs pos="99000">
                  <a:schemeClr val="accent4">
                    <a:lumMod val="60000"/>
                    <a:lumOff val="40000"/>
                    <a:alpha val="45000"/>
                  </a:schemeClr>
                </a:gs>
              </a:gsLst>
              <a:lin ang="10500000" scaled="0"/>
              <a:tileRect/>
            </a:gradFill>
            <a:ln w="10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674688" y="2451336"/>
              <a:ext cx="4125914" cy="4583113"/>
            </a:xfrm>
            <a:custGeom>
              <a:avLst/>
              <a:gdLst>
                <a:gd name="T0" fmla="*/ 1100 w 1100"/>
                <a:gd name="T1" fmla="*/ 58 h 1222"/>
                <a:gd name="T2" fmla="*/ 1088 w 1100"/>
                <a:gd name="T3" fmla="*/ 65 h 1222"/>
                <a:gd name="T4" fmla="*/ 1088 w 1100"/>
                <a:gd name="T5" fmla="*/ 65 h 1222"/>
                <a:gd name="T6" fmla="*/ 1053 w 1100"/>
                <a:gd name="T7" fmla="*/ 85 h 1222"/>
                <a:gd name="T8" fmla="*/ 1005 w 1100"/>
                <a:gd name="T9" fmla="*/ 112 h 1222"/>
                <a:gd name="T10" fmla="*/ 1007 w 1100"/>
                <a:gd name="T11" fmla="*/ 63 h 1222"/>
                <a:gd name="T12" fmla="*/ 775 w 1100"/>
                <a:gd name="T13" fmla="*/ 136 h 1222"/>
                <a:gd name="T14" fmla="*/ 581 w 1100"/>
                <a:gd name="T15" fmla="*/ 743 h 1222"/>
                <a:gd name="T16" fmla="*/ 582 w 1100"/>
                <a:gd name="T17" fmla="*/ 744 h 1222"/>
                <a:gd name="T18" fmla="*/ 619 w 1100"/>
                <a:gd name="T19" fmla="*/ 930 h 1222"/>
                <a:gd name="T20" fmla="*/ 479 w 1100"/>
                <a:gd name="T21" fmla="*/ 1141 h 1222"/>
                <a:gd name="T22" fmla="*/ 82 w 1100"/>
                <a:gd name="T23" fmla="*/ 1039 h 1222"/>
                <a:gd name="T24" fmla="*/ 183 w 1100"/>
                <a:gd name="T25" fmla="*/ 641 h 1222"/>
                <a:gd name="T26" fmla="*/ 437 w 1100"/>
                <a:gd name="T27" fmla="*/ 620 h 1222"/>
                <a:gd name="T28" fmla="*/ 729 w 1100"/>
                <a:gd name="T29" fmla="*/ 137 h 1222"/>
                <a:gd name="T30" fmla="*/ 1007 w 1100"/>
                <a:gd name="T31" fmla="*/ 49 h 1222"/>
                <a:gd name="T32" fmla="*/ 1009 w 1100"/>
                <a:gd name="T33" fmla="*/ 0 h 1222"/>
                <a:gd name="T34" fmla="*/ 1054 w 1100"/>
                <a:gd name="T35" fmla="*/ 29 h 1222"/>
                <a:gd name="T36" fmla="*/ 1086 w 1100"/>
                <a:gd name="T37" fmla="*/ 49 h 1222"/>
                <a:gd name="T38" fmla="*/ 1086 w 1100"/>
                <a:gd name="T39" fmla="*/ 49 h 1222"/>
                <a:gd name="T40" fmla="*/ 1100 w 1100"/>
                <a:gd name="T41" fmla="*/ 58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00" h="1222">
                  <a:moveTo>
                    <a:pt x="1100" y="58"/>
                  </a:moveTo>
                  <a:cubicBezTo>
                    <a:pt x="1088" y="65"/>
                    <a:pt x="1088" y="65"/>
                    <a:pt x="1088" y="65"/>
                  </a:cubicBezTo>
                  <a:cubicBezTo>
                    <a:pt x="1088" y="65"/>
                    <a:pt x="1088" y="65"/>
                    <a:pt x="1088" y="65"/>
                  </a:cubicBezTo>
                  <a:cubicBezTo>
                    <a:pt x="1053" y="85"/>
                    <a:pt x="1053" y="85"/>
                    <a:pt x="1053" y="85"/>
                  </a:cubicBezTo>
                  <a:cubicBezTo>
                    <a:pt x="1005" y="112"/>
                    <a:pt x="1005" y="112"/>
                    <a:pt x="1005" y="112"/>
                  </a:cubicBezTo>
                  <a:cubicBezTo>
                    <a:pt x="1007" y="63"/>
                    <a:pt x="1007" y="63"/>
                    <a:pt x="1007" y="63"/>
                  </a:cubicBezTo>
                  <a:cubicBezTo>
                    <a:pt x="929" y="68"/>
                    <a:pt x="849" y="92"/>
                    <a:pt x="775" y="136"/>
                  </a:cubicBezTo>
                  <a:cubicBezTo>
                    <a:pt x="549" y="269"/>
                    <a:pt x="463" y="541"/>
                    <a:pt x="581" y="743"/>
                  </a:cubicBezTo>
                  <a:cubicBezTo>
                    <a:pt x="581" y="743"/>
                    <a:pt x="582" y="744"/>
                    <a:pt x="582" y="744"/>
                  </a:cubicBezTo>
                  <a:cubicBezTo>
                    <a:pt x="616" y="802"/>
                    <a:pt x="628" y="868"/>
                    <a:pt x="619" y="930"/>
                  </a:cubicBezTo>
                  <a:cubicBezTo>
                    <a:pt x="608" y="1015"/>
                    <a:pt x="559" y="1094"/>
                    <a:pt x="479" y="1141"/>
                  </a:cubicBezTo>
                  <a:cubicBezTo>
                    <a:pt x="342" y="1222"/>
                    <a:pt x="164" y="1177"/>
                    <a:pt x="82" y="1039"/>
                  </a:cubicBezTo>
                  <a:cubicBezTo>
                    <a:pt x="0" y="901"/>
                    <a:pt x="46" y="723"/>
                    <a:pt x="183" y="641"/>
                  </a:cubicBezTo>
                  <a:cubicBezTo>
                    <a:pt x="263" y="594"/>
                    <a:pt x="356" y="589"/>
                    <a:pt x="437" y="620"/>
                  </a:cubicBezTo>
                  <a:cubicBezTo>
                    <a:pt x="429" y="442"/>
                    <a:pt x="538" y="250"/>
                    <a:pt x="729" y="137"/>
                  </a:cubicBezTo>
                  <a:cubicBezTo>
                    <a:pt x="819" y="84"/>
                    <a:pt x="915" y="55"/>
                    <a:pt x="1007" y="49"/>
                  </a:cubicBezTo>
                  <a:cubicBezTo>
                    <a:pt x="1009" y="0"/>
                    <a:pt x="1009" y="0"/>
                    <a:pt x="1009" y="0"/>
                  </a:cubicBezTo>
                  <a:cubicBezTo>
                    <a:pt x="1054" y="29"/>
                    <a:pt x="1054" y="29"/>
                    <a:pt x="1054" y="29"/>
                  </a:cubicBezTo>
                  <a:cubicBezTo>
                    <a:pt x="1086" y="49"/>
                    <a:pt x="1086" y="49"/>
                    <a:pt x="1086" y="49"/>
                  </a:cubicBezTo>
                  <a:cubicBezTo>
                    <a:pt x="1086" y="49"/>
                    <a:pt x="1086" y="49"/>
                    <a:pt x="1086" y="49"/>
                  </a:cubicBezTo>
                  <a:lnTo>
                    <a:pt x="1100" y="58"/>
                  </a:lnTo>
                  <a:close/>
                </a:path>
              </a:pathLst>
            </a:custGeom>
            <a:gradFill flip="none" rotWithShape="1">
              <a:gsLst>
                <a:gs pos="54000">
                  <a:schemeClr val="accent2">
                    <a:lumMod val="40000"/>
                    <a:lumOff val="60000"/>
                  </a:schemeClr>
                </a:gs>
                <a:gs pos="82000">
                  <a:schemeClr val="accent2">
                    <a:lumMod val="40000"/>
                    <a:lumOff val="60000"/>
                    <a:alpha val="45000"/>
                  </a:schemeClr>
                </a:gs>
              </a:gsLst>
              <a:lin ang="20400000" scaled="0"/>
              <a:tileRect/>
            </a:gradFill>
            <a:ln w="10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3438528" y="51035"/>
              <a:ext cx="2809875" cy="5156200"/>
            </a:xfrm>
            <a:custGeom>
              <a:avLst/>
              <a:gdLst>
                <a:gd name="T0" fmla="*/ 686 w 749"/>
                <a:gd name="T1" fmla="*/ 1299 h 1375"/>
                <a:gd name="T2" fmla="*/ 727 w 749"/>
                <a:gd name="T3" fmla="*/ 1324 h 1375"/>
                <a:gd name="T4" fmla="*/ 679 w 749"/>
                <a:gd name="T5" fmla="*/ 1349 h 1375"/>
                <a:gd name="T6" fmla="*/ 646 w 749"/>
                <a:gd name="T7" fmla="*/ 1367 h 1375"/>
                <a:gd name="T8" fmla="*/ 646 w 749"/>
                <a:gd name="T9" fmla="*/ 1367 h 1375"/>
                <a:gd name="T10" fmla="*/ 631 w 749"/>
                <a:gd name="T11" fmla="*/ 1375 h 1375"/>
                <a:gd name="T12" fmla="*/ 631 w 749"/>
                <a:gd name="T13" fmla="*/ 1361 h 1375"/>
                <a:gd name="T14" fmla="*/ 631 w 749"/>
                <a:gd name="T15" fmla="*/ 1320 h 1375"/>
                <a:gd name="T16" fmla="*/ 632 w 749"/>
                <a:gd name="T17" fmla="*/ 1266 h 1375"/>
                <a:gd name="T18" fmla="*/ 673 w 749"/>
                <a:gd name="T19" fmla="*/ 1291 h 1375"/>
                <a:gd name="T20" fmla="*/ 726 w 749"/>
                <a:gd name="T21" fmla="*/ 1054 h 1375"/>
                <a:gd name="T22" fmla="*/ 296 w 749"/>
                <a:gd name="T23" fmla="*/ 583 h 1375"/>
                <a:gd name="T24" fmla="*/ 115 w 749"/>
                <a:gd name="T25" fmla="*/ 522 h 1375"/>
                <a:gd name="T26" fmla="*/ 2 w 749"/>
                <a:gd name="T27" fmla="*/ 296 h 1375"/>
                <a:gd name="T28" fmla="*/ 289 w 749"/>
                <a:gd name="T29" fmla="*/ 2 h 1375"/>
                <a:gd name="T30" fmla="*/ 583 w 749"/>
                <a:gd name="T31" fmla="*/ 289 h 1375"/>
                <a:gd name="T32" fmla="*/ 475 w 749"/>
                <a:gd name="T33" fmla="*/ 518 h 1375"/>
                <a:gd name="T34" fmla="*/ 748 w 749"/>
                <a:gd name="T35" fmla="*/ 1013 h 1375"/>
                <a:gd name="T36" fmla="*/ 686 w 749"/>
                <a:gd name="T37" fmla="*/ 1299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49" h="1375">
                  <a:moveTo>
                    <a:pt x="686" y="1299"/>
                  </a:moveTo>
                  <a:cubicBezTo>
                    <a:pt x="727" y="1324"/>
                    <a:pt x="727" y="1324"/>
                    <a:pt x="727" y="1324"/>
                  </a:cubicBezTo>
                  <a:cubicBezTo>
                    <a:pt x="679" y="1349"/>
                    <a:pt x="679" y="1349"/>
                    <a:pt x="679" y="1349"/>
                  </a:cubicBezTo>
                  <a:cubicBezTo>
                    <a:pt x="646" y="1367"/>
                    <a:pt x="646" y="1367"/>
                    <a:pt x="646" y="1367"/>
                  </a:cubicBezTo>
                  <a:cubicBezTo>
                    <a:pt x="646" y="1367"/>
                    <a:pt x="646" y="1367"/>
                    <a:pt x="646" y="1367"/>
                  </a:cubicBezTo>
                  <a:cubicBezTo>
                    <a:pt x="631" y="1375"/>
                    <a:pt x="631" y="1375"/>
                    <a:pt x="631" y="1375"/>
                  </a:cubicBezTo>
                  <a:cubicBezTo>
                    <a:pt x="631" y="1361"/>
                    <a:pt x="631" y="1361"/>
                    <a:pt x="631" y="1361"/>
                  </a:cubicBezTo>
                  <a:cubicBezTo>
                    <a:pt x="631" y="1320"/>
                    <a:pt x="631" y="1320"/>
                    <a:pt x="631" y="1320"/>
                  </a:cubicBezTo>
                  <a:cubicBezTo>
                    <a:pt x="632" y="1266"/>
                    <a:pt x="632" y="1266"/>
                    <a:pt x="632" y="1266"/>
                  </a:cubicBezTo>
                  <a:cubicBezTo>
                    <a:pt x="673" y="1291"/>
                    <a:pt x="673" y="1291"/>
                    <a:pt x="673" y="1291"/>
                  </a:cubicBezTo>
                  <a:cubicBezTo>
                    <a:pt x="708" y="1221"/>
                    <a:pt x="727" y="1140"/>
                    <a:pt x="726" y="1054"/>
                  </a:cubicBezTo>
                  <a:cubicBezTo>
                    <a:pt x="723" y="791"/>
                    <a:pt x="531" y="580"/>
                    <a:pt x="296" y="583"/>
                  </a:cubicBezTo>
                  <a:cubicBezTo>
                    <a:pt x="228" y="583"/>
                    <a:pt x="165" y="561"/>
                    <a:pt x="115" y="522"/>
                  </a:cubicBezTo>
                  <a:cubicBezTo>
                    <a:pt x="47" y="470"/>
                    <a:pt x="3" y="388"/>
                    <a:pt x="2" y="296"/>
                  </a:cubicBezTo>
                  <a:cubicBezTo>
                    <a:pt x="0" y="135"/>
                    <a:pt x="129" y="4"/>
                    <a:pt x="289" y="2"/>
                  </a:cubicBezTo>
                  <a:cubicBezTo>
                    <a:pt x="449" y="0"/>
                    <a:pt x="581" y="129"/>
                    <a:pt x="583" y="289"/>
                  </a:cubicBezTo>
                  <a:cubicBezTo>
                    <a:pt x="584" y="381"/>
                    <a:pt x="541" y="464"/>
                    <a:pt x="475" y="518"/>
                  </a:cubicBezTo>
                  <a:cubicBezTo>
                    <a:pt x="633" y="601"/>
                    <a:pt x="746" y="791"/>
                    <a:pt x="748" y="1013"/>
                  </a:cubicBezTo>
                  <a:cubicBezTo>
                    <a:pt x="749" y="1118"/>
                    <a:pt x="726" y="1215"/>
                    <a:pt x="686" y="1299"/>
                  </a:cubicBezTo>
                  <a:close/>
                </a:path>
              </a:pathLst>
            </a:custGeom>
            <a:gradFill flip="none" rotWithShape="1">
              <a:gsLst>
                <a:gs pos="54000">
                  <a:schemeClr val="accent6"/>
                </a:gs>
                <a:gs pos="76000">
                  <a:schemeClr val="accent6">
                    <a:lumMod val="60000"/>
                    <a:lumOff val="40000"/>
                    <a:alpha val="54000"/>
                  </a:schemeClr>
                </a:gs>
              </a:gsLst>
              <a:lin ang="5400000" scaled="0"/>
              <a:tileRect/>
            </a:gradFill>
            <a:ln w="10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1" name="Donut 20"/>
          <p:cNvSpPr/>
          <p:nvPr/>
        </p:nvSpPr>
        <p:spPr>
          <a:xfrm rot="900000">
            <a:off x="3091576" y="2050444"/>
            <a:ext cx="2876394" cy="2876385"/>
          </a:xfrm>
          <a:prstGeom prst="donut">
            <a:avLst>
              <a:gd name="adj" fmla="val 5670"/>
            </a:avLst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bg2">
                  <a:lumMod val="65000"/>
                </a:schemeClr>
              </a:gs>
            </a:gsLst>
            <a:lin ang="162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09480" tIns="54738" rIns="109480" bIns="54738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108566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900" b="1" kern="0" dirty="0">
              <a:solidFill>
                <a:schemeClr val="bg1"/>
              </a:solidFill>
              <a:effectLst>
                <a:outerShdw blurRad="50800" dist="25400" dir="2700000" algn="tl" rotWithShape="0">
                  <a:prstClr val="black">
                    <a:alpha val="40000"/>
                  </a:prstClr>
                </a:outerShdw>
              </a:effectLst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Continuum of Access Models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5943599" y="1071301"/>
            <a:ext cx="3305175" cy="1442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en-US" sz="1400" b="1" dirty="0" smtClean="0">
                <a:solidFill>
                  <a:schemeClr val="accent4">
                    <a:lumMod val="75000"/>
                  </a:schemeClr>
                </a:solidFill>
              </a:rPr>
              <a:t>[SUB] Subscription</a:t>
            </a:r>
          </a:p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Affordable base, unlimited multi-user access and continued growth</a:t>
            </a:r>
          </a:p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Subscriptions </a:t>
            </a: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based on </a:t>
            </a: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specific industries, engineering disciplines, business skills, and corporate departments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660218" y="4834025"/>
            <a:ext cx="306503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</a:rPr>
              <a:t>[DDA] Demand-driven Acquisition</a:t>
            </a:r>
          </a:p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Just in time, not just in case</a:t>
            </a:r>
          </a:p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Sophisticated profiling tools</a:t>
            </a:r>
          </a:p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Flexible </a:t>
            </a:r>
            <a:r>
              <a:rPr lang="en-US" sz="13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Short-term Loans (STL) </a:t>
            </a: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options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920427" y="4774975"/>
            <a:ext cx="1170434" cy="1169621"/>
            <a:chOff x="2920427" y="4797835"/>
            <a:chExt cx="1170434" cy="1169621"/>
          </a:xfrm>
        </p:grpSpPr>
        <p:sp>
          <p:nvSpPr>
            <p:cNvPr id="17" name="Oval 16"/>
            <p:cNvSpPr/>
            <p:nvPr/>
          </p:nvSpPr>
          <p:spPr>
            <a:xfrm>
              <a:off x="2920427" y="4797835"/>
              <a:ext cx="1170434" cy="1169621"/>
            </a:xfrm>
            <a:prstGeom prst="ellipse">
              <a:avLst/>
            </a:prstGeom>
            <a:gradFill>
              <a:gsLst>
                <a:gs pos="0">
                  <a:schemeClr val="accent2">
                    <a:lumMod val="50000"/>
                  </a:schemeClr>
                </a:gs>
                <a:gs pos="100000">
                  <a:schemeClr val="accent2"/>
                </a:gs>
              </a:gsLst>
              <a:lin ang="162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09480" tIns="54738" rIns="109480" bIns="5473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defTabSz="1085661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3200" kern="0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134388" y="5236079"/>
              <a:ext cx="74251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85661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kern="0" dirty="0" smtClean="0">
                  <a:solidFill>
                    <a:schemeClr val="bg1"/>
                  </a:solidFill>
                  <a:effectLst>
                    <a:outerShdw blurRad="50800" dist="254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" charset="0"/>
                </a:rPr>
                <a:t>DDA</a:t>
              </a:r>
              <a:endParaRPr lang="en-US" sz="2000" b="1" kern="0" dirty="0">
                <a:solidFill>
                  <a:schemeClr val="bg1"/>
                </a:solidFill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  <a:latin typeface="Arial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848462" y="1103846"/>
            <a:ext cx="1170434" cy="1169621"/>
            <a:chOff x="2863702" y="1096226"/>
            <a:chExt cx="1170434" cy="1169621"/>
          </a:xfrm>
        </p:grpSpPr>
        <p:sp>
          <p:nvSpPr>
            <p:cNvPr id="53" name="Oval 52"/>
            <p:cNvSpPr/>
            <p:nvPr/>
          </p:nvSpPr>
          <p:spPr>
            <a:xfrm>
              <a:off x="2863702" y="1096226"/>
              <a:ext cx="1170434" cy="1169621"/>
            </a:xfrm>
            <a:prstGeom prst="ellipse">
              <a:avLst/>
            </a:prstGeom>
            <a:gradFill>
              <a:gsLst>
                <a:gs pos="0">
                  <a:schemeClr val="accent5">
                    <a:lumMod val="50000"/>
                  </a:schemeClr>
                </a:gs>
                <a:gs pos="99000">
                  <a:schemeClr val="accent5"/>
                </a:gs>
              </a:gsLst>
              <a:lin ang="162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09480" tIns="54738" rIns="109480" bIns="5473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defTabSz="1085661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3200" kern="0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3177851" y="1496370"/>
              <a:ext cx="54213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85661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kern="0" dirty="0" smtClean="0">
                  <a:solidFill>
                    <a:schemeClr val="bg1"/>
                  </a:solidFill>
                  <a:effectLst>
                    <a:outerShdw blurRad="50800" dist="254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" charset="0"/>
                </a:rPr>
                <a:t>PA</a:t>
              </a:r>
              <a:endParaRPr lang="en-US" sz="2000" b="1" kern="0" dirty="0">
                <a:solidFill>
                  <a:schemeClr val="bg1"/>
                </a:solidFill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  <a:latin typeface="Arial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071244" y="2928784"/>
            <a:ext cx="1170434" cy="1169621"/>
            <a:chOff x="6086484" y="2936404"/>
            <a:chExt cx="1170434" cy="1169621"/>
          </a:xfrm>
        </p:grpSpPr>
        <p:sp>
          <p:nvSpPr>
            <p:cNvPr id="55" name="Oval 54"/>
            <p:cNvSpPr/>
            <p:nvPr/>
          </p:nvSpPr>
          <p:spPr>
            <a:xfrm>
              <a:off x="6086484" y="2936404"/>
              <a:ext cx="1170434" cy="1169621"/>
            </a:xfrm>
            <a:prstGeom prst="ellipse">
              <a:avLst/>
            </a:prstGeom>
            <a:gradFill>
              <a:gsLst>
                <a:gs pos="0">
                  <a:schemeClr val="accent4">
                    <a:lumMod val="50000"/>
                  </a:schemeClr>
                </a:gs>
                <a:gs pos="100000">
                  <a:schemeClr val="accent4"/>
                </a:gs>
              </a:gsLst>
              <a:lin ang="162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09480" tIns="54738" rIns="109480" bIns="5473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defTabSz="1085661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3200" kern="0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6307659" y="3342071"/>
              <a:ext cx="72808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085661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kern="0" dirty="0" smtClean="0">
                  <a:solidFill>
                    <a:schemeClr val="bg1"/>
                  </a:solidFill>
                  <a:effectLst>
                    <a:outerShdw blurRad="50800" dist="254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" charset="0"/>
                </a:rPr>
                <a:t>SUB</a:t>
              </a:r>
              <a:endParaRPr lang="en-US" sz="2000" b="1" kern="0" dirty="0">
                <a:solidFill>
                  <a:schemeClr val="bg1"/>
                </a:solidFill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62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Curated Collection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866335" y="6592424"/>
            <a:ext cx="2133600" cy="256822"/>
          </a:xfrm>
          <a:prstGeom prst="rect">
            <a:avLst/>
          </a:prstGeom>
        </p:spPr>
        <p:txBody>
          <a:bodyPr/>
          <a:lstStyle/>
          <a:p>
            <a:fld id="{FD79F44C-B0A7-3A42-A98F-236C7051F6BB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852493"/>
            <a:ext cx="8229600" cy="57399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b="1" dirty="0" smtClean="0"/>
              <a:t>Oxford University</a:t>
            </a:r>
          </a:p>
          <a:p>
            <a:pPr marL="0" indent="0">
              <a:buNone/>
            </a:pPr>
            <a:endParaRPr lang="en-AU" b="1" dirty="0" smtClean="0"/>
          </a:p>
          <a:p>
            <a:pPr>
              <a:buFontTx/>
              <a:buChar char="-"/>
            </a:pPr>
            <a:r>
              <a:rPr lang="en-AU" dirty="0" smtClean="0"/>
              <a:t>Perpetual Access – EBL</a:t>
            </a:r>
          </a:p>
          <a:p>
            <a:pPr>
              <a:buFontTx/>
              <a:buChar char="-"/>
            </a:pPr>
            <a:r>
              <a:rPr lang="en-AU" dirty="0" smtClean="0"/>
              <a:t>Sophisticated selector/acquisition workflow</a:t>
            </a:r>
          </a:p>
          <a:p>
            <a:pPr>
              <a:buFontTx/>
              <a:buChar char="-"/>
            </a:pPr>
            <a:r>
              <a:rPr lang="en-AU" dirty="0" smtClean="0"/>
              <a:t>Supplementary small DDA program</a:t>
            </a:r>
          </a:p>
          <a:p>
            <a:pPr>
              <a:buFontTx/>
              <a:buChar char="-"/>
            </a:pPr>
            <a:r>
              <a:rPr lang="en-AU" dirty="0" err="1" smtClean="0"/>
              <a:t>ebrary</a:t>
            </a:r>
            <a:r>
              <a:rPr lang="en-AU" dirty="0" smtClean="0"/>
              <a:t> Academic Complete subscription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0804" y="3232263"/>
            <a:ext cx="4481286" cy="2768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11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Just in time access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866335" y="6592424"/>
            <a:ext cx="2133600" cy="256822"/>
          </a:xfrm>
          <a:prstGeom prst="rect">
            <a:avLst/>
          </a:prstGeom>
        </p:spPr>
        <p:txBody>
          <a:bodyPr/>
          <a:lstStyle/>
          <a:p>
            <a:fld id="{FD79F44C-B0A7-3A42-A98F-236C7051F6BB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852493"/>
            <a:ext cx="8229600" cy="573993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AU" b="1" dirty="0" smtClean="0"/>
          </a:p>
          <a:p>
            <a:pPr marL="0" indent="0">
              <a:buNone/>
            </a:pPr>
            <a:r>
              <a:rPr lang="en-AU" b="1" dirty="0" smtClean="0"/>
              <a:t>Swinburne University</a:t>
            </a:r>
          </a:p>
          <a:p>
            <a:pPr marL="0" indent="0">
              <a:buNone/>
            </a:pPr>
            <a:endParaRPr lang="en-AU" b="1" dirty="0" smtClean="0"/>
          </a:p>
          <a:p>
            <a:pPr>
              <a:buFontTx/>
              <a:buChar char="-"/>
            </a:pPr>
            <a:r>
              <a:rPr lang="en-AU" dirty="0" smtClean="0"/>
              <a:t>First full catalogue DDA - since 2006</a:t>
            </a:r>
          </a:p>
          <a:p>
            <a:pPr>
              <a:buFontTx/>
              <a:buChar char="-"/>
            </a:pPr>
            <a:r>
              <a:rPr lang="en-AU" dirty="0" smtClean="0"/>
              <a:t>Currently no mediation</a:t>
            </a:r>
          </a:p>
          <a:p>
            <a:pPr>
              <a:buFontTx/>
              <a:buChar char="-"/>
            </a:pPr>
            <a:r>
              <a:rPr lang="en-AU" dirty="0" smtClean="0"/>
              <a:t>e-preferred policy</a:t>
            </a:r>
          </a:p>
          <a:p>
            <a:pPr>
              <a:buFontTx/>
              <a:buChar char="-"/>
            </a:pPr>
            <a:r>
              <a:rPr lang="en-AU" dirty="0" smtClean="0"/>
              <a:t>Much higher usage of DDA auto purchase </a:t>
            </a:r>
          </a:p>
          <a:p>
            <a:pPr>
              <a:buFontTx/>
              <a:buChar char="-"/>
            </a:pPr>
            <a:r>
              <a:rPr lang="en-AU" dirty="0" smtClean="0"/>
              <a:t>Increased percentage usage of owned titles</a:t>
            </a:r>
          </a:p>
          <a:p>
            <a:pPr>
              <a:buFontTx/>
              <a:buChar char="-"/>
            </a:pPr>
            <a:r>
              <a:rPr lang="en-AU" dirty="0" smtClean="0"/>
              <a:t>Print purchases only for selected non-e available </a:t>
            </a:r>
          </a:p>
          <a:p>
            <a:pPr>
              <a:buFontTx/>
              <a:buChar char="-"/>
            </a:pPr>
            <a:r>
              <a:rPr lang="en-AU" dirty="0" smtClean="0"/>
              <a:t>Sustainable annual spend</a:t>
            </a:r>
          </a:p>
        </p:txBody>
      </p:sp>
    </p:spTree>
    <p:extLst>
      <p:ext uri="{BB962C8B-B14F-4D97-AF65-F5344CB8AC3E}">
        <p14:creationId xmlns:p14="http://schemas.microsoft.com/office/powerpoint/2010/main" val="1631910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TMF – Title Matching Fast!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866335" y="6592424"/>
            <a:ext cx="2133600" cy="256822"/>
          </a:xfrm>
          <a:prstGeom prst="rect">
            <a:avLst/>
          </a:prstGeom>
        </p:spPr>
        <p:txBody>
          <a:bodyPr/>
          <a:lstStyle/>
          <a:p>
            <a:fld id="{FD79F44C-B0A7-3A42-A98F-236C7051F6BB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852493"/>
            <a:ext cx="8229600" cy="573993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AU" b="1" dirty="0" smtClean="0"/>
          </a:p>
          <a:p>
            <a:pPr marL="0" indent="0">
              <a:buNone/>
            </a:pPr>
            <a:r>
              <a:rPr lang="en-AU" b="1" dirty="0" smtClean="0"/>
              <a:t>ISBNs </a:t>
            </a:r>
            <a:r>
              <a:rPr lang="en-AU" dirty="0" smtClean="0"/>
              <a:t>– Cleaning, Matching, Reporting</a:t>
            </a:r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r>
              <a:rPr lang="en-AU" b="1" dirty="0" smtClean="0"/>
              <a:t>Benefits</a:t>
            </a:r>
            <a:r>
              <a:rPr lang="en-AU" dirty="0" smtClean="0"/>
              <a:t> – No duplicates, Space Saving, Collection Development, 	Strategic Acquisition (Sub, DDA, Purchase, NLL), Discounts, High Use</a:t>
            </a:r>
          </a:p>
          <a:p>
            <a:pPr marL="0" indent="0">
              <a:buNone/>
            </a:pPr>
            <a:endParaRPr lang="en-AU" b="1" dirty="0" smtClean="0"/>
          </a:p>
          <a:p>
            <a:pPr marL="0" indent="0">
              <a:buNone/>
            </a:pPr>
            <a:r>
              <a:rPr lang="en-AU" b="1" dirty="0" smtClean="0"/>
              <a:t>Curtin University</a:t>
            </a:r>
          </a:p>
          <a:p>
            <a:pPr>
              <a:buFontTx/>
              <a:buChar char="-"/>
            </a:pPr>
            <a:r>
              <a:rPr lang="en-AU" dirty="0" smtClean="0"/>
              <a:t>P to E conversion</a:t>
            </a:r>
          </a:p>
          <a:p>
            <a:pPr>
              <a:buFontTx/>
              <a:buChar char="-"/>
            </a:pPr>
            <a:r>
              <a:rPr lang="en-AU" dirty="0" smtClean="0"/>
              <a:t>Academic Complete</a:t>
            </a:r>
          </a:p>
          <a:p>
            <a:pPr>
              <a:buFontTx/>
              <a:buChar char="-"/>
            </a:pPr>
            <a:r>
              <a:rPr lang="en-AU" dirty="0" smtClean="0"/>
              <a:t>Publisher Packages Discount</a:t>
            </a:r>
          </a:p>
          <a:p>
            <a:pPr>
              <a:buFontTx/>
              <a:buChar char="-"/>
            </a:pPr>
            <a:r>
              <a:rPr lang="en-AU" dirty="0" smtClean="0"/>
              <a:t>PDA</a:t>
            </a:r>
          </a:p>
          <a:p>
            <a:pPr>
              <a:buFontTx/>
              <a:buChar char="-"/>
            </a:pPr>
            <a:endParaRPr lang="en-AU" dirty="0"/>
          </a:p>
          <a:p>
            <a:pPr marL="0" indent="0">
              <a:buNone/>
            </a:pPr>
            <a:r>
              <a:rPr lang="en-AU" b="1" dirty="0" smtClean="0"/>
              <a:t>University of South Australia</a:t>
            </a:r>
          </a:p>
          <a:p>
            <a:pPr>
              <a:buFontTx/>
              <a:buChar char="-"/>
            </a:pPr>
            <a:r>
              <a:rPr lang="en-AU" dirty="0" smtClean="0"/>
              <a:t>Space saving</a:t>
            </a:r>
          </a:p>
          <a:p>
            <a:pPr>
              <a:buFontTx/>
              <a:buChar char="-"/>
            </a:pPr>
            <a:r>
              <a:rPr lang="en-AU" dirty="0" smtClean="0"/>
              <a:t>P to E conversion</a:t>
            </a:r>
          </a:p>
          <a:p>
            <a:pPr>
              <a:buFontTx/>
              <a:buChar char="-"/>
            </a:pPr>
            <a:r>
              <a:rPr lang="en-AU" dirty="0" smtClean="0"/>
              <a:t>Publisher Packages Discount</a:t>
            </a:r>
          </a:p>
          <a:p>
            <a:pPr>
              <a:buFontTx/>
              <a:buChar char="-"/>
            </a:pPr>
            <a:r>
              <a:rPr lang="en-AU" dirty="0" smtClean="0"/>
              <a:t>Perpetual Purchase</a:t>
            </a:r>
            <a:endParaRPr lang="en-AU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857" y="2396672"/>
            <a:ext cx="4291793" cy="3862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010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End-to-End Workflow Management Tools </a:t>
            </a:r>
            <a:endParaRPr lang="en-US" dirty="0"/>
          </a:p>
        </p:txBody>
      </p:sp>
      <p:sp>
        <p:nvSpPr>
          <p:cNvPr id="8" name="Donut 7"/>
          <p:cNvSpPr/>
          <p:nvPr/>
        </p:nvSpPr>
        <p:spPr>
          <a:xfrm>
            <a:off x="2092715" y="1166077"/>
            <a:ext cx="4958571" cy="4812741"/>
          </a:xfrm>
          <a:prstGeom prst="donut">
            <a:avLst>
              <a:gd name="adj" fmla="val 18542"/>
            </a:avLst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bg2">
                  <a:lumMod val="65000"/>
                </a:schemeClr>
              </a:gs>
            </a:gsLst>
            <a:lin ang="162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09480" tIns="54738" rIns="109480" bIns="54738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108566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900" b="1" kern="0" dirty="0">
              <a:solidFill>
                <a:schemeClr val="bg1"/>
              </a:solidFill>
              <a:effectLst>
                <a:outerShdw blurRad="50800" dist="25400" dir="2700000" algn="tl" rotWithShape="0">
                  <a:prstClr val="black">
                    <a:alpha val="40000"/>
                  </a:prstClr>
                </a:outerShdw>
              </a:effectLst>
              <a:latin typeface="Arial" charset="0"/>
            </a:endParaRPr>
          </a:p>
        </p:txBody>
      </p:sp>
      <p:sp>
        <p:nvSpPr>
          <p:cNvPr id="62" name="Freeform 22"/>
          <p:cNvSpPr>
            <a:spLocks/>
          </p:cNvSpPr>
          <p:nvPr/>
        </p:nvSpPr>
        <p:spPr bwMode="auto">
          <a:xfrm rot="11681098">
            <a:off x="5103008" y="1607869"/>
            <a:ext cx="319054" cy="512481"/>
          </a:xfrm>
          <a:custGeom>
            <a:avLst/>
            <a:gdLst>
              <a:gd name="T0" fmla="*/ 1153 w 1153"/>
              <a:gd name="T1" fmla="*/ 1422 h 1852"/>
              <a:gd name="T2" fmla="*/ 536 w 1153"/>
              <a:gd name="T3" fmla="*/ 926 h 1852"/>
              <a:gd name="T4" fmla="*/ 1153 w 1153"/>
              <a:gd name="T5" fmla="*/ 430 h 1852"/>
              <a:gd name="T6" fmla="*/ 1153 w 1153"/>
              <a:gd name="T7" fmla="*/ 0 h 1852"/>
              <a:gd name="T8" fmla="*/ 0 w 1153"/>
              <a:gd name="T9" fmla="*/ 926 h 1852"/>
              <a:gd name="T10" fmla="*/ 1153 w 1153"/>
              <a:gd name="T11" fmla="*/ 1852 h 1852"/>
              <a:gd name="T12" fmla="*/ 1153 w 1153"/>
              <a:gd name="T13" fmla="*/ 1422 h 1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53" h="1852">
                <a:moveTo>
                  <a:pt x="1153" y="1422"/>
                </a:moveTo>
                <a:lnTo>
                  <a:pt x="536" y="926"/>
                </a:lnTo>
                <a:lnTo>
                  <a:pt x="1153" y="430"/>
                </a:lnTo>
                <a:lnTo>
                  <a:pt x="1153" y="0"/>
                </a:lnTo>
                <a:lnTo>
                  <a:pt x="0" y="926"/>
                </a:lnTo>
                <a:lnTo>
                  <a:pt x="1153" y="1852"/>
                </a:lnTo>
                <a:lnTo>
                  <a:pt x="1153" y="142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12700" dir="5400000" algn="ctr" rotWithShape="0">
              <a:srgbClr val="000000">
                <a:alpha val="40000"/>
              </a:srgbClr>
            </a:outerShdw>
          </a:effectLst>
        </p:spPr>
        <p:txBody>
          <a:bodyPr vert="horz" wrap="square" lIns="109480" tIns="54738" rIns="109480" bIns="54738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108566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800" kern="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3841522" y="988481"/>
            <a:ext cx="1364251" cy="1364248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9480" tIns="54738" rIns="109480" bIns="54738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108566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400" kern="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3959736" y="1088573"/>
            <a:ext cx="1127824" cy="1127822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15000"/>
                </a:schemeClr>
              </a:gs>
              <a:gs pos="50000">
                <a:schemeClr val="accent5">
                  <a:lumMod val="50000"/>
                </a:schemeClr>
              </a:gs>
              <a:gs pos="100000">
                <a:schemeClr val="accent5">
                  <a:lumMod val="62000"/>
                </a:scheme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09480" tIns="54738" rIns="109480" bIns="54738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108566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800" kern="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941799" y="1412421"/>
            <a:ext cx="1163698" cy="4801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R="0" lvl="0" indent="0" algn="ctr" defTabSz="108566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spc="-50" dirty="0" smtClean="0">
                <a:solidFill>
                  <a:schemeClr val="bg1"/>
                </a:solidFill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  <a:latin typeface="Arial" charset="0"/>
              </a:rPr>
              <a:t>Selector Workflow</a:t>
            </a:r>
            <a:endParaRPr lang="en-US" sz="1400" b="1" kern="0" spc="-50" dirty="0">
              <a:solidFill>
                <a:schemeClr val="bg1"/>
              </a:solidFill>
              <a:effectLst>
                <a:outerShdw blurRad="50800" dist="25400" dir="2700000" algn="tl" rotWithShape="0">
                  <a:prstClr val="black">
                    <a:alpha val="40000"/>
                  </a:prstClr>
                </a:outerShdw>
              </a:effectLst>
              <a:latin typeface="Arial" charset="0"/>
            </a:endParaRPr>
          </a:p>
        </p:txBody>
      </p:sp>
      <p:sp>
        <p:nvSpPr>
          <p:cNvPr id="64" name="Freeform 22"/>
          <p:cNvSpPr>
            <a:spLocks/>
          </p:cNvSpPr>
          <p:nvPr/>
        </p:nvSpPr>
        <p:spPr bwMode="auto">
          <a:xfrm rot="18319654">
            <a:off x="6018800" y="4651230"/>
            <a:ext cx="319054" cy="512481"/>
          </a:xfrm>
          <a:custGeom>
            <a:avLst/>
            <a:gdLst>
              <a:gd name="T0" fmla="*/ 1153 w 1153"/>
              <a:gd name="T1" fmla="*/ 1422 h 1852"/>
              <a:gd name="T2" fmla="*/ 536 w 1153"/>
              <a:gd name="T3" fmla="*/ 926 h 1852"/>
              <a:gd name="T4" fmla="*/ 1153 w 1153"/>
              <a:gd name="T5" fmla="*/ 430 h 1852"/>
              <a:gd name="T6" fmla="*/ 1153 w 1153"/>
              <a:gd name="T7" fmla="*/ 0 h 1852"/>
              <a:gd name="T8" fmla="*/ 0 w 1153"/>
              <a:gd name="T9" fmla="*/ 926 h 1852"/>
              <a:gd name="T10" fmla="*/ 1153 w 1153"/>
              <a:gd name="T11" fmla="*/ 1852 h 1852"/>
              <a:gd name="T12" fmla="*/ 1153 w 1153"/>
              <a:gd name="T13" fmla="*/ 1422 h 1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53" h="1852">
                <a:moveTo>
                  <a:pt x="1153" y="1422"/>
                </a:moveTo>
                <a:lnTo>
                  <a:pt x="536" y="926"/>
                </a:lnTo>
                <a:lnTo>
                  <a:pt x="1153" y="430"/>
                </a:lnTo>
                <a:lnTo>
                  <a:pt x="1153" y="0"/>
                </a:lnTo>
                <a:lnTo>
                  <a:pt x="0" y="926"/>
                </a:lnTo>
                <a:lnTo>
                  <a:pt x="1153" y="1852"/>
                </a:lnTo>
                <a:lnTo>
                  <a:pt x="1153" y="142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12700" dir="5400000" algn="ctr" rotWithShape="0">
              <a:srgbClr val="000000">
                <a:alpha val="40000"/>
              </a:srgbClr>
            </a:outerShdw>
          </a:effectLst>
        </p:spPr>
        <p:txBody>
          <a:bodyPr vert="horz" wrap="square" lIns="109480" tIns="54738" rIns="109480" bIns="54738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108566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800" kern="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7" name="Oval 56"/>
          <p:cNvSpPr/>
          <p:nvPr/>
        </p:nvSpPr>
        <p:spPr>
          <a:xfrm>
            <a:off x="5948959" y="3589702"/>
            <a:ext cx="1364251" cy="1364248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9480" tIns="54738" rIns="109480" bIns="54738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108566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400" kern="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3" name="Oval 62"/>
          <p:cNvSpPr/>
          <p:nvPr/>
        </p:nvSpPr>
        <p:spPr>
          <a:xfrm>
            <a:off x="6067173" y="3698855"/>
            <a:ext cx="1127824" cy="1127822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40000"/>
                </a:schemeClr>
              </a:gs>
              <a:gs pos="49000">
                <a:schemeClr val="accent5">
                  <a:lumMod val="65000"/>
                </a:schemeClr>
              </a:gs>
              <a:gs pos="100000">
                <a:schemeClr val="accent5">
                  <a:lumMod val="73000"/>
                </a:scheme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09480" tIns="54738" rIns="109480" bIns="54738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108566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800" kern="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995393" y="4017282"/>
            <a:ext cx="1263974" cy="4801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108566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b="1" kern="0" spc="-50" dirty="0" smtClean="0">
                <a:solidFill>
                  <a:schemeClr val="bg1"/>
                </a:solidFill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  <a:latin typeface="Arial" charset="0"/>
              </a:rPr>
              <a:t>Acquisitions Platform</a:t>
            </a:r>
            <a:endParaRPr lang="en-US" sz="1400" b="1" kern="0" spc="-50" dirty="0">
              <a:solidFill>
                <a:schemeClr val="bg1"/>
              </a:solidFill>
              <a:effectLst>
                <a:outerShdw blurRad="50800" dist="25400" dir="2700000" algn="tl" rotWithShape="0">
                  <a:prstClr val="black">
                    <a:alpha val="40000"/>
                  </a:prstClr>
                </a:outerShdw>
              </a:effectLst>
              <a:latin typeface="Arial" charset="0"/>
            </a:endParaRPr>
          </a:p>
        </p:txBody>
      </p:sp>
      <p:sp>
        <p:nvSpPr>
          <p:cNvPr id="65" name="Freeform 22"/>
          <p:cNvSpPr>
            <a:spLocks/>
          </p:cNvSpPr>
          <p:nvPr/>
        </p:nvSpPr>
        <p:spPr bwMode="auto">
          <a:xfrm rot="429178">
            <a:off x="4550525" y="5416437"/>
            <a:ext cx="319054" cy="512481"/>
          </a:xfrm>
          <a:custGeom>
            <a:avLst/>
            <a:gdLst>
              <a:gd name="T0" fmla="*/ 1153 w 1153"/>
              <a:gd name="T1" fmla="*/ 1422 h 1852"/>
              <a:gd name="T2" fmla="*/ 536 w 1153"/>
              <a:gd name="T3" fmla="*/ 926 h 1852"/>
              <a:gd name="T4" fmla="*/ 1153 w 1153"/>
              <a:gd name="T5" fmla="*/ 430 h 1852"/>
              <a:gd name="T6" fmla="*/ 1153 w 1153"/>
              <a:gd name="T7" fmla="*/ 0 h 1852"/>
              <a:gd name="T8" fmla="*/ 0 w 1153"/>
              <a:gd name="T9" fmla="*/ 926 h 1852"/>
              <a:gd name="T10" fmla="*/ 1153 w 1153"/>
              <a:gd name="T11" fmla="*/ 1852 h 1852"/>
              <a:gd name="T12" fmla="*/ 1153 w 1153"/>
              <a:gd name="T13" fmla="*/ 1422 h 1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53" h="1852">
                <a:moveTo>
                  <a:pt x="1153" y="1422"/>
                </a:moveTo>
                <a:lnTo>
                  <a:pt x="536" y="926"/>
                </a:lnTo>
                <a:lnTo>
                  <a:pt x="1153" y="430"/>
                </a:lnTo>
                <a:lnTo>
                  <a:pt x="1153" y="0"/>
                </a:lnTo>
                <a:lnTo>
                  <a:pt x="0" y="926"/>
                </a:lnTo>
                <a:lnTo>
                  <a:pt x="1153" y="1852"/>
                </a:lnTo>
                <a:lnTo>
                  <a:pt x="1153" y="142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12700" dir="5400000" algn="ctr" rotWithShape="0">
              <a:srgbClr val="000000">
                <a:alpha val="40000"/>
              </a:srgbClr>
            </a:outerShdw>
          </a:effectLst>
        </p:spPr>
        <p:txBody>
          <a:bodyPr vert="horz" wrap="square" lIns="109480" tIns="54738" rIns="109480" bIns="54738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108566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800" kern="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3" name="Oval 52"/>
          <p:cNvSpPr/>
          <p:nvPr/>
        </p:nvSpPr>
        <p:spPr>
          <a:xfrm>
            <a:off x="4784857" y="5064072"/>
            <a:ext cx="1364251" cy="1364248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9480" tIns="54738" rIns="109480" bIns="54738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108566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400" kern="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0" name="Oval 69"/>
          <p:cNvSpPr/>
          <p:nvPr/>
        </p:nvSpPr>
        <p:spPr>
          <a:xfrm>
            <a:off x="4898900" y="5173225"/>
            <a:ext cx="1127824" cy="1127822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50000"/>
                </a:schemeClr>
              </a:gs>
              <a:gs pos="49000">
                <a:schemeClr val="accent5">
                  <a:lumMod val="65000"/>
                </a:schemeClr>
              </a:gs>
              <a:gs pos="100000">
                <a:schemeClr val="accent5">
                  <a:lumMod val="77000"/>
                </a:scheme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09480" tIns="54738" rIns="109480" bIns="54738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108566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800" kern="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912382" y="5429376"/>
            <a:ext cx="1100862" cy="6676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R="0" lvl="0" indent="0" algn="ctr" defTabSz="108566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spc="-50" dirty="0" smtClean="0">
                <a:solidFill>
                  <a:schemeClr val="bg1"/>
                </a:solidFill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  <a:latin typeface="Arial" charset="0"/>
              </a:rPr>
              <a:t>Budget &amp; Fund Code</a:t>
            </a:r>
            <a:r>
              <a:rPr lang="en-US" sz="1400" b="1" kern="0" spc="-50" dirty="0">
                <a:solidFill>
                  <a:schemeClr val="bg1"/>
                </a:solidFill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  <a:latin typeface="Arial" charset="0"/>
              </a:rPr>
              <a:t/>
            </a:r>
            <a:br>
              <a:rPr lang="en-US" sz="1400" b="1" kern="0" spc="-50" dirty="0">
                <a:solidFill>
                  <a:schemeClr val="bg1"/>
                </a:solidFill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  <a:latin typeface="Arial" charset="0"/>
              </a:rPr>
            </a:br>
            <a:r>
              <a:rPr lang="en-US" sz="1400" b="1" kern="0" spc="-50" dirty="0">
                <a:solidFill>
                  <a:schemeClr val="bg1"/>
                </a:solidFill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  <a:latin typeface="Arial" charset="0"/>
              </a:rPr>
              <a:t>Tools</a:t>
            </a:r>
          </a:p>
        </p:txBody>
      </p:sp>
      <p:sp>
        <p:nvSpPr>
          <p:cNvPr id="66" name="Freeform 22"/>
          <p:cNvSpPr>
            <a:spLocks/>
          </p:cNvSpPr>
          <p:nvPr/>
        </p:nvSpPr>
        <p:spPr bwMode="auto">
          <a:xfrm rot="3207846">
            <a:off x="2998253" y="4867939"/>
            <a:ext cx="319054" cy="512481"/>
          </a:xfrm>
          <a:custGeom>
            <a:avLst/>
            <a:gdLst>
              <a:gd name="T0" fmla="*/ 1153 w 1153"/>
              <a:gd name="T1" fmla="*/ 1422 h 1852"/>
              <a:gd name="T2" fmla="*/ 536 w 1153"/>
              <a:gd name="T3" fmla="*/ 926 h 1852"/>
              <a:gd name="T4" fmla="*/ 1153 w 1153"/>
              <a:gd name="T5" fmla="*/ 430 h 1852"/>
              <a:gd name="T6" fmla="*/ 1153 w 1153"/>
              <a:gd name="T7" fmla="*/ 0 h 1852"/>
              <a:gd name="T8" fmla="*/ 0 w 1153"/>
              <a:gd name="T9" fmla="*/ 926 h 1852"/>
              <a:gd name="T10" fmla="*/ 1153 w 1153"/>
              <a:gd name="T11" fmla="*/ 1852 h 1852"/>
              <a:gd name="T12" fmla="*/ 1153 w 1153"/>
              <a:gd name="T13" fmla="*/ 1422 h 1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53" h="1852">
                <a:moveTo>
                  <a:pt x="1153" y="1422"/>
                </a:moveTo>
                <a:lnTo>
                  <a:pt x="536" y="926"/>
                </a:lnTo>
                <a:lnTo>
                  <a:pt x="1153" y="430"/>
                </a:lnTo>
                <a:lnTo>
                  <a:pt x="1153" y="0"/>
                </a:lnTo>
                <a:lnTo>
                  <a:pt x="0" y="926"/>
                </a:lnTo>
                <a:lnTo>
                  <a:pt x="1153" y="1852"/>
                </a:lnTo>
                <a:lnTo>
                  <a:pt x="1153" y="142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12700" dir="5400000" algn="ctr" rotWithShape="0">
              <a:srgbClr val="000000">
                <a:alpha val="40000"/>
              </a:srgbClr>
            </a:outerShdw>
          </a:effectLst>
        </p:spPr>
        <p:txBody>
          <a:bodyPr vert="horz" wrap="square" lIns="109480" tIns="54738" rIns="109480" bIns="54738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108566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800" kern="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2935584" y="5064072"/>
            <a:ext cx="1364251" cy="1364248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9480" tIns="54738" rIns="109480" bIns="54738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108566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400" kern="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" name="Oval 70"/>
          <p:cNvSpPr/>
          <p:nvPr/>
        </p:nvSpPr>
        <p:spPr>
          <a:xfrm>
            <a:off x="3049628" y="5173225"/>
            <a:ext cx="1127824" cy="1127822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0000"/>
                </a:schemeClr>
              </a:gs>
              <a:gs pos="49000">
                <a:schemeClr val="accent5">
                  <a:lumMod val="75000"/>
                </a:schemeClr>
              </a:gs>
              <a:gs pos="100000">
                <a:schemeClr val="accent5">
                  <a:lumMod val="87000"/>
                </a:scheme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09480" tIns="54738" rIns="109480" bIns="54738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108566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800" kern="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880917" y="5510492"/>
            <a:ext cx="1465247" cy="4801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108566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b="1" kern="0" spc="-50" dirty="0">
                <a:solidFill>
                  <a:schemeClr val="bg1"/>
                </a:solidFill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  <a:latin typeface="Arial" charset="0"/>
              </a:rPr>
              <a:t>De-</a:t>
            </a:r>
          </a:p>
          <a:p>
            <a:pPr algn="ctr" defTabSz="108566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b="1" kern="0" spc="-50" dirty="0">
                <a:solidFill>
                  <a:schemeClr val="bg1"/>
                </a:solidFill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  <a:latin typeface="Arial" charset="0"/>
              </a:rPr>
              <a:t>duplication</a:t>
            </a:r>
          </a:p>
        </p:txBody>
      </p:sp>
      <p:sp>
        <p:nvSpPr>
          <p:cNvPr id="67" name="Freeform 22"/>
          <p:cNvSpPr>
            <a:spLocks/>
          </p:cNvSpPr>
          <p:nvPr/>
        </p:nvSpPr>
        <p:spPr bwMode="auto">
          <a:xfrm rot="5613707">
            <a:off x="2400764" y="3256399"/>
            <a:ext cx="319054" cy="512481"/>
          </a:xfrm>
          <a:custGeom>
            <a:avLst/>
            <a:gdLst>
              <a:gd name="T0" fmla="*/ 1153 w 1153"/>
              <a:gd name="T1" fmla="*/ 1422 h 1852"/>
              <a:gd name="T2" fmla="*/ 536 w 1153"/>
              <a:gd name="T3" fmla="*/ 926 h 1852"/>
              <a:gd name="T4" fmla="*/ 1153 w 1153"/>
              <a:gd name="T5" fmla="*/ 430 h 1852"/>
              <a:gd name="T6" fmla="*/ 1153 w 1153"/>
              <a:gd name="T7" fmla="*/ 0 h 1852"/>
              <a:gd name="T8" fmla="*/ 0 w 1153"/>
              <a:gd name="T9" fmla="*/ 926 h 1852"/>
              <a:gd name="T10" fmla="*/ 1153 w 1153"/>
              <a:gd name="T11" fmla="*/ 1852 h 1852"/>
              <a:gd name="T12" fmla="*/ 1153 w 1153"/>
              <a:gd name="T13" fmla="*/ 1422 h 1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53" h="1852">
                <a:moveTo>
                  <a:pt x="1153" y="1422"/>
                </a:moveTo>
                <a:lnTo>
                  <a:pt x="536" y="926"/>
                </a:lnTo>
                <a:lnTo>
                  <a:pt x="1153" y="430"/>
                </a:lnTo>
                <a:lnTo>
                  <a:pt x="1153" y="0"/>
                </a:lnTo>
                <a:lnTo>
                  <a:pt x="0" y="926"/>
                </a:lnTo>
                <a:lnTo>
                  <a:pt x="1153" y="1852"/>
                </a:lnTo>
                <a:lnTo>
                  <a:pt x="1153" y="142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12700" dir="5400000" algn="ctr" rotWithShape="0">
              <a:srgbClr val="000000">
                <a:alpha val="40000"/>
              </a:srgbClr>
            </a:outerShdw>
          </a:effectLst>
        </p:spPr>
        <p:txBody>
          <a:bodyPr vert="horz" wrap="square" lIns="109480" tIns="54738" rIns="109480" bIns="54738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108566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800" kern="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1830790" y="3608580"/>
            <a:ext cx="1364251" cy="1364248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9480" tIns="54738" rIns="109480" bIns="54738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108566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400" kern="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5" name="Oval 74"/>
          <p:cNvSpPr/>
          <p:nvPr/>
        </p:nvSpPr>
        <p:spPr>
          <a:xfrm>
            <a:off x="1949003" y="3734762"/>
            <a:ext cx="1127824" cy="1127822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6000"/>
                </a:schemeClr>
              </a:gs>
              <a:gs pos="49000">
                <a:schemeClr val="accent5">
                  <a:lumMod val="96000"/>
                </a:schemeClr>
              </a:gs>
              <a:gs pos="100000">
                <a:schemeClr val="accent6">
                  <a:lumMod val="100000"/>
                </a:scheme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09480" tIns="54738" rIns="109480" bIns="54738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108566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800" kern="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903273" y="3973885"/>
            <a:ext cx="1210949" cy="6676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108566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b="1" kern="0" spc="-50" dirty="0" smtClean="0">
                <a:solidFill>
                  <a:schemeClr val="bg1"/>
                </a:solidFill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  <a:latin typeface="Arial" charset="0"/>
              </a:rPr>
              <a:t>Electronic Ordering &amp;  Invoicing</a:t>
            </a:r>
            <a:endParaRPr lang="en-US" sz="1400" b="1" kern="0" spc="-50" dirty="0">
              <a:solidFill>
                <a:schemeClr val="bg1"/>
              </a:solidFill>
              <a:effectLst>
                <a:outerShdw blurRad="50800" dist="25400" dir="2700000" algn="tl" rotWithShape="0">
                  <a:prstClr val="black">
                    <a:alpha val="40000"/>
                  </a:prstClr>
                </a:outerShdw>
              </a:effectLst>
              <a:latin typeface="Arial" charset="0"/>
            </a:endParaRPr>
          </a:p>
        </p:txBody>
      </p:sp>
      <p:sp>
        <p:nvSpPr>
          <p:cNvPr id="68" name="Freeform 22"/>
          <p:cNvSpPr>
            <a:spLocks/>
          </p:cNvSpPr>
          <p:nvPr/>
        </p:nvSpPr>
        <p:spPr bwMode="auto">
          <a:xfrm rot="8437240">
            <a:off x="3369526" y="1777140"/>
            <a:ext cx="319054" cy="512481"/>
          </a:xfrm>
          <a:custGeom>
            <a:avLst/>
            <a:gdLst>
              <a:gd name="T0" fmla="*/ 1153 w 1153"/>
              <a:gd name="T1" fmla="*/ 1422 h 1852"/>
              <a:gd name="T2" fmla="*/ 536 w 1153"/>
              <a:gd name="T3" fmla="*/ 926 h 1852"/>
              <a:gd name="T4" fmla="*/ 1153 w 1153"/>
              <a:gd name="T5" fmla="*/ 430 h 1852"/>
              <a:gd name="T6" fmla="*/ 1153 w 1153"/>
              <a:gd name="T7" fmla="*/ 0 h 1852"/>
              <a:gd name="T8" fmla="*/ 0 w 1153"/>
              <a:gd name="T9" fmla="*/ 926 h 1852"/>
              <a:gd name="T10" fmla="*/ 1153 w 1153"/>
              <a:gd name="T11" fmla="*/ 1852 h 1852"/>
              <a:gd name="T12" fmla="*/ 1153 w 1153"/>
              <a:gd name="T13" fmla="*/ 1422 h 1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53" h="1852">
                <a:moveTo>
                  <a:pt x="1153" y="1422"/>
                </a:moveTo>
                <a:lnTo>
                  <a:pt x="536" y="926"/>
                </a:lnTo>
                <a:lnTo>
                  <a:pt x="1153" y="430"/>
                </a:lnTo>
                <a:lnTo>
                  <a:pt x="1153" y="0"/>
                </a:lnTo>
                <a:lnTo>
                  <a:pt x="0" y="926"/>
                </a:lnTo>
                <a:lnTo>
                  <a:pt x="1153" y="1852"/>
                </a:lnTo>
                <a:lnTo>
                  <a:pt x="1153" y="142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12700" dir="5400000" algn="ctr" rotWithShape="0">
              <a:srgbClr val="000000">
                <a:alpha val="40000"/>
              </a:srgbClr>
            </a:outerShdw>
          </a:effectLst>
        </p:spPr>
        <p:txBody>
          <a:bodyPr vert="horz" wrap="square" lIns="109480" tIns="54738" rIns="109480" bIns="54738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108566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800" kern="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2225450" y="1818907"/>
            <a:ext cx="1364251" cy="1364248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9480" tIns="54738" rIns="109480" bIns="54738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108566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400" kern="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1" name="Oval 90"/>
          <p:cNvSpPr/>
          <p:nvPr/>
        </p:nvSpPr>
        <p:spPr>
          <a:xfrm>
            <a:off x="2339493" y="1928060"/>
            <a:ext cx="1127824" cy="1127822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</a:schemeClr>
              </a:gs>
              <a:gs pos="49000">
                <a:schemeClr val="accent6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09480" tIns="54738" rIns="109480" bIns="54738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108566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800" kern="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352975" y="2277996"/>
            <a:ext cx="1100862" cy="4801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108566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b="1" kern="0" spc="-50" dirty="0" smtClean="0">
                <a:solidFill>
                  <a:schemeClr val="bg1"/>
                </a:solidFill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  <a:latin typeface="Arial" charset="0"/>
              </a:rPr>
              <a:t>Real-time Reports</a:t>
            </a:r>
            <a:endParaRPr lang="en-US" sz="1400" b="1" kern="0" spc="-50" dirty="0">
              <a:solidFill>
                <a:schemeClr val="bg1"/>
              </a:solidFill>
              <a:effectLst>
                <a:outerShdw blurRad="50800" dist="25400" dir="2700000" algn="tl" rotWithShape="0">
                  <a:prstClr val="black">
                    <a:alpha val="40000"/>
                  </a:prstClr>
                </a:outerShdw>
              </a:effectLst>
              <a:latin typeface="Arial" charset="0"/>
            </a:endParaRPr>
          </a:p>
        </p:txBody>
      </p:sp>
      <p:sp>
        <p:nvSpPr>
          <p:cNvPr id="43" name="Freeform 22"/>
          <p:cNvSpPr>
            <a:spLocks/>
          </p:cNvSpPr>
          <p:nvPr/>
        </p:nvSpPr>
        <p:spPr bwMode="auto">
          <a:xfrm rot="14461064">
            <a:off x="6373752" y="2994682"/>
            <a:ext cx="319054" cy="512481"/>
          </a:xfrm>
          <a:custGeom>
            <a:avLst/>
            <a:gdLst>
              <a:gd name="T0" fmla="*/ 1153 w 1153"/>
              <a:gd name="T1" fmla="*/ 1422 h 1852"/>
              <a:gd name="T2" fmla="*/ 536 w 1153"/>
              <a:gd name="T3" fmla="*/ 926 h 1852"/>
              <a:gd name="T4" fmla="*/ 1153 w 1153"/>
              <a:gd name="T5" fmla="*/ 430 h 1852"/>
              <a:gd name="T6" fmla="*/ 1153 w 1153"/>
              <a:gd name="T7" fmla="*/ 0 h 1852"/>
              <a:gd name="T8" fmla="*/ 0 w 1153"/>
              <a:gd name="T9" fmla="*/ 926 h 1852"/>
              <a:gd name="T10" fmla="*/ 1153 w 1153"/>
              <a:gd name="T11" fmla="*/ 1852 h 1852"/>
              <a:gd name="T12" fmla="*/ 1153 w 1153"/>
              <a:gd name="T13" fmla="*/ 1422 h 1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53" h="1852">
                <a:moveTo>
                  <a:pt x="1153" y="1422"/>
                </a:moveTo>
                <a:lnTo>
                  <a:pt x="536" y="926"/>
                </a:lnTo>
                <a:lnTo>
                  <a:pt x="1153" y="430"/>
                </a:lnTo>
                <a:lnTo>
                  <a:pt x="1153" y="0"/>
                </a:lnTo>
                <a:lnTo>
                  <a:pt x="0" y="926"/>
                </a:lnTo>
                <a:lnTo>
                  <a:pt x="1153" y="1852"/>
                </a:lnTo>
                <a:lnTo>
                  <a:pt x="1153" y="142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12700" dir="5400000" algn="ctr" rotWithShape="0">
              <a:srgbClr val="000000">
                <a:alpha val="40000"/>
              </a:srgbClr>
            </a:outerShdw>
          </a:effectLst>
        </p:spPr>
        <p:txBody>
          <a:bodyPr vert="horz" wrap="square" lIns="109480" tIns="54738" rIns="109480" bIns="54738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108566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800" kern="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5466983" y="1884144"/>
            <a:ext cx="1364251" cy="1364248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9480" tIns="54738" rIns="109480" bIns="54738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108566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400" kern="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5585197" y="1984236"/>
            <a:ext cx="1127824" cy="1127822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30000"/>
                </a:schemeClr>
              </a:gs>
              <a:gs pos="50000">
                <a:schemeClr val="accent5">
                  <a:lumMod val="58000"/>
                </a:schemeClr>
              </a:gs>
              <a:gs pos="100000">
                <a:schemeClr val="accent5">
                  <a:lumMod val="72000"/>
                </a:scheme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09480" tIns="54738" rIns="109480" bIns="54738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108566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800" kern="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67260" y="2308084"/>
            <a:ext cx="1163698" cy="4801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R="0" lvl="0" indent="0" algn="ctr" defTabSz="108566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spc="-50" dirty="0" smtClean="0">
                <a:solidFill>
                  <a:schemeClr val="bg1"/>
                </a:solidFill>
                <a:effectLst>
                  <a:outerShdw blurRad="50800" dist="25400" dir="2700000" algn="tl" rotWithShape="0">
                    <a:prstClr val="black">
                      <a:alpha val="40000"/>
                    </a:prstClr>
                  </a:outerShdw>
                </a:effectLst>
                <a:latin typeface="Arial" charset="0"/>
              </a:rPr>
              <a:t>Customized Profiling</a:t>
            </a:r>
            <a:endParaRPr lang="en-US" sz="1400" b="1" kern="0" spc="-50" dirty="0">
              <a:solidFill>
                <a:schemeClr val="bg1"/>
              </a:solidFill>
              <a:effectLst>
                <a:outerShdw blurRad="50800" dist="25400" dir="2700000" algn="tl" rotWithShape="0">
                  <a:prstClr val="black">
                    <a:alpha val="40000"/>
                  </a:prstClr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174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4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6305797" y="1582360"/>
            <a:ext cx="2463884" cy="1384299"/>
          </a:xfrm>
          <a:prstGeom prst="rect">
            <a:avLst/>
          </a:prstGeom>
          <a:solidFill>
            <a:schemeClr val="bg1"/>
          </a:solidFill>
          <a:ln>
            <a:gradFill flip="none" rotWithShape="1">
              <a:gsLst>
                <a:gs pos="50000">
                  <a:schemeClr val="accent2"/>
                </a:gs>
                <a:gs pos="0">
                  <a:schemeClr val="bg2"/>
                </a:gs>
                <a:gs pos="100000">
                  <a:schemeClr val="bg2"/>
                </a:gs>
              </a:gsLst>
              <a:lin ang="1620000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57200" rtlCol="0" anchor="ctr"/>
          <a:lstStyle/>
          <a:p>
            <a:endParaRPr lang="en-US" b="1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300116" y="4515259"/>
            <a:ext cx="2463884" cy="1384299"/>
          </a:xfrm>
          <a:prstGeom prst="rect">
            <a:avLst/>
          </a:prstGeom>
          <a:solidFill>
            <a:schemeClr val="bg1"/>
          </a:solidFill>
          <a:ln>
            <a:gradFill flip="none" rotWithShape="1">
              <a:gsLst>
                <a:gs pos="50000">
                  <a:schemeClr val="accent2">
                    <a:lumMod val="75000"/>
                  </a:schemeClr>
                </a:gs>
                <a:gs pos="0">
                  <a:schemeClr val="bg2"/>
                </a:gs>
                <a:gs pos="100000">
                  <a:schemeClr val="bg2"/>
                </a:gs>
              </a:gsLst>
              <a:lin ang="1620000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57200" rtlCol="0" anchor="ctr"/>
          <a:lstStyle/>
          <a:p>
            <a:endParaRPr lang="en-US" b="1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362221201"/>
              </p:ext>
            </p:extLst>
          </p:nvPr>
        </p:nvGraphicFramePr>
        <p:xfrm>
          <a:off x="2291720" y="2243600"/>
          <a:ext cx="4584311" cy="31562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Integrated Workflow Solutions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6420582" y="1934987"/>
            <a:ext cx="1743366" cy="70296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300"/>
              </a:spcAft>
            </a:pP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</a:rPr>
              <a:t>ILS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VENDORS</a:t>
            </a:r>
          </a:p>
          <a:p>
            <a:pPr marL="225425" indent="-225425">
              <a:buFont typeface="Arial" pitchFamily="34" charset="0"/>
              <a:buChar char="•"/>
            </a:pPr>
            <a:r>
              <a:rPr lang="en-US" sz="16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Intota</a:t>
            </a:r>
            <a:endParaRPr lang="en-US" sz="16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25425" indent="-225425">
              <a:buFont typeface="Arial" pitchFamily="34" charset="0"/>
              <a:buChar char="•"/>
            </a:pPr>
            <a:r>
              <a:rPr lang="en-US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OCLC</a:t>
            </a:r>
            <a:endParaRPr lang="en-US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25425" indent="-225425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Other ILS vendors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6420582" y="4863297"/>
            <a:ext cx="2343418" cy="70296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300"/>
              </a:spcAft>
            </a:pPr>
            <a:r>
              <a:rPr lang="en-US" b="1" dirty="0" err="1">
                <a:solidFill>
                  <a:schemeClr val="accent2">
                    <a:lumMod val="50000"/>
                  </a:schemeClr>
                </a:solidFill>
              </a:rPr>
              <a:t>SSO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 AND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AUTHENTICATION</a:t>
            </a:r>
          </a:p>
          <a:p>
            <a:pPr marL="166688" indent="-166688">
              <a:buFont typeface="Arial" pitchFamily="34" charset="0"/>
              <a:buChar char="•"/>
            </a:pPr>
            <a:r>
              <a:rPr lang="en-US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EZProxy</a:t>
            </a:r>
            <a:endParaRPr lang="en-US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166688" indent="-166688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Athens</a:t>
            </a:r>
          </a:p>
          <a:p>
            <a:pPr marL="166688" indent="-166688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Shibboleth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Isosceles Triangle 8"/>
          <p:cNvSpPr/>
          <p:nvPr/>
        </p:nvSpPr>
        <p:spPr>
          <a:xfrm rot="2936747">
            <a:off x="4853379" y="2884599"/>
            <a:ext cx="876615" cy="624548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Isosceles Triangle 45"/>
          <p:cNvSpPr/>
          <p:nvPr/>
        </p:nvSpPr>
        <p:spPr>
          <a:xfrm rot="18663253" flipH="1">
            <a:off x="3414504" y="2908349"/>
            <a:ext cx="876615" cy="624548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Isosceles Triangle 46"/>
          <p:cNvSpPr/>
          <p:nvPr/>
        </p:nvSpPr>
        <p:spPr>
          <a:xfrm rot="18663253" flipV="1">
            <a:off x="4865254" y="4155731"/>
            <a:ext cx="876615" cy="624548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Isosceles Triangle 47"/>
          <p:cNvSpPr/>
          <p:nvPr/>
        </p:nvSpPr>
        <p:spPr>
          <a:xfrm rot="2936747" flipH="1" flipV="1">
            <a:off x="3414504" y="4179481"/>
            <a:ext cx="876615" cy="624548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3509415" y="2826152"/>
            <a:ext cx="2125170" cy="2038643"/>
            <a:chOff x="3821138" y="1035837"/>
            <a:chExt cx="1280755" cy="1228608"/>
          </a:xfrm>
        </p:grpSpPr>
        <p:sp>
          <p:nvSpPr>
            <p:cNvPr id="32" name="Oval 31"/>
            <p:cNvSpPr/>
            <p:nvPr/>
          </p:nvSpPr>
          <p:spPr>
            <a:xfrm>
              <a:off x="3929538" y="1125939"/>
              <a:ext cx="1078173" cy="107817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3821138" y="1035837"/>
              <a:ext cx="1280755" cy="1228608"/>
              <a:chOff x="4083684" y="-1693804"/>
              <a:chExt cx="1280755" cy="1228608"/>
            </a:xfrm>
          </p:grpSpPr>
          <p:sp>
            <p:nvSpPr>
              <p:cNvPr id="34" name="TextBox 33"/>
              <p:cNvSpPr txBox="1"/>
              <p:nvPr/>
            </p:nvSpPr>
            <p:spPr>
              <a:xfrm>
                <a:off x="4083684" y="-1301306"/>
                <a:ext cx="1280755" cy="47178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 defTabSz="914400">
                  <a:defRPr/>
                </a:pPr>
                <a:r>
                  <a:rPr lang="en-US" sz="2400" b="1" kern="0" dirty="0" err="1" smtClean="0">
                    <a:solidFill>
                      <a:srgbClr val="FFFFFF">
                        <a:lumMod val="65000"/>
                      </a:srgbClr>
                    </a:solidFill>
                    <a:latin typeface="Arial" pitchFamily="34" charset="0"/>
                    <a:cs typeface="Arial" pitchFamily="34" charset="0"/>
                  </a:rPr>
                  <a:t>ebrary</a:t>
                </a:r>
                <a:r>
                  <a:rPr lang="en-US" sz="2400" b="1" kern="0" dirty="0" smtClean="0">
                    <a:solidFill>
                      <a:srgbClr val="FFFFFF">
                        <a:lumMod val="65000"/>
                      </a:srgbClr>
                    </a:solidFill>
                    <a:latin typeface="Arial" pitchFamily="34" charset="0"/>
                    <a:cs typeface="Arial" pitchFamily="34" charset="0"/>
                  </a:rPr>
                  <a:t>/</a:t>
                </a:r>
                <a:br>
                  <a:rPr lang="en-US" sz="2400" b="1" kern="0" dirty="0" smtClean="0">
                    <a:solidFill>
                      <a:srgbClr val="FFFFFF">
                        <a:lumMod val="65000"/>
                      </a:srgbClr>
                    </a:solidFill>
                    <a:latin typeface="Arial" pitchFamily="34" charset="0"/>
                    <a:cs typeface="Arial" pitchFamily="34" charset="0"/>
                  </a:rPr>
                </a:br>
                <a:r>
                  <a:rPr lang="en-US" sz="2400" b="1" kern="0" dirty="0" smtClean="0">
                    <a:solidFill>
                      <a:srgbClr val="FFFFFF">
                        <a:lumMod val="65000"/>
                      </a:srgbClr>
                    </a:solidFill>
                    <a:latin typeface="Arial" pitchFamily="34" charset="0"/>
                    <a:cs typeface="Arial" pitchFamily="34" charset="0"/>
                  </a:rPr>
                  <a:t>EBL</a:t>
                </a:r>
                <a:endParaRPr lang="en-US" sz="2400" b="1" kern="0" dirty="0">
                  <a:solidFill>
                    <a:srgbClr val="FFFFFF">
                      <a:lumMod val="65000"/>
                    </a:srgb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" name="Donut 34"/>
              <p:cNvSpPr/>
              <p:nvPr/>
            </p:nvSpPr>
            <p:spPr>
              <a:xfrm>
                <a:off x="4113401" y="-1693804"/>
                <a:ext cx="1228607" cy="1228608"/>
              </a:xfrm>
              <a:prstGeom prst="donut">
                <a:avLst>
                  <a:gd name="adj" fmla="val 12067"/>
                </a:avLst>
              </a:prstGeom>
              <a:gradFill>
                <a:gsLst>
                  <a:gs pos="0">
                    <a:schemeClr val="accent2">
                      <a:lumMod val="75000"/>
                    </a:schemeClr>
                  </a:gs>
                  <a:gs pos="100000">
                    <a:schemeClr val="accent2"/>
                  </a:gs>
                </a:gsLst>
                <a:lin ang="16200000" scaled="1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109480" tIns="54738" rIns="109480" bIns="54738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1085661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3200" kern="0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</p:grpSp>
      <p:cxnSp>
        <p:nvCxnSpPr>
          <p:cNvPr id="7" name="Elbow Connector 6"/>
          <p:cNvCxnSpPr/>
          <p:nvPr/>
        </p:nvCxnSpPr>
        <p:spPr>
          <a:xfrm>
            <a:off x="5658335" y="4764684"/>
            <a:ext cx="647462" cy="457200"/>
          </a:xfrm>
          <a:prstGeom prst="bentConnector3">
            <a:avLst/>
          </a:prstGeom>
          <a:noFill/>
          <a:ln w="12700">
            <a:solidFill>
              <a:schemeClr val="accent2">
                <a:lumMod val="75000"/>
              </a:schemeClr>
            </a:solidFill>
            <a:headEnd type="oval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30" name="Elbow Connector 29"/>
          <p:cNvCxnSpPr/>
          <p:nvPr/>
        </p:nvCxnSpPr>
        <p:spPr>
          <a:xfrm flipV="1">
            <a:off x="5658335" y="2274510"/>
            <a:ext cx="647462" cy="579625"/>
          </a:xfrm>
          <a:prstGeom prst="bentConnector3">
            <a:avLst/>
          </a:prstGeom>
          <a:noFill/>
          <a:ln w="12700">
            <a:solidFill>
              <a:schemeClr val="accent2"/>
            </a:solidFill>
            <a:headEnd type="oval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36" name="Rectangle 35"/>
          <p:cNvSpPr/>
          <p:nvPr/>
        </p:nvSpPr>
        <p:spPr>
          <a:xfrm>
            <a:off x="374836" y="4515259"/>
            <a:ext cx="2463884" cy="1384299"/>
          </a:xfrm>
          <a:prstGeom prst="rect">
            <a:avLst/>
          </a:prstGeom>
          <a:solidFill>
            <a:schemeClr val="bg1"/>
          </a:solidFill>
          <a:ln>
            <a:gradFill flip="none" rotWithShape="1">
              <a:gsLst>
                <a:gs pos="50000">
                  <a:schemeClr val="bg1">
                    <a:lumMod val="50000"/>
                  </a:schemeClr>
                </a:gs>
                <a:gs pos="0">
                  <a:schemeClr val="bg2"/>
                </a:gs>
                <a:gs pos="100000">
                  <a:schemeClr val="bg2"/>
                </a:gs>
              </a:gsLst>
              <a:lin ang="1620000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57200" rtlCol="0" anchor="ctr"/>
          <a:lstStyle/>
          <a:p>
            <a:endParaRPr lang="en-US" b="1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95302" y="4863297"/>
            <a:ext cx="2343418" cy="70296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300"/>
              </a:spcAft>
            </a:pPr>
            <a:r>
              <a:rPr lang="en-US" b="1" dirty="0" smtClean="0">
                <a:solidFill>
                  <a:schemeClr val="bg1">
                    <a:lumMod val="65000"/>
                  </a:schemeClr>
                </a:solidFill>
              </a:rPr>
              <a:t>BOOK VENDORS</a:t>
            </a:r>
          </a:p>
          <a:p>
            <a:pPr marL="166688" indent="-166688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YBP</a:t>
            </a:r>
          </a:p>
          <a:p>
            <a:pPr marL="166688" indent="-166688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Coutts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38" name="Elbow Connector 37"/>
          <p:cNvCxnSpPr/>
          <p:nvPr/>
        </p:nvCxnSpPr>
        <p:spPr>
          <a:xfrm flipH="1">
            <a:off x="2832540" y="4764684"/>
            <a:ext cx="647462" cy="457200"/>
          </a:xfrm>
          <a:prstGeom prst="bentConnector3">
            <a:avLst/>
          </a:prstGeom>
          <a:noFill/>
          <a:ln w="12700">
            <a:solidFill>
              <a:schemeClr val="bg1">
                <a:lumMod val="50000"/>
              </a:schemeClr>
            </a:solidFill>
            <a:headEnd type="oval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51" name="Rectangle 50"/>
          <p:cNvSpPr/>
          <p:nvPr/>
        </p:nvSpPr>
        <p:spPr>
          <a:xfrm>
            <a:off x="374836" y="1582360"/>
            <a:ext cx="2463884" cy="1384299"/>
          </a:xfrm>
          <a:prstGeom prst="rect">
            <a:avLst/>
          </a:prstGeom>
          <a:solidFill>
            <a:schemeClr val="bg1"/>
          </a:solidFill>
          <a:ln>
            <a:gradFill flip="none" rotWithShape="1">
              <a:gsLst>
                <a:gs pos="50000">
                  <a:schemeClr val="tx1">
                    <a:lumMod val="75000"/>
                    <a:lumOff val="25000"/>
                  </a:schemeClr>
                </a:gs>
                <a:gs pos="0">
                  <a:schemeClr val="bg2"/>
                </a:gs>
                <a:gs pos="100000">
                  <a:schemeClr val="bg2"/>
                </a:gs>
              </a:gsLst>
              <a:lin ang="1620000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57200" rtlCol="0" anchor="ctr"/>
          <a:lstStyle/>
          <a:p>
            <a:endParaRPr lang="en-US" b="1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495302" y="1934987"/>
            <a:ext cx="2343418" cy="70296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300"/>
              </a:spcAft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DISCOVERY</a:t>
            </a:r>
          </a:p>
          <a:p>
            <a:pPr marL="166688" indent="-166688">
              <a:buFont typeface="Arial" pitchFamily="34" charset="0"/>
              <a:buChar char="•"/>
            </a:pP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Summon</a:t>
            </a:r>
          </a:p>
          <a:p>
            <a:pPr marL="166688" indent="-166688">
              <a:buFont typeface="Arial" pitchFamily="34" charset="0"/>
              <a:buChar char="•"/>
            </a:pP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PQ 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platform</a:t>
            </a:r>
          </a:p>
          <a:p>
            <a:pPr marL="166688" indent="-166688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Other Discovery Services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53" name="Elbow Connector 52"/>
          <p:cNvCxnSpPr>
            <a:endCxn id="51" idx="3"/>
          </p:cNvCxnSpPr>
          <p:nvPr/>
        </p:nvCxnSpPr>
        <p:spPr>
          <a:xfrm rot="10800000">
            <a:off x="2838720" y="2274510"/>
            <a:ext cx="641282" cy="623566"/>
          </a:xfrm>
          <a:prstGeom prst="bentConnector3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  <a:headEnd type="oval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910581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866335" y="6592424"/>
            <a:ext cx="2133600" cy="256822"/>
          </a:xfrm>
          <a:prstGeom prst="rect">
            <a:avLst/>
          </a:prstGeom>
        </p:spPr>
        <p:txBody>
          <a:bodyPr/>
          <a:lstStyle/>
          <a:p>
            <a:fld id="{FD79F44C-B0A7-3A42-A98F-236C7051F6BB}" type="slidenum">
              <a:rPr lang="en-US" smtClean="0">
                <a:solidFill>
                  <a:prstClr val="black"/>
                </a:solidFill>
              </a:rPr>
              <a:pPr/>
              <a:t>19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25281" y="983610"/>
            <a:ext cx="8486749" cy="4678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742950" lvl="1" indent="-285750">
              <a:buFont typeface="Arial"/>
              <a:buChar char="•"/>
            </a:pPr>
            <a:endParaRPr lang="en-US" b="1" dirty="0">
              <a:latin typeface="Trebuchet MS"/>
              <a:cs typeface="Trebuchet MS"/>
            </a:endParaRPr>
          </a:p>
          <a:p>
            <a:pPr marL="742950" lvl="1" indent="-285750">
              <a:buFont typeface="Arial"/>
              <a:buChar char="•"/>
            </a:pPr>
            <a:endParaRPr lang="en-US" dirty="0">
              <a:latin typeface="Trebuchet MS"/>
              <a:cs typeface="Trebuchet MS"/>
            </a:endParaRPr>
          </a:p>
          <a:p>
            <a:pPr marL="742950" lvl="1" indent="-285750">
              <a:buFont typeface="Arial"/>
              <a:buChar char="•"/>
            </a:pPr>
            <a:endParaRPr lang="en-US" dirty="0" smtClean="0">
              <a:latin typeface="Trebuchet MS"/>
              <a:cs typeface="Trebuchet MS"/>
            </a:endParaRPr>
          </a:p>
          <a:p>
            <a:pPr marL="742950" lvl="1" indent="-285750">
              <a:buFont typeface="Arial"/>
              <a:buChar char="•"/>
            </a:pPr>
            <a:endParaRPr lang="en-US" dirty="0">
              <a:latin typeface="Trebuchet MS"/>
              <a:cs typeface="Trebuchet MS"/>
            </a:endParaRPr>
          </a:p>
          <a:p>
            <a:pPr marL="742950" lvl="1" indent="-285750">
              <a:buFont typeface="Arial"/>
              <a:buChar char="•"/>
            </a:pPr>
            <a:endParaRPr lang="en-US" dirty="0" smtClean="0">
              <a:latin typeface="Trebuchet MS"/>
              <a:cs typeface="Trebuchet MS"/>
            </a:endParaRPr>
          </a:p>
          <a:p>
            <a:pPr marL="742950" lvl="1" indent="-285750">
              <a:buFont typeface="Arial"/>
              <a:buChar char="•"/>
            </a:pPr>
            <a:endParaRPr lang="en-US" dirty="0">
              <a:latin typeface="Trebuchet MS"/>
              <a:cs typeface="Trebuchet MS"/>
            </a:endParaRPr>
          </a:p>
          <a:p>
            <a:pPr marL="742950" lvl="1" indent="-285750">
              <a:buFont typeface="Arial"/>
              <a:buChar char="•"/>
            </a:pPr>
            <a:endParaRPr lang="en-US" dirty="0" smtClean="0">
              <a:latin typeface="Trebuchet MS"/>
              <a:cs typeface="Trebuchet MS"/>
            </a:endParaRPr>
          </a:p>
          <a:p>
            <a:pPr marL="742950" lvl="1" indent="-285750">
              <a:buFont typeface="Arial"/>
              <a:buChar char="•"/>
            </a:pPr>
            <a:endParaRPr lang="en-US" dirty="0">
              <a:latin typeface="Trebuchet MS"/>
              <a:cs typeface="Trebuchet MS"/>
            </a:endParaRPr>
          </a:p>
          <a:p>
            <a:pPr marL="742950" lvl="1" indent="-285750">
              <a:buFont typeface="Arial"/>
              <a:buChar char="•"/>
            </a:pPr>
            <a:endParaRPr lang="en-US" dirty="0" smtClean="0">
              <a:latin typeface="Trebuchet MS"/>
              <a:cs typeface="Trebuchet MS"/>
            </a:endParaRPr>
          </a:p>
          <a:p>
            <a:endParaRPr lang="en-US" dirty="0">
              <a:latin typeface="Trebuchet MS"/>
              <a:cs typeface="Trebuchet MS"/>
            </a:endParaRPr>
          </a:p>
          <a:p>
            <a:pPr marL="285750" indent="-285750">
              <a:buFont typeface="Arial"/>
              <a:buChar char="•"/>
            </a:pPr>
            <a:endParaRPr lang="en-US" dirty="0" smtClean="0">
              <a:latin typeface="Trebuchet MS"/>
              <a:cs typeface="Trebuchet MS"/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latin typeface="Trebuchet MS"/>
              <a:cs typeface="Trebuchet MS"/>
            </a:endParaRPr>
          </a:p>
          <a:p>
            <a:pPr marL="285750" indent="-285750">
              <a:buFont typeface="Arial"/>
              <a:buChar char="•"/>
            </a:pPr>
            <a:endParaRPr lang="en-US" dirty="0" smtClean="0">
              <a:latin typeface="Trebuchet MS"/>
              <a:cs typeface="Trebuchet MS"/>
            </a:endParaRPr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endParaRPr lang="en-GB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3955143" y="2576286"/>
            <a:ext cx="184666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13858" y="2521857"/>
            <a:ext cx="618671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en-US" sz="1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DATA!</a:t>
            </a:r>
            <a:endParaRPr lang="en-US" sz="1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79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</a:t>
            </a:r>
            <a:r>
              <a:rPr lang="en-US" dirty="0" err="1" smtClean="0"/>
              <a:t>ebrary</a:t>
            </a:r>
            <a:endParaRPr lang="en-US" dirty="0"/>
          </a:p>
        </p:txBody>
      </p:sp>
      <p:sp>
        <p:nvSpPr>
          <p:cNvPr id="6" name="Rectangle 3"/>
          <p:cNvSpPr txBox="1">
            <a:spLocks noGrp="1" noChangeArrowheads="1"/>
          </p:cNvSpPr>
          <p:nvPr>
            <p:ph idx="1"/>
          </p:nvPr>
        </p:nvSpPr>
        <p:spPr bwMode="auto">
          <a:xfrm>
            <a:off x="457200" y="1308711"/>
            <a:ext cx="8229600" cy="4830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US" sz="2000" dirty="0">
                <a:ea typeface="ＭＳ Ｐゴシック" pitchFamily="32" charset="-128"/>
              </a:rPr>
              <a:t>Founded in </a:t>
            </a:r>
            <a:r>
              <a:rPr lang="en-US" sz="2000" dirty="0" smtClean="0">
                <a:ea typeface="ＭＳ Ｐゴシック" pitchFamily="32" charset="-128"/>
              </a:rPr>
              <a:t>1999 by Kevin </a:t>
            </a:r>
            <a:r>
              <a:rPr lang="en-US" sz="2000" dirty="0" err="1" smtClean="0">
                <a:ea typeface="ＭＳ Ｐゴシック" pitchFamily="32" charset="-128"/>
              </a:rPr>
              <a:t>Sayar</a:t>
            </a:r>
            <a:r>
              <a:rPr lang="en-US" sz="2000" dirty="0" smtClean="0">
                <a:ea typeface="ＭＳ Ｐゴシック" pitchFamily="32" charset="-128"/>
              </a:rPr>
              <a:t> &amp; Christopher Warnock</a:t>
            </a:r>
            <a:endParaRPr lang="en-US" sz="2000" dirty="0">
              <a:ea typeface="ＭＳ Ｐゴシック" pitchFamily="32" charset="-128"/>
            </a:endParaRP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US" sz="2000" dirty="0">
                <a:ea typeface="ＭＳ Ｐゴシック" pitchFamily="32" charset="-128"/>
              </a:rPr>
              <a:t>Variety of models, products, and services  </a:t>
            </a:r>
          </a:p>
          <a:p>
            <a:pPr lvl="1">
              <a:spcBef>
                <a:spcPct val="20000"/>
              </a:spcBef>
              <a:buFontTx/>
              <a:buChar char="•"/>
            </a:pPr>
            <a:r>
              <a:rPr lang="en-US" sz="1600" dirty="0">
                <a:ea typeface="ＭＳ Ｐゴシック" pitchFamily="32" charset="-128"/>
              </a:rPr>
              <a:t>Subscription (ebrary pioneered this e-book model)</a:t>
            </a:r>
          </a:p>
          <a:p>
            <a:pPr lvl="1">
              <a:spcBef>
                <a:spcPct val="20000"/>
              </a:spcBef>
              <a:buFontTx/>
              <a:buChar char="•"/>
            </a:pPr>
            <a:r>
              <a:rPr lang="en-US" sz="1600" dirty="0">
                <a:ea typeface="ＭＳ Ｐゴシック" pitchFamily="32" charset="-128"/>
              </a:rPr>
              <a:t>Perpetual archive</a:t>
            </a:r>
          </a:p>
          <a:p>
            <a:pPr lvl="1">
              <a:spcBef>
                <a:spcPct val="20000"/>
              </a:spcBef>
              <a:buFontTx/>
              <a:buChar char="•"/>
            </a:pPr>
            <a:r>
              <a:rPr lang="en-US" sz="1600" dirty="0">
                <a:ea typeface="ＭＳ Ｐゴシック" pitchFamily="32" charset="-128"/>
              </a:rPr>
              <a:t>Patron-driven acquisition</a:t>
            </a:r>
          </a:p>
          <a:p>
            <a:pPr lvl="1">
              <a:spcBef>
                <a:spcPct val="20000"/>
              </a:spcBef>
              <a:buFontTx/>
              <a:buChar char="•"/>
            </a:pPr>
            <a:r>
              <a:rPr lang="en-US" sz="1600" dirty="0">
                <a:ea typeface="ＭＳ Ｐゴシック" pitchFamily="32" charset="-128"/>
              </a:rPr>
              <a:t>Short-term loans</a:t>
            </a:r>
          </a:p>
          <a:p>
            <a:pPr lvl="1">
              <a:spcBef>
                <a:spcPct val="20000"/>
              </a:spcBef>
              <a:buFontTx/>
              <a:buChar char="•"/>
            </a:pPr>
            <a:r>
              <a:rPr lang="en-US" sz="1600" dirty="0" err="1">
                <a:ea typeface="ＭＳ Ｐゴシック" pitchFamily="32" charset="-128"/>
              </a:rPr>
              <a:t>SaaS</a:t>
            </a:r>
            <a:r>
              <a:rPr lang="en-US" sz="1600" dirty="0">
                <a:ea typeface="ＭＳ Ｐゴシック" pitchFamily="32" charset="-128"/>
              </a:rPr>
              <a:t> and DASH!</a:t>
            </a: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>
                <a:ea typeface="ＭＳ Ｐゴシック" pitchFamily="32" charset="-128"/>
              </a:rPr>
              <a:t>Headquartered </a:t>
            </a:r>
            <a:r>
              <a:rPr lang="en-US" sz="2000" dirty="0">
                <a:ea typeface="ＭＳ Ｐゴシック" pitchFamily="32" charset="-128"/>
              </a:rPr>
              <a:t>in Palo Alto, CA, USA</a:t>
            </a: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>
                <a:ea typeface="ＭＳ Ｐゴシック" pitchFamily="32" charset="-128"/>
              </a:rPr>
              <a:t>2011 became a </a:t>
            </a:r>
            <a:r>
              <a:rPr lang="en-US" sz="2000" dirty="0" err="1">
                <a:ea typeface="ＭＳ Ｐゴシック" pitchFamily="32" charset="-128"/>
              </a:rPr>
              <a:t>ProQuest</a:t>
            </a:r>
            <a:r>
              <a:rPr lang="en-US" sz="2000" dirty="0">
                <a:ea typeface="ＭＳ Ｐゴシック" pitchFamily="32" charset="-128"/>
              </a:rPr>
              <a:t> business</a:t>
            </a:r>
          </a:p>
          <a:p>
            <a:pPr>
              <a:spcBef>
                <a:spcPct val="20000"/>
              </a:spcBef>
              <a:buClr>
                <a:srgbClr val="004165"/>
              </a:buClr>
              <a:buFont typeface="Arial" charset="0"/>
              <a:buChar char="•"/>
            </a:pPr>
            <a:endParaRPr lang="en-US" sz="2000" dirty="0">
              <a:ea typeface="ＭＳ Ｐゴシック" pitchFamily="32" charset="-128"/>
            </a:endParaRPr>
          </a:p>
          <a:p>
            <a:pPr>
              <a:spcBef>
                <a:spcPct val="20000"/>
              </a:spcBef>
              <a:buClr>
                <a:srgbClr val="004165"/>
              </a:buClr>
              <a:buFont typeface="Arial" charset="0"/>
              <a:buChar char="•"/>
            </a:pPr>
            <a:endParaRPr lang="en-US" sz="2000" dirty="0">
              <a:ea typeface="ＭＳ Ｐゴシック" pitchFamily="32" charset="-128"/>
            </a:endParaRPr>
          </a:p>
          <a:p>
            <a:pPr>
              <a:spcBef>
                <a:spcPct val="20000"/>
              </a:spcBef>
              <a:buClr>
                <a:srgbClr val="004165"/>
              </a:buClr>
              <a:buFont typeface="Arial" charset="0"/>
              <a:buChar char="•"/>
            </a:pPr>
            <a:endParaRPr lang="en-US" sz="2000" dirty="0">
              <a:ea typeface="ＭＳ Ｐゴシック" pitchFamily="32" charset="-128"/>
            </a:endParaRPr>
          </a:p>
        </p:txBody>
      </p:sp>
      <p:pic>
        <p:nvPicPr>
          <p:cNvPr id="7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58778" y="217715"/>
            <a:ext cx="1786951" cy="59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635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518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EBL</a:t>
            </a:r>
            <a:endParaRPr lang="en-US" dirty="0"/>
          </a:p>
        </p:txBody>
      </p:sp>
      <p:sp>
        <p:nvSpPr>
          <p:cNvPr id="5" name="Rectangle 3"/>
          <p:cNvSpPr txBox="1">
            <a:spLocks noGrp="1" noChangeArrowheads="1"/>
          </p:cNvSpPr>
          <p:nvPr>
            <p:ph idx="1"/>
          </p:nvPr>
        </p:nvSpPr>
        <p:spPr bwMode="auto">
          <a:xfrm>
            <a:off x="457200" y="1308100"/>
            <a:ext cx="8229600" cy="483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>
                <a:ea typeface="ＭＳ Ｐゴシック" pitchFamily="32" charset="-128"/>
              </a:rPr>
              <a:t>Company founded </a:t>
            </a:r>
            <a:r>
              <a:rPr lang="en-US" sz="2000" dirty="0">
                <a:ea typeface="ＭＳ Ｐゴシック" pitchFamily="32" charset="-128"/>
              </a:rPr>
              <a:t>in </a:t>
            </a:r>
            <a:r>
              <a:rPr lang="en-US" sz="2000" dirty="0" smtClean="0">
                <a:ea typeface="ＭＳ Ｐゴシック" pitchFamily="32" charset="-128"/>
              </a:rPr>
              <a:t>1997 by Australian booksellers</a:t>
            </a:r>
            <a:endParaRPr lang="en-US" sz="2000" dirty="0">
              <a:ea typeface="ＭＳ Ｐゴシック" pitchFamily="32" charset="-128"/>
            </a:endParaRP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>
                <a:ea typeface="ＭＳ Ｐゴシック" pitchFamily="32" charset="-128"/>
              </a:rPr>
              <a:t>EBL launched in 2004</a:t>
            </a: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>
                <a:ea typeface="ＭＳ Ｐゴシック" pitchFamily="32" charset="-128"/>
              </a:rPr>
              <a:t>Variety </a:t>
            </a:r>
            <a:r>
              <a:rPr lang="en-US" sz="2000" dirty="0">
                <a:ea typeface="ＭＳ Ｐゴシック" pitchFamily="32" charset="-128"/>
              </a:rPr>
              <a:t>of models, products, and services  </a:t>
            </a:r>
          </a:p>
          <a:p>
            <a:pPr lvl="1">
              <a:spcBef>
                <a:spcPct val="20000"/>
              </a:spcBef>
              <a:buFontTx/>
              <a:buChar char="•"/>
            </a:pPr>
            <a:r>
              <a:rPr lang="en-US" sz="1600" dirty="0" smtClean="0">
                <a:ea typeface="ＭＳ Ｐゴシック" pitchFamily="32" charset="-128"/>
              </a:rPr>
              <a:t>Perpetual Access</a:t>
            </a:r>
          </a:p>
          <a:p>
            <a:pPr lvl="1">
              <a:spcBef>
                <a:spcPct val="20000"/>
              </a:spcBef>
              <a:buFontTx/>
              <a:buChar char="•"/>
            </a:pPr>
            <a:r>
              <a:rPr lang="en-US" sz="1600" dirty="0" smtClean="0">
                <a:ea typeface="ＭＳ Ｐゴシック" pitchFamily="32" charset="-128"/>
              </a:rPr>
              <a:t>Non-linear Lending Model (EBL </a:t>
            </a:r>
            <a:r>
              <a:rPr lang="en-US" sz="1600" dirty="0">
                <a:ea typeface="ＭＳ Ｐゴシック" pitchFamily="32" charset="-128"/>
              </a:rPr>
              <a:t>pioneered this e-book model)</a:t>
            </a:r>
          </a:p>
          <a:p>
            <a:pPr lvl="1">
              <a:spcBef>
                <a:spcPct val="20000"/>
              </a:spcBef>
              <a:buFontTx/>
              <a:buChar char="•"/>
            </a:pPr>
            <a:r>
              <a:rPr lang="en-US" sz="1600" dirty="0" smtClean="0">
                <a:ea typeface="ＭＳ Ｐゴシック" pitchFamily="32" charset="-128"/>
              </a:rPr>
              <a:t>Demand-driven </a:t>
            </a:r>
            <a:r>
              <a:rPr lang="en-US" sz="1600" dirty="0" err="1" smtClean="0">
                <a:ea typeface="ＭＳ Ｐゴシック" pitchFamily="32" charset="-128"/>
              </a:rPr>
              <a:t>Acqusition</a:t>
            </a:r>
            <a:r>
              <a:rPr lang="en-US" sz="1600" dirty="0">
                <a:ea typeface="ＭＳ Ｐゴシック" pitchFamily="32" charset="-128"/>
              </a:rPr>
              <a:t> </a:t>
            </a:r>
            <a:r>
              <a:rPr lang="en-US" sz="1600" dirty="0" smtClean="0">
                <a:ea typeface="ＭＳ Ｐゴシック" pitchFamily="32" charset="-128"/>
              </a:rPr>
              <a:t>(EBL pioneered this model)</a:t>
            </a:r>
            <a:endParaRPr lang="en-US" sz="1600" dirty="0">
              <a:ea typeface="ＭＳ Ｐゴシック" pitchFamily="32" charset="-128"/>
            </a:endParaRPr>
          </a:p>
          <a:p>
            <a:pPr lvl="1">
              <a:spcBef>
                <a:spcPct val="20000"/>
              </a:spcBef>
              <a:buFontTx/>
              <a:buChar char="•"/>
            </a:pPr>
            <a:r>
              <a:rPr lang="en-US" sz="1600" dirty="0">
                <a:ea typeface="ＭＳ Ｐゴシック" pitchFamily="32" charset="-128"/>
              </a:rPr>
              <a:t>Short-term </a:t>
            </a:r>
            <a:r>
              <a:rPr lang="en-US" sz="1600" dirty="0" smtClean="0">
                <a:ea typeface="ＭＳ Ｐゴシック" pitchFamily="32" charset="-128"/>
              </a:rPr>
              <a:t>loans (EBL pioneered this model)</a:t>
            </a:r>
            <a:endParaRPr lang="en-US" sz="1600" dirty="0">
              <a:ea typeface="ＭＳ Ｐゴシック" pitchFamily="32" charset="-128"/>
            </a:endParaRP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>
                <a:ea typeface="ＭＳ Ｐゴシック" pitchFamily="32" charset="-128"/>
              </a:rPr>
              <a:t>Originally headquartered in Perth, West Australia</a:t>
            </a: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US" dirty="0" smtClean="0">
                <a:ea typeface="ＭＳ Ｐゴシック" pitchFamily="32" charset="-128"/>
              </a:rPr>
              <a:t>May 2013 became </a:t>
            </a:r>
            <a:r>
              <a:rPr lang="en-US" dirty="0">
                <a:ea typeface="ＭＳ Ｐゴシック" pitchFamily="32" charset="-128"/>
              </a:rPr>
              <a:t>a</a:t>
            </a:r>
            <a:r>
              <a:rPr lang="en-US" sz="2000" dirty="0" smtClean="0">
                <a:ea typeface="ＭＳ Ｐゴシック" pitchFamily="32" charset="-128"/>
              </a:rPr>
              <a:t> </a:t>
            </a:r>
            <a:r>
              <a:rPr lang="en-US" sz="2000" dirty="0" err="1">
                <a:ea typeface="ＭＳ Ｐゴシック" pitchFamily="32" charset="-128"/>
              </a:rPr>
              <a:t>ProQuest</a:t>
            </a:r>
            <a:r>
              <a:rPr lang="en-US" sz="2000" dirty="0">
                <a:ea typeface="ＭＳ Ｐゴシック" pitchFamily="32" charset="-128"/>
              </a:rPr>
              <a:t> business</a:t>
            </a:r>
          </a:p>
          <a:p>
            <a:pPr>
              <a:spcBef>
                <a:spcPct val="20000"/>
              </a:spcBef>
              <a:buClr>
                <a:srgbClr val="004165"/>
              </a:buClr>
              <a:buFont typeface="Arial" charset="0"/>
              <a:buChar char="•"/>
            </a:pPr>
            <a:endParaRPr lang="en-US" sz="2000" dirty="0">
              <a:ea typeface="ＭＳ Ｐゴシック" pitchFamily="32" charset="-128"/>
            </a:endParaRPr>
          </a:p>
          <a:p>
            <a:pPr>
              <a:spcBef>
                <a:spcPct val="20000"/>
              </a:spcBef>
              <a:buClr>
                <a:srgbClr val="004165"/>
              </a:buClr>
              <a:buFont typeface="Arial" charset="0"/>
              <a:buChar char="•"/>
            </a:pPr>
            <a:endParaRPr lang="en-US" sz="2000" dirty="0">
              <a:ea typeface="ＭＳ Ｐゴシック" pitchFamily="32" charset="-12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8782" y="193556"/>
            <a:ext cx="2482558" cy="536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65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dirty="0" smtClean="0"/>
              <a:t>Our Vision:  </a:t>
            </a:r>
            <a:r>
              <a:rPr lang="en-US" dirty="0"/>
              <a:t>Better </a:t>
            </a:r>
            <a:r>
              <a:rPr lang="en-US" dirty="0" smtClean="0"/>
              <a:t>Together</a:t>
            </a:r>
            <a:endParaRPr lang="en-US" dirty="0"/>
          </a:p>
        </p:txBody>
      </p:sp>
      <p:sp>
        <p:nvSpPr>
          <p:cNvPr id="26" name="Freeform 19"/>
          <p:cNvSpPr>
            <a:spLocks noEditPoints="1"/>
          </p:cNvSpPr>
          <p:nvPr/>
        </p:nvSpPr>
        <p:spPr bwMode="auto">
          <a:xfrm>
            <a:off x="2294847" y="2214539"/>
            <a:ext cx="2714686" cy="2951946"/>
          </a:xfrm>
          <a:custGeom>
            <a:avLst/>
            <a:gdLst>
              <a:gd name="T0" fmla="*/ 756 w 4920"/>
              <a:gd name="T1" fmla="*/ 4077 h 5350"/>
              <a:gd name="T2" fmla="*/ 756 w 4920"/>
              <a:gd name="T3" fmla="*/ 1271 h 5350"/>
              <a:gd name="T4" fmla="*/ 3338 w 4920"/>
              <a:gd name="T5" fmla="*/ 2674 h 5350"/>
              <a:gd name="T6" fmla="*/ 756 w 4920"/>
              <a:gd name="T7" fmla="*/ 4077 h 5350"/>
              <a:gd name="T8" fmla="*/ 0 w 4920"/>
              <a:gd name="T9" fmla="*/ 0 h 5350"/>
              <a:gd name="T10" fmla="*/ 0 w 4920"/>
              <a:gd name="T11" fmla="*/ 5350 h 5350"/>
              <a:gd name="T12" fmla="*/ 4920 w 4920"/>
              <a:gd name="T13" fmla="*/ 2674 h 5350"/>
              <a:gd name="T14" fmla="*/ 0 w 4920"/>
              <a:gd name="T15" fmla="*/ 0 h 5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920" h="5350">
                <a:moveTo>
                  <a:pt x="756" y="4077"/>
                </a:moveTo>
                <a:lnTo>
                  <a:pt x="756" y="1271"/>
                </a:lnTo>
                <a:lnTo>
                  <a:pt x="3338" y="2674"/>
                </a:lnTo>
                <a:lnTo>
                  <a:pt x="756" y="4077"/>
                </a:lnTo>
                <a:moveTo>
                  <a:pt x="0" y="0"/>
                </a:moveTo>
                <a:lnTo>
                  <a:pt x="0" y="5350"/>
                </a:lnTo>
                <a:lnTo>
                  <a:pt x="4920" y="2674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7"/>
          <p:cNvSpPr>
            <a:spLocks noEditPoints="1"/>
          </p:cNvSpPr>
          <p:nvPr/>
        </p:nvSpPr>
        <p:spPr bwMode="auto">
          <a:xfrm>
            <a:off x="2287587" y="1858923"/>
            <a:ext cx="3368755" cy="3663178"/>
          </a:xfrm>
          <a:custGeom>
            <a:avLst/>
            <a:gdLst>
              <a:gd name="T0" fmla="*/ 4129 w 4920"/>
              <a:gd name="T1" fmla="*/ 2244 h 5350"/>
              <a:gd name="T2" fmla="*/ 3337 w 4920"/>
              <a:gd name="T3" fmla="*/ 2674 h 5350"/>
              <a:gd name="T4" fmla="*/ 3337 w 4920"/>
              <a:gd name="T5" fmla="*/ 2674 h 5350"/>
              <a:gd name="T6" fmla="*/ 3337 w 4920"/>
              <a:gd name="T7" fmla="*/ 2674 h 5350"/>
              <a:gd name="T8" fmla="*/ 4129 w 4920"/>
              <a:gd name="T9" fmla="*/ 3104 h 5350"/>
              <a:gd name="T10" fmla="*/ 4920 w 4920"/>
              <a:gd name="T11" fmla="*/ 2674 h 5350"/>
              <a:gd name="T12" fmla="*/ 4129 w 4920"/>
              <a:gd name="T13" fmla="*/ 2244 h 5350"/>
              <a:gd name="T14" fmla="*/ 0 w 4920"/>
              <a:gd name="T15" fmla="*/ 0 h 5350"/>
              <a:gd name="T16" fmla="*/ 0 w 4920"/>
              <a:gd name="T17" fmla="*/ 5350 h 5350"/>
              <a:gd name="T18" fmla="*/ 3337 w 4920"/>
              <a:gd name="T19" fmla="*/ 3536 h 5350"/>
              <a:gd name="T20" fmla="*/ 2546 w 4920"/>
              <a:gd name="T21" fmla="*/ 3104 h 5350"/>
              <a:gd name="T22" fmla="*/ 756 w 4920"/>
              <a:gd name="T23" fmla="*/ 4077 h 5350"/>
              <a:gd name="T24" fmla="*/ 756 w 4920"/>
              <a:gd name="T25" fmla="*/ 1271 h 5350"/>
              <a:gd name="T26" fmla="*/ 2546 w 4920"/>
              <a:gd name="T27" fmla="*/ 2244 h 5350"/>
              <a:gd name="T28" fmla="*/ 3337 w 4920"/>
              <a:gd name="T29" fmla="*/ 1814 h 5350"/>
              <a:gd name="T30" fmla="*/ 0 w 4920"/>
              <a:gd name="T31" fmla="*/ 0 h 5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920" h="5350">
                <a:moveTo>
                  <a:pt x="4129" y="2244"/>
                </a:moveTo>
                <a:lnTo>
                  <a:pt x="3337" y="2674"/>
                </a:lnTo>
                <a:lnTo>
                  <a:pt x="3337" y="2674"/>
                </a:lnTo>
                <a:lnTo>
                  <a:pt x="3337" y="2674"/>
                </a:lnTo>
                <a:lnTo>
                  <a:pt x="4129" y="3104"/>
                </a:lnTo>
                <a:lnTo>
                  <a:pt x="4920" y="2674"/>
                </a:lnTo>
                <a:lnTo>
                  <a:pt x="4129" y="2244"/>
                </a:lnTo>
                <a:moveTo>
                  <a:pt x="0" y="0"/>
                </a:moveTo>
                <a:lnTo>
                  <a:pt x="0" y="5350"/>
                </a:lnTo>
                <a:lnTo>
                  <a:pt x="3337" y="3536"/>
                </a:lnTo>
                <a:lnTo>
                  <a:pt x="2546" y="3104"/>
                </a:lnTo>
                <a:lnTo>
                  <a:pt x="756" y="4077"/>
                </a:lnTo>
                <a:lnTo>
                  <a:pt x="756" y="1271"/>
                </a:lnTo>
                <a:lnTo>
                  <a:pt x="2546" y="2244"/>
                </a:lnTo>
                <a:lnTo>
                  <a:pt x="3337" y="1814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9"/>
          <p:cNvSpPr>
            <a:spLocks noEditPoints="1"/>
          </p:cNvSpPr>
          <p:nvPr/>
        </p:nvSpPr>
        <p:spPr bwMode="auto">
          <a:xfrm>
            <a:off x="3487877" y="1858923"/>
            <a:ext cx="3370124" cy="3663178"/>
          </a:xfrm>
          <a:custGeom>
            <a:avLst/>
            <a:gdLst>
              <a:gd name="T0" fmla="*/ 793 w 4922"/>
              <a:gd name="T1" fmla="*/ 2244 h 5350"/>
              <a:gd name="T2" fmla="*/ 0 w 4922"/>
              <a:gd name="T3" fmla="*/ 2674 h 5350"/>
              <a:gd name="T4" fmla="*/ 793 w 4922"/>
              <a:gd name="T5" fmla="*/ 3104 h 5350"/>
              <a:gd name="T6" fmla="*/ 1584 w 4922"/>
              <a:gd name="T7" fmla="*/ 2674 h 5350"/>
              <a:gd name="T8" fmla="*/ 1582 w 4922"/>
              <a:gd name="T9" fmla="*/ 2674 h 5350"/>
              <a:gd name="T10" fmla="*/ 1584 w 4922"/>
              <a:gd name="T11" fmla="*/ 2674 h 5350"/>
              <a:gd name="T12" fmla="*/ 793 w 4922"/>
              <a:gd name="T13" fmla="*/ 2244 h 5350"/>
              <a:gd name="T14" fmla="*/ 4922 w 4922"/>
              <a:gd name="T15" fmla="*/ 0 h 5350"/>
              <a:gd name="T16" fmla="*/ 1584 w 4922"/>
              <a:gd name="T17" fmla="*/ 1814 h 5350"/>
              <a:gd name="T18" fmla="*/ 2376 w 4922"/>
              <a:gd name="T19" fmla="*/ 2244 h 5350"/>
              <a:gd name="T20" fmla="*/ 4166 w 4922"/>
              <a:gd name="T21" fmla="*/ 1271 h 5350"/>
              <a:gd name="T22" fmla="*/ 4166 w 4922"/>
              <a:gd name="T23" fmla="*/ 4077 h 5350"/>
              <a:gd name="T24" fmla="*/ 2376 w 4922"/>
              <a:gd name="T25" fmla="*/ 3104 h 5350"/>
              <a:gd name="T26" fmla="*/ 1584 w 4922"/>
              <a:gd name="T27" fmla="*/ 3536 h 5350"/>
              <a:gd name="T28" fmla="*/ 4922 w 4922"/>
              <a:gd name="T29" fmla="*/ 5350 h 5350"/>
              <a:gd name="T30" fmla="*/ 4922 w 4922"/>
              <a:gd name="T31" fmla="*/ 0 h 5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922" h="5350">
                <a:moveTo>
                  <a:pt x="793" y="2244"/>
                </a:moveTo>
                <a:lnTo>
                  <a:pt x="0" y="2674"/>
                </a:lnTo>
                <a:lnTo>
                  <a:pt x="793" y="3104"/>
                </a:lnTo>
                <a:lnTo>
                  <a:pt x="1584" y="2674"/>
                </a:lnTo>
                <a:lnTo>
                  <a:pt x="1582" y="2674"/>
                </a:lnTo>
                <a:lnTo>
                  <a:pt x="1584" y="2674"/>
                </a:lnTo>
                <a:lnTo>
                  <a:pt x="793" y="2244"/>
                </a:lnTo>
                <a:moveTo>
                  <a:pt x="4922" y="0"/>
                </a:moveTo>
                <a:lnTo>
                  <a:pt x="1584" y="1814"/>
                </a:lnTo>
                <a:lnTo>
                  <a:pt x="2376" y="2244"/>
                </a:lnTo>
                <a:lnTo>
                  <a:pt x="4166" y="1271"/>
                </a:lnTo>
                <a:lnTo>
                  <a:pt x="4166" y="4077"/>
                </a:lnTo>
                <a:lnTo>
                  <a:pt x="2376" y="3104"/>
                </a:lnTo>
                <a:lnTo>
                  <a:pt x="1584" y="3536"/>
                </a:lnTo>
                <a:lnTo>
                  <a:pt x="4922" y="5350"/>
                </a:lnTo>
                <a:lnTo>
                  <a:pt x="492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0" name="Group 15"/>
          <p:cNvGrpSpPr>
            <a:grpSpLocks noChangeAspect="1"/>
          </p:cNvGrpSpPr>
          <p:nvPr/>
        </p:nvGrpSpPr>
        <p:grpSpPr bwMode="auto">
          <a:xfrm>
            <a:off x="2696816" y="2085305"/>
            <a:ext cx="3750368" cy="2926080"/>
            <a:chOff x="-457" y="-512"/>
            <a:chExt cx="6675" cy="5350"/>
          </a:xfrm>
        </p:grpSpPr>
        <p:sp>
          <p:nvSpPr>
            <p:cNvPr id="22" name="Freeform 16"/>
            <p:cNvSpPr>
              <a:spLocks/>
            </p:cNvSpPr>
            <p:nvPr/>
          </p:nvSpPr>
          <p:spPr bwMode="auto">
            <a:xfrm>
              <a:off x="-457" y="-512"/>
              <a:ext cx="4920" cy="5350"/>
            </a:xfrm>
            <a:custGeom>
              <a:avLst/>
              <a:gdLst>
                <a:gd name="T0" fmla="*/ 0 w 4920"/>
                <a:gd name="T1" fmla="*/ 0 h 5350"/>
                <a:gd name="T2" fmla="*/ 0 w 4920"/>
                <a:gd name="T3" fmla="*/ 5350 h 5350"/>
                <a:gd name="T4" fmla="*/ 3337 w 4920"/>
                <a:gd name="T5" fmla="*/ 3536 h 5350"/>
                <a:gd name="T6" fmla="*/ 4129 w 4920"/>
                <a:gd name="T7" fmla="*/ 3104 h 5350"/>
                <a:gd name="T8" fmla="*/ 4920 w 4920"/>
                <a:gd name="T9" fmla="*/ 2674 h 5350"/>
                <a:gd name="T10" fmla="*/ 4129 w 4920"/>
                <a:gd name="T11" fmla="*/ 2244 h 5350"/>
                <a:gd name="T12" fmla="*/ 3337 w 4920"/>
                <a:gd name="T13" fmla="*/ 2674 h 5350"/>
                <a:gd name="T14" fmla="*/ 3337 w 4920"/>
                <a:gd name="T15" fmla="*/ 2674 h 5350"/>
                <a:gd name="T16" fmla="*/ 3337 w 4920"/>
                <a:gd name="T17" fmla="*/ 2674 h 5350"/>
                <a:gd name="T18" fmla="*/ 2546 w 4920"/>
                <a:gd name="T19" fmla="*/ 3104 h 5350"/>
                <a:gd name="T20" fmla="*/ 756 w 4920"/>
                <a:gd name="T21" fmla="*/ 4077 h 5350"/>
                <a:gd name="T22" fmla="*/ 756 w 4920"/>
                <a:gd name="T23" fmla="*/ 1271 h 5350"/>
                <a:gd name="T24" fmla="*/ 2546 w 4920"/>
                <a:gd name="T25" fmla="*/ 2244 h 5350"/>
                <a:gd name="T26" fmla="*/ 3337 w 4920"/>
                <a:gd name="T27" fmla="*/ 1814 h 5350"/>
                <a:gd name="T28" fmla="*/ 0 w 4920"/>
                <a:gd name="T29" fmla="*/ 0 h 5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920" h="5350">
                  <a:moveTo>
                    <a:pt x="0" y="0"/>
                  </a:moveTo>
                  <a:lnTo>
                    <a:pt x="0" y="5350"/>
                  </a:lnTo>
                  <a:lnTo>
                    <a:pt x="3337" y="3536"/>
                  </a:lnTo>
                  <a:lnTo>
                    <a:pt x="4129" y="3104"/>
                  </a:lnTo>
                  <a:lnTo>
                    <a:pt x="4920" y="2674"/>
                  </a:lnTo>
                  <a:lnTo>
                    <a:pt x="4129" y="2244"/>
                  </a:lnTo>
                  <a:lnTo>
                    <a:pt x="3337" y="2674"/>
                  </a:lnTo>
                  <a:lnTo>
                    <a:pt x="3337" y="2674"/>
                  </a:lnTo>
                  <a:lnTo>
                    <a:pt x="3337" y="2674"/>
                  </a:lnTo>
                  <a:lnTo>
                    <a:pt x="2546" y="3104"/>
                  </a:lnTo>
                  <a:lnTo>
                    <a:pt x="756" y="4077"/>
                  </a:lnTo>
                  <a:lnTo>
                    <a:pt x="756" y="1271"/>
                  </a:lnTo>
                  <a:lnTo>
                    <a:pt x="2546" y="2244"/>
                  </a:lnTo>
                  <a:lnTo>
                    <a:pt x="3337" y="1814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20000"/>
                    <a:lumOff val="80000"/>
                  </a:schemeClr>
                </a:gs>
              </a:gsLst>
              <a:lin ang="162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09480" tIns="54738" rIns="109480" bIns="5473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defTabSz="1085661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3200" ker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/>
          </p:nvSpPr>
          <p:spPr bwMode="auto">
            <a:xfrm>
              <a:off x="-457" y="-512"/>
              <a:ext cx="4920" cy="5350"/>
            </a:xfrm>
            <a:custGeom>
              <a:avLst/>
              <a:gdLst>
                <a:gd name="T0" fmla="*/ 0 w 4920"/>
                <a:gd name="T1" fmla="*/ 0 h 5350"/>
                <a:gd name="T2" fmla="*/ 0 w 4920"/>
                <a:gd name="T3" fmla="*/ 5350 h 5350"/>
                <a:gd name="T4" fmla="*/ 3337 w 4920"/>
                <a:gd name="T5" fmla="*/ 3536 h 5350"/>
                <a:gd name="T6" fmla="*/ 4129 w 4920"/>
                <a:gd name="T7" fmla="*/ 3104 h 5350"/>
                <a:gd name="T8" fmla="*/ 4920 w 4920"/>
                <a:gd name="T9" fmla="*/ 2674 h 5350"/>
                <a:gd name="T10" fmla="*/ 4129 w 4920"/>
                <a:gd name="T11" fmla="*/ 2244 h 5350"/>
                <a:gd name="T12" fmla="*/ 3337 w 4920"/>
                <a:gd name="T13" fmla="*/ 2674 h 5350"/>
                <a:gd name="T14" fmla="*/ 3337 w 4920"/>
                <a:gd name="T15" fmla="*/ 2674 h 5350"/>
                <a:gd name="T16" fmla="*/ 3337 w 4920"/>
                <a:gd name="T17" fmla="*/ 2674 h 5350"/>
                <a:gd name="T18" fmla="*/ 2546 w 4920"/>
                <a:gd name="T19" fmla="*/ 3104 h 5350"/>
                <a:gd name="T20" fmla="*/ 756 w 4920"/>
                <a:gd name="T21" fmla="*/ 4077 h 5350"/>
                <a:gd name="T22" fmla="*/ 756 w 4920"/>
                <a:gd name="T23" fmla="*/ 1271 h 5350"/>
                <a:gd name="T24" fmla="*/ 2546 w 4920"/>
                <a:gd name="T25" fmla="*/ 2244 h 5350"/>
                <a:gd name="T26" fmla="*/ 3337 w 4920"/>
                <a:gd name="T27" fmla="*/ 1814 h 5350"/>
                <a:gd name="T28" fmla="*/ 0 w 4920"/>
                <a:gd name="T29" fmla="*/ 0 h 5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920" h="5350">
                  <a:moveTo>
                    <a:pt x="0" y="0"/>
                  </a:moveTo>
                  <a:lnTo>
                    <a:pt x="0" y="5350"/>
                  </a:lnTo>
                  <a:lnTo>
                    <a:pt x="3337" y="3536"/>
                  </a:lnTo>
                  <a:lnTo>
                    <a:pt x="4129" y="3104"/>
                  </a:lnTo>
                  <a:lnTo>
                    <a:pt x="4920" y="2674"/>
                  </a:lnTo>
                  <a:lnTo>
                    <a:pt x="4129" y="2244"/>
                  </a:lnTo>
                  <a:lnTo>
                    <a:pt x="3337" y="2674"/>
                  </a:lnTo>
                  <a:lnTo>
                    <a:pt x="3337" y="2674"/>
                  </a:lnTo>
                  <a:lnTo>
                    <a:pt x="3337" y="2674"/>
                  </a:lnTo>
                  <a:lnTo>
                    <a:pt x="2546" y="3104"/>
                  </a:lnTo>
                  <a:lnTo>
                    <a:pt x="756" y="4077"/>
                  </a:lnTo>
                  <a:lnTo>
                    <a:pt x="756" y="1271"/>
                  </a:lnTo>
                  <a:lnTo>
                    <a:pt x="2546" y="2244"/>
                  </a:lnTo>
                  <a:lnTo>
                    <a:pt x="3337" y="181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8"/>
            <p:cNvSpPr>
              <a:spLocks/>
            </p:cNvSpPr>
            <p:nvPr/>
          </p:nvSpPr>
          <p:spPr bwMode="auto">
            <a:xfrm>
              <a:off x="1296" y="-512"/>
              <a:ext cx="4922" cy="5350"/>
            </a:xfrm>
            <a:custGeom>
              <a:avLst/>
              <a:gdLst>
                <a:gd name="T0" fmla="*/ 4922 w 4922"/>
                <a:gd name="T1" fmla="*/ 0 h 5350"/>
                <a:gd name="T2" fmla="*/ 1584 w 4922"/>
                <a:gd name="T3" fmla="*/ 1814 h 5350"/>
                <a:gd name="T4" fmla="*/ 793 w 4922"/>
                <a:gd name="T5" fmla="*/ 2244 h 5350"/>
                <a:gd name="T6" fmla="*/ 0 w 4922"/>
                <a:gd name="T7" fmla="*/ 2674 h 5350"/>
                <a:gd name="T8" fmla="*/ 793 w 4922"/>
                <a:gd name="T9" fmla="*/ 3104 h 5350"/>
                <a:gd name="T10" fmla="*/ 1584 w 4922"/>
                <a:gd name="T11" fmla="*/ 2674 h 5350"/>
                <a:gd name="T12" fmla="*/ 1582 w 4922"/>
                <a:gd name="T13" fmla="*/ 2674 h 5350"/>
                <a:gd name="T14" fmla="*/ 1584 w 4922"/>
                <a:gd name="T15" fmla="*/ 2674 h 5350"/>
                <a:gd name="T16" fmla="*/ 2376 w 4922"/>
                <a:gd name="T17" fmla="*/ 2244 h 5350"/>
                <a:gd name="T18" fmla="*/ 4166 w 4922"/>
                <a:gd name="T19" fmla="*/ 1271 h 5350"/>
                <a:gd name="T20" fmla="*/ 4166 w 4922"/>
                <a:gd name="T21" fmla="*/ 4077 h 5350"/>
                <a:gd name="T22" fmla="*/ 2376 w 4922"/>
                <a:gd name="T23" fmla="*/ 3104 h 5350"/>
                <a:gd name="T24" fmla="*/ 1584 w 4922"/>
                <a:gd name="T25" fmla="*/ 3536 h 5350"/>
                <a:gd name="T26" fmla="*/ 4922 w 4922"/>
                <a:gd name="T27" fmla="*/ 5350 h 5350"/>
                <a:gd name="T28" fmla="*/ 4922 w 4922"/>
                <a:gd name="T29" fmla="*/ 0 h 5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922" h="5350">
                  <a:moveTo>
                    <a:pt x="4922" y="0"/>
                  </a:moveTo>
                  <a:lnTo>
                    <a:pt x="1584" y="1814"/>
                  </a:lnTo>
                  <a:lnTo>
                    <a:pt x="793" y="2244"/>
                  </a:lnTo>
                  <a:lnTo>
                    <a:pt x="0" y="2674"/>
                  </a:lnTo>
                  <a:lnTo>
                    <a:pt x="793" y="3104"/>
                  </a:lnTo>
                  <a:lnTo>
                    <a:pt x="1584" y="2674"/>
                  </a:lnTo>
                  <a:lnTo>
                    <a:pt x="1582" y="2674"/>
                  </a:lnTo>
                  <a:lnTo>
                    <a:pt x="1584" y="2674"/>
                  </a:lnTo>
                  <a:lnTo>
                    <a:pt x="2376" y="2244"/>
                  </a:lnTo>
                  <a:lnTo>
                    <a:pt x="4166" y="1271"/>
                  </a:lnTo>
                  <a:lnTo>
                    <a:pt x="4166" y="4077"/>
                  </a:lnTo>
                  <a:lnTo>
                    <a:pt x="2376" y="3104"/>
                  </a:lnTo>
                  <a:lnTo>
                    <a:pt x="1584" y="3536"/>
                  </a:lnTo>
                  <a:lnTo>
                    <a:pt x="4922" y="5350"/>
                  </a:lnTo>
                  <a:lnTo>
                    <a:pt x="4922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62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09480" tIns="54738" rIns="109480" bIns="5473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defTabSz="1085661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3200" ker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1296" y="-512"/>
              <a:ext cx="4922" cy="5350"/>
            </a:xfrm>
            <a:custGeom>
              <a:avLst/>
              <a:gdLst>
                <a:gd name="T0" fmla="*/ 4922 w 4922"/>
                <a:gd name="T1" fmla="*/ 0 h 5350"/>
                <a:gd name="T2" fmla="*/ 1584 w 4922"/>
                <a:gd name="T3" fmla="*/ 1814 h 5350"/>
                <a:gd name="T4" fmla="*/ 793 w 4922"/>
                <a:gd name="T5" fmla="*/ 2244 h 5350"/>
                <a:gd name="T6" fmla="*/ 0 w 4922"/>
                <a:gd name="T7" fmla="*/ 2674 h 5350"/>
                <a:gd name="T8" fmla="*/ 793 w 4922"/>
                <a:gd name="T9" fmla="*/ 3104 h 5350"/>
                <a:gd name="T10" fmla="*/ 1584 w 4922"/>
                <a:gd name="T11" fmla="*/ 2674 h 5350"/>
                <a:gd name="T12" fmla="*/ 1582 w 4922"/>
                <a:gd name="T13" fmla="*/ 2674 h 5350"/>
                <a:gd name="T14" fmla="*/ 1584 w 4922"/>
                <a:gd name="T15" fmla="*/ 2674 h 5350"/>
                <a:gd name="T16" fmla="*/ 2376 w 4922"/>
                <a:gd name="T17" fmla="*/ 2244 h 5350"/>
                <a:gd name="T18" fmla="*/ 4166 w 4922"/>
                <a:gd name="T19" fmla="*/ 1271 h 5350"/>
                <a:gd name="T20" fmla="*/ 4166 w 4922"/>
                <a:gd name="T21" fmla="*/ 4077 h 5350"/>
                <a:gd name="T22" fmla="*/ 2376 w 4922"/>
                <a:gd name="T23" fmla="*/ 3104 h 5350"/>
                <a:gd name="T24" fmla="*/ 1584 w 4922"/>
                <a:gd name="T25" fmla="*/ 3536 h 5350"/>
                <a:gd name="T26" fmla="*/ 4922 w 4922"/>
                <a:gd name="T27" fmla="*/ 5350 h 5350"/>
                <a:gd name="T28" fmla="*/ 4922 w 4922"/>
                <a:gd name="T29" fmla="*/ 0 h 5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922" h="5350">
                  <a:moveTo>
                    <a:pt x="4922" y="0"/>
                  </a:moveTo>
                  <a:lnTo>
                    <a:pt x="1584" y="1814"/>
                  </a:lnTo>
                  <a:lnTo>
                    <a:pt x="793" y="2244"/>
                  </a:lnTo>
                  <a:lnTo>
                    <a:pt x="0" y="2674"/>
                  </a:lnTo>
                  <a:lnTo>
                    <a:pt x="793" y="3104"/>
                  </a:lnTo>
                  <a:lnTo>
                    <a:pt x="1584" y="2674"/>
                  </a:lnTo>
                  <a:lnTo>
                    <a:pt x="1582" y="2674"/>
                  </a:lnTo>
                  <a:lnTo>
                    <a:pt x="1584" y="2674"/>
                  </a:lnTo>
                  <a:lnTo>
                    <a:pt x="2376" y="2244"/>
                  </a:lnTo>
                  <a:lnTo>
                    <a:pt x="4166" y="1271"/>
                  </a:lnTo>
                  <a:lnTo>
                    <a:pt x="4166" y="4077"/>
                  </a:lnTo>
                  <a:lnTo>
                    <a:pt x="2376" y="3104"/>
                  </a:lnTo>
                  <a:lnTo>
                    <a:pt x="1584" y="3536"/>
                  </a:lnTo>
                  <a:lnTo>
                    <a:pt x="4922" y="5350"/>
                  </a:lnTo>
                  <a:lnTo>
                    <a:pt x="492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0" name="Rectangle 49"/>
          <p:cNvSpPr/>
          <p:nvPr/>
        </p:nvSpPr>
        <p:spPr>
          <a:xfrm>
            <a:off x="-1" y="1648292"/>
            <a:ext cx="2325435" cy="40926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 flipH="1">
            <a:off x="6787507" y="1648292"/>
            <a:ext cx="2353191" cy="40926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Freeform 22"/>
          <p:cNvSpPr>
            <a:spLocks/>
          </p:cNvSpPr>
          <p:nvPr/>
        </p:nvSpPr>
        <p:spPr bwMode="auto">
          <a:xfrm>
            <a:off x="7044206" y="3069379"/>
            <a:ext cx="775529" cy="1245689"/>
          </a:xfrm>
          <a:custGeom>
            <a:avLst/>
            <a:gdLst>
              <a:gd name="T0" fmla="*/ 1153 w 1153"/>
              <a:gd name="T1" fmla="*/ 1422 h 1852"/>
              <a:gd name="T2" fmla="*/ 536 w 1153"/>
              <a:gd name="T3" fmla="*/ 926 h 1852"/>
              <a:gd name="T4" fmla="*/ 1153 w 1153"/>
              <a:gd name="T5" fmla="*/ 430 h 1852"/>
              <a:gd name="T6" fmla="*/ 1153 w 1153"/>
              <a:gd name="T7" fmla="*/ 0 h 1852"/>
              <a:gd name="T8" fmla="*/ 0 w 1153"/>
              <a:gd name="T9" fmla="*/ 926 h 1852"/>
              <a:gd name="T10" fmla="*/ 1153 w 1153"/>
              <a:gd name="T11" fmla="*/ 1852 h 1852"/>
              <a:gd name="T12" fmla="*/ 1153 w 1153"/>
              <a:gd name="T13" fmla="*/ 1422 h 1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53" h="1852">
                <a:moveTo>
                  <a:pt x="1153" y="1422"/>
                </a:moveTo>
                <a:lnTo>
                  <a:pt x="536" y="926"/>
                </a:lnTo>
                <a:lnTo>
                  <a:pt x="1153" y="430"/>
                </a:lnTo>
                <a:lnTo>
                  <a:pt x="1153" y="0"/>
                </a:lnTo>
                <a:lnTo>
                  <a:pt x="0" y="926"/>
                </a:lnTo>
                <a:lnTo>
                  <a:pt x="1153" y="1852"/>
                </a:lnTo>
                <a:lnTo>
                  <a:pt x="1153" y="1422"/>
                </a:lnTo>
                <a:close/>
              </a:path>
            </a:pathLst>
          </a:cu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bg2">
                  <a:lumMod val="65000"/>
                </a:schemeClr>
              </a:gs>
            </a:gsLst>
            <a:lin ang="162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09480" tIns="54738" rIns="109480" bIns="54738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108566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3200" ker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" name="Freeform 23"/>
          <p:cNvSpPr>
            <a:spLocks/>
          </p:cNvSpPr>
          <p:nvPr/>
        </p:nvSpPr>
        <p:spPr bwMode="auto">
          <a:xfrm>
            <a:off x="1324265" y="3069379"/>
            <a:ext cx="775529" cy="1245689"/>
          </a:xfrm>
          <a:custGeom>
            <a:avLst/>
            <a:gdLst>
              <a:gd name="T0" fmla="*/ 0 w 1153"/>
              <a:gd name="T1" fmla="*/ 1422 h 1852"/>
              <a:gd name="T2" fmla="*/ 617 w 1153"/>
              <a:gd name="T3" fmla="*/ 926 h 1852"/>
              <a:gd name="T4" fmla="*/ 0 w 1153"/>
              <a:gd name="T5" fmla="*/ 430 h 1852"/>
              <a:gd name="T6" fmla="*/ 0 w 1153"/>
              <a:gd name="T7" fmla="*/ 0 h 1852"/>
              <a:gd name="T8" fmla="*/ 1153 w 1153"/>
              <a:gd name="T9" fmla="*/ 926 h 1852"/>
              <a:gd name="T10" fmla="*/ 0 w 1153"/>
              <a:gd name="T11" fmla="*/ 1852 h 1852"/>
              <a:gd name="T12" fmla="*/ 0 w 1153"/>
              <a:gd name="T13" fmla="*/ 1422 h 1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53" h="1852">
                <a:moveTo>
                  <a:pt x="0" y="1422"/>
                </a:moveTo>
                <a:lnTo>
                  <a:pt x="617" y="926"/>
                </a:lnTo>
                <a:lnTo>
                  <a:pt x="0" y="430"/>
                </a:lnTo>
                <a:lnTo>
                  <a:pt x="0" y="0"/>
                </a:lnTo>
                <a:lnTo>
                  <a:pt x="1153" y="926"/>
                </a:lnTo>
                <a:lnTo>
                  <a:pt x="0" y="1852"/>
                </a:lnTo>
                <a:lnTo>
                  <a:pt x="0" y="1422"/>
                </a:lnTo>
                <a:close/>
              </a:path>
            </a:pathLst>
          </a:cu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bg2">
                  <a:lumMod val="65000"/>
                </a:schemeClr>
              </a:gs>
            </a:gsLst>
            <a:lin ang="162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09480" tIns="54738" rIns="109480" bIns="54738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108566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3200" ker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69" name="shadow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95003" y="2820350"/>
            <a:ext cx="276225" cy="1743746"/>
          </a:xfrm>
          <a:prstGeom prst="rect">
            <a:avLst/>
          </a:prstGeom>
        </p:spPr>
      </p:pic>
      <p:sp>
        <p:nvSpPr>
          <p:cNvPr id="60" name="Rectangle 59"/>
          <p:cNvSpPr/>
          <p:nvPr/>
        </p:nvSpPr>
        <p:spPr>
          <a:xfrm>
            <a:off x="0" y="2741691"/>
            <a:ext cx="1449927" cy="19010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36" name="Picture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65817" b="23771"/>
          <a:stretch/>
        </p:blipFill>
        <p:spPr bwMode="auto">
          <a:xfrm>
            <a:off x="303168" y="3274057"/>
            <a:ext cx="896982" cy="83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" name="shadow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7878" y="2820350"/>
            <a:ext cx="276225" cy="1743746"/>
          </a:xfrm>
          <a:prstGeom prst="rect">
            <a:avLst/>
          </a:prstGeom>
        </p:spPr>
      </p:pic>
      <p:sp>
        <p:nvSpPr>
          <p:cNvPr id="46" name="Rectangle 45"/>
          <p:cNvSpPr/>
          <p:nvPr/>
        </p:nvSpPr>
        <p:spPr>
          <a:xfrm>
            <a:off x="7823876" y="2741691"/>
            <a:ext cx="1320124" cy="19010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15" name="Picture 2" descr="C:\Users\kribero\Dropbox\Marketing\Images\EBL\Logos\Past Logos\Current logo\EBL Button Logo\Full Colour\EBL button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418" y="3310161"/>
            <a:ext cx="764124" cy="764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2134860" y="1448237"/>
            <a:ext cx="491522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smtClean="0">
                <a:solidFill>
                  <a:srgbClr val="000000"/>
                </a:solidFill>
                <a:cs typeface="ReykjavikOne-AGauge"/>
              </a:rPr>
              <a:t>Choice</a:t>
            </a:r>
            <a:r>
              <a:rPr lang="en-US" sz="2000" dirty="0" smtClean="0">
                <a:solidFill>
                  <a:srgbClr val="000000"/>
                </a:solidFill>
                <a:cs typeface="ReykjavikOne-AGauge"/>
              </a:rPr>
              <a:t>   ∙   </a:t>
            </a:r>
            <a:r>
              <a:rPr lang="en-US" sz="2000" b="1" dirty="0" smtClean="0">
                <a:solidFill>
                  <a:srgbClr val="000000"/>
                </a:solidFill>
                <a:cs typeface="ReykjavikOne-AGauge"/>
              </a:rPr>
              <a:t>Experience   </a:t>
            </a:r>
            <a:r>
              <a:rPr lang="en-US" sz="2000" dirty="0" smtClean="0">
                <a:solidFill>
                  <a:srgbClr val="000000"/>
                </a:solidFill>
                <a:cs typeface="ReykjavikOne-AGauge"/>
              </a:rPr>
              <a:t>∙   </a:t>
            </a:r>
            <a:r>
              <a:rPr lang="en-US" sz="2000" b="1" dirty="0" smtClean="0">
                <a:solidFill>
                  <a:srgbClr val="000000"/>
                </a:solidFill>
                <a:cs typeface="ReykjavikOne-AGauge"/>
              </a:rPr>
              <a:t>Integration</a:t>
            </a:r>
            <a:endParaRPr lang="en-US" sz="2000" dirty="0"/>
          </a:p>
        </p:txBody>
      </p:sp>
      <p:sp>
        <p:nvSpPr>
          <p:cNvPr id="41" name="Rectangle 40"/>
          <p:cNvSpPr/>
          <p:nvPr/>
        </p:nvSpPr>
        <p:spPr>
          <a:xfrm>
            <a:off x="2499158" y="5516716"/>
            <a:ext cx="42275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smtClean="0">
                <a:solidFill>
                  <a:srgbClr val="000000"/>
                </a:solidFill>
                <a:cs typeface="ReykjavikOne-AGauge"/>
              </a:rPr>
              <a:t>Innovation</a:t>
            </a:r>
            <a:r>
              <a:rPr lang="en-US" sz="2000" dirty="0" smtClean="0">
                <a:solidFill>
                  <a:srgbClr val="000000"/>
                </a:solidFill>
                <a:cs typeface="ReykjavikOne-AGauge"/>
              </a:rPr>
              <a:t>   ∙   </a:t>
            </a:r>
            <a:r>
              <a:rPr lang="en-US" sz="2000" b="1" dirty="0" smtClean="0">
                <a:solidFill>
                  <a:srgbClr val="000000"/>
                </a:solidFill>
                <a:cs typeface="ReykjavikOne-AGauge"/>
              </a:rPr>
              <a:t>Value   </a:t>
            </a:r>
            <a:r>
              <a:rPr lang="en-US" sz="2000" dirty="0" smtClean="0">
                <a:solidFill>
                  <a:srgbClr val="000000"/>
                </a:solidFill>
                <a:cs typeface="ReykjavikOne-AGauge"/>
              </a:rPr>
              <a:t>∙   </a:t>
            </a:r>
            <a:r>
              <a:rPr lang="en-US" sz="2000" b="1" dirty="0" smtClean="0">
                <a:solidFill>
                  <a:srgbClr val="000000"/>
                </a:solidFill>
                <a:cs typeface="ReykjavikOne-AGauge"/>
              </a:rPr>
              <a:t>Support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97574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>
          <a:xfrm>
            <a:off x="2098780" y="4728665"/>
            <a:ext cx="5124240" cy="1616211"/>
          </a:xfrm>
          <a:prstGeom prst="rect">
            <a:avLst/>
          </a:prstGeom>
          <a:noFill/>
          <a:ln>
            <a:gradFill flip="none" rotWithShape="1">
              <a:gsLst>
                <a:gs pos="50000">
                  <a:schemeClr val="accent5">
                    <a:lumMod val="75000"/>
                  </a:schemeClr>
                </a:gs>
                <a:gs pos="0">
                  <a:schemeClr val="bg2">
                    <a:alpha val="0"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1620000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57200" rtlCol="0" anchor="ctr"/>
          <a:lstStyle/>
          <a:p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Combined Content Offering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96959"/>
            <a:ext cx="8229600" cy="4830026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 smtClean="0">
                <a:solidFill>
                  <a:schemeClr val="bg1"/>
                </a:solidFill>
              </a:rPr>
              <a:t>CONTINUED EXPANSION OF UNRIVALED CONTENT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07174" y="1115695"/>
            <a:ext cx="8729918" cy="2088559"/>
            <a:chOff x="207174" y="1131570"/>
            <a:chExt cx="6509213" cy="2088559"/>
          </a:xfrm>
        </p:grpSpPr>
        <p:sp>
          <p:nvSpPr>
            <p:cNvPr id="60" name="Rectangle 59"/>
            <p:cNvSpPr/>
            <p:nvPr/>
          </p:nvSpPr>
          <p:spPr>
            <a:xfrm>
              <a:off x="207174" y="1131570"/>
              <a:ext cx="2080267" cy="2088559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50000"/>
                    <a:lumOff val="50000"/>
                  </a:schemeClr>
                </a:gs>
                <a:gs pos="77000">
                  <a:srgbClr val="EAF7F6"/>
                </a:gs>
                <a:gs pos="23000">
                  <a:schemeClr val="accent6">
                    <a:lumMod val="10000"/>
                    <a:lumOff val="90000"/>
                  </a:schemeClr>
                </a:gs>
                <a:gs pos="100000">
                  <a:schemeClr val="accent6">
                    <a:lumMod val="40000"/>
                    <a:lumOff val="6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40" rtlCol="0" anchor="ctr"/>
            <a:lstStyle/>
            <a:p>
              <a:pPr algn="ctr">
                <a:lnSpc>
                  <a:spcPct val="90000"/>
                </a:lnSpc>
              </a:pPr>
              <a:r>
                <a:rPr lang="en-US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Nearly </a:t>
              </a:r>
              <a:r>
                <a:rPr lang="en-US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/>
              </a:r>
              <a:br>
                <a:rPr lang="en-US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</a:br>
              <a:r>
                <a:rPr lang="en-US" sz="3200" b="1" dirty="0" smtClean="0"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>
                          <a:lumMod val="75000"/>
                        </a:schemeClr>
                      </a:gs>
                      <a:gs pos="100000">
                        <a:schemeClr val="accent5"/>
                      </a:gs>
                    </a:gsLst>
                    <a:lin ang="16200000" scaled="1"/>
                    <a:tileRect/>
                  </a:gradFill>
                </a:rPr>
                <a:t>500K</a:t>
              </a:r>
              <a:r>
                <a:rPr lang="en-US" sz="3200" b="1" dirty="0" smtClean="0"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>
                          <a:lumMod val="75000"/>
                        </a:schemeClr>
                      </a:gs>
                      <a:gs pos="100000">
                        <a:schemeClr val="accent2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</a:rPr>
                <a:t> </a:t>
              </a:r>
              <a:r>
                <a:rPr lang="en-US" sz="3200" b="1" dirty="0" smtClean="0">
                  <a:gradFill flip="none" rotWithShape="1">
                    <a:gsLst>
                      <a:gs pos="0">
                        <a:schemeClr val="accent2">
                          <a:shade val="30000"/>
                          <a:satMod val="115000"/>
                        </a:schemeClr>
                      </a:gs>
                      <a:gs pos="50000">
                        <a:schemeClr val="accent2">
                          <a:shade val="67500"/>
                          <a:satMod val="115000"/>
                        </a:schemeClr>
                      </a:gs>
                      <a:gs pos="100000">
                        <a:schemeClr val="accent2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</a:rPr>
                <a:t/>
              </a:r>
              <a:br>
                <a:rPr lang="en-US" sz="3200" b="1" dirty="0" smtClean="0">
                  <a:gradFill flip="none" rotWithShape="1">
                    <a:gsLst>
                      <a:gs pos="0">
                        <a:schemeClr val="accent2">
                          <a:shade val="30000"/>
                          <a:satMod val="115000"/>
                        </a:schemeClr>
                      </a:gs>
                      <a:gs pos="50000">
                        <a:schemeClr val="accent2">
                          <a:shade val="67500"/>
                          <a:satMod val="115000"/>
                        </a:schemeClr>
                      </a:gs>
                      <a:gs pos="100000">
                        <a:schemeClr val="accent2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</a:rPr>
              </a:br>
              <a:r>
                <a:rPr lang="en-US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unique </a:t>
              </a:r>
              <a:r>
                <a:rPr lang="en-US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titles</a:t>
              </a: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2421646" y="1131570"/>
              <a:ext cx="2080267" cy="2088559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50000"/>
                    <a:lumOff val="50000"/>
                  </a:schemeClr>
                </a:gs>
                <a:gs pos="77000">
                  <a:srgbClr val="EAF7F6"/>
                </a:gs>
                <a:gs pos="23000">
                  <a:schemeClr val="accent6">
                    <a:lumMod val="10000"/>
                    <a:lumOff val="90000"/>
                  </a:schemeClr>
                </a:gs>
                <a:gs pos="100000">
                  <a:schemeClr val="accent6">
                    <a:lumMod val="40000"/>
                    <a:lumOff val="6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40" rtlCol="0" anchor="ctr"/>
            <a:lstStyle/>
            <a:p>
              <a:pPr algn="ctr">
                <a:lnSpc>
                  <a:spcPct val="90000"/>
                </a:lnSpc>
              </a:pPr>
              <a:r>
                <a:rPr lang="en-US" sz="3200" b="1" dirty="0"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>
                          <a:lumMod val="75000"/>
                        </a:schemeClr>
                      </a:gs>
                      <a:gs pos="100000">
                        <a:schemeClr val="accent5"/>
                      </a:gs>
                    </a:gsLst>
                    <a:lin ang="16200000" scaled="1"/>
                    <a:tileRect/>
                  </a:gradFill>
                </a:rPr>
                <a:t>400K</a:t>
              </a:r>
              <a:r>
                <a:rPr lang="en-US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br>
                <a:rPr lang="en-US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</a:br>
              <a:r>
                <a:rPr lang="en-US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titles </a:t>
              </a:r>
              <a:r>
                <a:rPr lang="en-US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available for </a:t>
              </a:r>
              <a:r>
                <a:rPr lang="en-US" b="1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DDA</a:t>
              </a:r>
              <a:endParaRPr lang="en-US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4636120" y="1131570"/>
              <a:ext cx="2080267" cy="2088559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50000"/>
                    <a:lumOff val="50000"/>
                  </a:schemeClr>
                </a:gs>
                <a:gs pos="77000">
                  <a:srgbClr val="EAF7F6"/>
                </a:gs>
                <a:gs pos="23000">
                  <a:schemeClr val="accent6">
                    <a:lumMod val="10000"/>
                    <a:lumOff val="90000"/>
                  </a:schemeClr>
                </a:gs>
                <a:gs pos="100000">
                  <a:schemeClr val="accent6">
                    <a:lumMod val="40000"/>
                    <a:lumOff val="6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algn="ctr">
                <a:lnSpc>
                  <a:spcPct val="90000"/>
                </a:lnSpc>
              </a:pPr>
              <a:r>
                <a:rPr lang="en-US" sz="3200" b="1" dirty="0">
                  <a:gradFill flip="none" rotWithShape="1"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>
                          <a:lumMod val="75000"/>
                        </a:schemeClr>
                      </a:gs>
                      <a:gs pos="100000">
                        <a:schemeClr val="accent5"/>
                      </a:gs>
                    </a:gsLst>
                    <a:lin ang="16200000" scaled="1"/>
                    <a:tileRect/>
                  </a:gradFill>
                </a:rPr>
                <a:t>600+</a:t>
              </a:r>
              <a:r>
                <a:rPr lang="en-US" sz="1200" b="1" dirty="0" smtClean="0">
                  <a:gradFill flip="none" rotWithShape="1">
                    <a:gsLst>
                      <a:gs pos="0">
                        <a:schemeClr val="accent2">
                          <a:shade val="30000"/>
                          <a:satMod val="115000"/>
                        </a:schemeClr>
                      </a:gs>
                      <a:gs pos="50000">
                        <a:schemeClr val="accent2">
                          <a:shade val="67500"/>
                          <a:satMod val="115000"/>
                        </a:schemeClr>
                      </a:gs>
                      <a:gs pos="100000">
                        <a:schemeClr val="accent2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</a:rPr>
                <a:t/>
              </a:r>
              <a:br>
                <a:rPr lang="en-US" sz="1200" b="1" dirty="0" smtClean="0">
                  <a:gradFill flip="none" rotWithShape="1">
                    <a:gsLst>
                      <a:gs pos="0">
                        <a:schemeClr val="accent2">
                          <a:shade val="30000"/>
                          <a:satMod val="115000"/>
                        </a:schemeClr>
                      </a:gs>
                      <a:gs pos="50000">
                        <a:schemeClr val="accent2">
                          <a:shade val="67500"/>
                          <a:satMod val="115000"/>
                        </a:schemeClr>
                      </a:gs>
                      <a:gs pos="100000">
                        <a:schemeClr val="accent2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</a:rPr>
              </a:br>
              <a:r>
                <a:rPr lang="en-US" sz="12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Publishers</a:t>
              </a:r>
              <a:r>
                <a:rPr lang="en-US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:</a:t>
              </a:r>
              <a:r>
                <a:rPr lang="en-US" sz="12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/>
              </a:r>
              <a:br>
                <a:rPr lang="en-US" sz="12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</a:br>
              <a:r>
                <a:rPr lang="en-US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 world’s leading STM publishers, </a:t>
              </a:r>
              <a:r>
                <a:rPr lang="en-US" sz="12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essential specialty publishers, highly </a:t>
              </a:r>
              <a:r>
                <a:rPr lang="en-US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respected publishers of </a:t>
              </a:r>
              <a:r>
                <a:rPr lang="en-US" sz="12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business content, strong international coverage, major </a:t>
              </a:r>
              <a:r>
                <a:rPr lang="en-US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academic </a:t>
              </a:r>
              <a:r>
                <a:rPr lang="en-US" sz="12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publishers and university presses</a:t>
              </a:r>
              <a:endPara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77" name="Rectangle 76"/>
          <p:cNvSpPr/>
          <p:nvPr/>
        </p:nvSpPr>
        <p:spPr>
          <a:xfrm>
            <a:off x="146434" y="1051199"/>
            <a:ext cx="8845167" cy="158918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/>
              </a:gs>
            </a:gsLst>
            <a:lin ang="162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09480" tIns="54738" rIns="109480" bIns="54738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108566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3200" kern="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146435" y="3154145"/>
            <a:ext cx="8845166" cy="1004717"/>
          </a:xfrm>
          <a:prstGeom prst="rect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bg2">
                  <a:lumMod val="65000"/>
                </a:schemeClr>
              </a:gs>
            </a:gsLst>
            <a:lin ang="16200000" scaled="1"/>
          </a:gradFill>
          <a:ln w="9525" cap="flat" cmpd="sng" algn="ctr"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/>
                </a:gs>
              </a:gsLst>
              <a:lin ang="5400000" scaled="0"/>
            </a:gra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09480" tIns="54738" rIns="109480" bIns="54738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1085661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900" b="1" kern="0" dirty="0">
              <a:solidFill>
                <a:schemeClr val="bg1"/>
              </a:solidFill>
              <a:effectLst>
                <a:outerShdw blurRad="50800" dist="25400" dir="2700000" algn="tl" rotWithShape="0">
                  <a:prstClr val="black">
                    <a:alpha val="40000"/>
                  </a:prstClr>
                </a:outerShdw>
              </a:effectLst>
              <a:latin typeface="Arial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95811" y="3207983"/>
            <a:ext cx="7346412" cy="8771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b="1" dirty="0">
                <a:solidFill>
                  <a:schemeClr val="bg1"/>
                </a:solidFill>
              </a:rPr>
              <a:t>Curated </a:t>
            </a:r>
            <a:r>
              <a:rPr lang="en-US" b="1" dirty="0" smtClean="0">
                <a:solidFill>
                  <a:schemeClr val="bg1"/>
                </a:solidFill>
              </a:rPr>
              <a:t>Packages and Flexible Subscription Offerings</a:t>
            </a:r>
          </a:p>
          <a:p>
            <a:pPr algn="ctr">
              <a:spcAft>
                <a:spcPts val="1800"/>
              </a:spcAft>
            </a:pPr>
            <a:r>
              <a:rPr lang="en-US" b="1" dirty="0">
                <a:solidFill>
                  <a:schemeClr val="bg1"/>
                </a:solidFill>
              </a:rPr>
              <a:t>Bundling with </a:t>
            </a:r>
            <a:r>
              <a:rPr lang="en-US" b="1" dirty="0" smtClean="0">
                <a:solidFill>
                  <a:schemeClr val="bg1"/>
                </a:solidFill>
              </a:rPr>
              <a:t>ProQuest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2071" name="Straight Connector 2070"/>
          <p:cNvCxnSpPr/>
          <p:nvPr/>
        </p:nvCxnSpPr>
        <p:spPr>
          <a:xfrm>
            <a:off x="279917" y="3646564"/>
            <a:ext cx="8578203" cy="0"/>
          </a:xfrm>
          <a:prstGeom prst="line">
            <a:avLst/>
          </a:prstGeom>
          <a:ln w="9525"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1080000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668258" y="4448020"/>
            <a:ext cx="5807484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 dirty="0" smtClean="0">
                <a:solidFill>
                  <a:schemeClr val="accent5"/>
                </a:solidFill>
              </a:rPr>
              <a:t>TOP SUBJECT AREA COVERAGE</a:t>
            </a:r>
            <a:endParaRPr lang="en-US" sz="1600" b="1" dirty="0">
              <a:solidFill>
                <a:schemeClr val="accent5"/>
              </a:solidFill>
            </a:endParaRPr>
          </a:p>
        </p:txBody>
      </p:sp>
      <p:sp>
        <p:nvSpPr>
          <p:cNvPr id="57" name="Oval 56"/>
          <p:cNvSpPr/>
          <p:nvPr/>
        </p:nvSpPr>
        <p:spPr>
          <a:xfrm>
            <a:off x="777066" y="4820232"/>
            <a:ext cx="949794" cy="949790"/>
          </a:xfrm>
          <a:prstGeom prst="ellipse">
            <a:avLst/>
          </a:prstGeom>
          <a:solidFill>
            <a:schemeClr val="bg1">
              <a:alpha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9480" tIns="54738" rIns="109480" bIns="54738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085661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0" name="Oval 69"/>
          <p:cNvSpPr/>
          <p:nvPr/>
        </p:nvSpPr>
        <p:spPr>
          <a:xfrm>
            <a:off x="2465006" y="4820232"/>
            <a:ext cx="949794" cy="949790"/>
          </a:xfrm>
          <a:prstGeom prst="ellipse">
            <a:avLst/>
          </a:prstGeom>
          <a:solidFill>
            <a:schemeClr val="bg1">
              <a:alpha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9480" tIns="54738" rIns="109480" bIns="54738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085661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1" name="Oval 70"/>
          <p:cNvSpPr/>
          <p:nvPr/>
        </p:nvSpPr>
        <p:spPr>
          <a:xfrm>
            <a:off x="4152947" y="4820232"/>
            <a:ext cx="949794" cy="949790"/>
          </a:xfrm>
          <a:prstGeom prst="ellipse">
            <a:avLst/>
          </a:prstGeom>
          <a:solidFill>
            <a:schemeClr val="bg1">
              <a:alpha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9480" tIns="54738" rIns="109480" bIns="54738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085661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2" name="Oval 71"/>
          <p:cNvSpPr/>
          <p:nvPr/>
        </p:nvSpPr>
        <p:spPr>
          <a:xfrm>
            <a:off x="5840884" y="4820232"/>
            <a:ext cx="949794" cy="949790"/>
          </a:xfrm>
          <a:prstGeom prst="ellipse">
            <a:avLst/>
          </a:prstGeom>
          <a:solidFill>
            <a:schemeClr val="bg1">
              <a:alpha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9480" tIns="54738" rIns="109480" bIns="54738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085661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3" name="Oval 72"/>
          <p:cNvSpPr/>
          <p:nvPr/>
        </p:nvSpPr>
        <p:spPr>
          <a:xfrm>
            <a:off x="7528824" y="4820232"/>
            <a:ext cx="949794" cy="949790"/>
          </a:xfrm>
          <a:prstGeom prst="ellipse">
            <a:avLst/>
          </a:prstGeom>
          <a:solidFill>
            <a:schemeClr val="bg1">
              <a:alpha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9480" tIns="54738" rIns="109480" bIns="54738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085661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312338" y="5749285"/>
            <a:ext cx="14012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</a:rPr>
              <a:t>Social </a:t>
            </a:r>
          </a:p>
          <a:p>
            <a:pPr algn="ctr"/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</a:rPr>
              <a:t>Science</a:t>
            </a:r>
            <a:endParaRPr lang="en-US" sz="1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659815" y="5801312"/>
            <a:ext cx="1401280" cy="4801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</a:rPr>
              <a:t>Language &amp;  Literature</a:t>
            </a:r>
            <a:endParaRPr lang="en-US" sz="1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96163" y="5897880"/>
            <a:ext cx="95709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</a:rPr>
              <a:t>Science</a:t>
            </a:r>
            <a:endParaRPr lang="en-US" sz="1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061186" y="5897880"/>
            <a:ext cx="120983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</a:rPr>
              <a:t>Medicine</a:t>
            </a:r>
            <a:endParaRPr lang="en-US" sz="1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354419" y="5897880"/>
            <a:ext cx="118134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</a:rPr>
              <a:t>Technology</a:t>
            </a:r>
            <a:endParaRPr lang="en-US" sz="1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7525505" y="4820230"/>
            <a:ext cx="949808" cy="949802"/>
            <a:chOff x="168764" y="7868720"/>
            <a:chExt cx="949808" cy="949802"/>
          </a:xfrm>
        </p:grpSpPr>
        <p:grpSp>
          <p:nvGrpSpPr>
            <p:cNvPr id="6" name="Group 5"/>
            <p:cNvGrpSpPr/>
            <p:nvPr/>
          </p:nvGrpSpPr>
          <p:grpSpPr>
            <a:xfrm>
              <a:off x="168764" y="7868720"/>
              <a:ext cx="949808" cy="949802"/>
              <a:chOff x="818637" y="4899822"/>
              <a:chExt cx="2473902" cy="2473895"/>
            </a:xfrm>
          </p:grpSpPr>
          <p:sp>
            <p:nvSpPr>
              <p:cNvPr id="13" name="Donut 12"/>
              <p:cNvSpPr/>
              <p:nvPr/>
            </p:nvSpPr>
            <p:spPr>
              <a:xfrm>
                <a:off x="818655" y="4899822"/>
                <a:ext cx="2473866" cy="2473863"/>
              </a:xfrm>
              <a:prstGeom prst="donut">
                <a:avLst>
                  <a:gd name="adj" fmla="val 18706"/>
                </a:avLst>
              </a:prstGeom>
              <a:solidFill>
                <a:schemeClr val="bg1">
                  <a:lumMod val="50000"/>
                  <a:alpha val="24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109480" tIns="54738" rIns="109480" bIns="54738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1085661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2" name="Block Arc 11"/>
              <p:cNvSpPr/>
              <p:nvPr/>
            </p:nvSpPr>
            <p:spPr>
              <a:xfrm rot="14100000">
                <a:off x="818651" y="4899829"/>
                <a:ext cx="2473874" cy="2473902"/>
              </a:xfrm>
              <a:prstGeom prst="blockArc">
                <a:avLst>
                  <a:gd name="adj1" fmla="val 16168576"/>
                  <a:gd name="adj2" fmla="val 2138612"/>
                  <a:gd name="adj3" fmla="val 18710"/>
                </a:avLst>
              </a:prstGeom>
              <a:gradFill>
                <a:gsLst>
                  <a:gs pos="0">
                    <a:schemeClr val="accent5">
                      <a:lumMod val="50000"/>
                    </a:schemeClr>
                  </a:gs>
                  <a:gs pos="100000">
                    <a:schemeClr val="accent5"/>
                  </a:gs>
                </a:gsLst>
                <a:lin ang="16200000" scaled="1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109480" tIns="54738" rIns="109480" bIns="54738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1085661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268878" y="8149446"/>
              <a:ext cx="74957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30%</a:t>
              </a:r>
              <a:endPara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843016" y="4818886"/>
            <a:ext cx="949793" cy="949792"/>
            <a:chOff x="168827" y="8894621"/>
            <a:chExt cx="949793" cy="949792"/>
          </a:xfrm>
        </p:grpSpPr>
        <p:grpSp>
          <p:nvGrpSpPr>
            <p:cNvPr id="10" name="Group 9"/>
            <p:cNvGrpSpPr/>
            <p:nvPr/>
          </p:nvGrpSpPr>
          <p:grpSpPr>
            <a:xfrm>
              <a:off x="168827" y="8894621"/>
              <a:ext cx="949793" cy="949792"/>
              <a:chOff x="3589520" y="4899821"/>
              <a:chExt cx="2473866" cy="2473867"/>
            </a:xfrm>
          </p:grpSpPr>
          <p:sp>
            <p:nvSpPr>
              <p:cNvPr id="15" name="Donut 14"/>
              <p:cNvSpPr/>
              <p:nvPr/>
            </p:nvSpPr>
            <p:spPr>
              <a:xfrm>
                <a:off x="3589520" y="4899821"/>
                <a:ext cx="2473866" cy="2473863"/>
              </a:xfrm>
              <a:prstGeom prst="donut">
                <a:avLst>
                  <a:gd name="adj" fmla="val 17524"/>
                </a:avLst>
              </a:prstGeom>
              <a:solidFill>
                <a:schemeClr val="bg1">
                  <a:lumMod val="50000"/>
                  <a:alpha val="24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109480" tIns="54738" rIns="109480" bIns="54738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1085661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6" name="Block Arc 15"/>
              <p:cNvSpPr/>
              <p:nvPr/>
            </p:nvSpPr>
            <p:spPr>
              <a:xfrm rot="9240000">
                <a:off x="3589520" y="4899824"/>
                <a:ext cx="2473866" cy="2473864"/>
              </a:xfrm>
              <a:prstGeom prst="blockArc">
                <a:avLst>
                  <a:gd name="adj1" fmla="val 16168576"/>
                  <a:gd name="adj2" fmla="val 21276513"/>
                  <a:gd name="adj3" fmla="val 17628"/>
                </a:avLst>
              </a:prstGeom>
              <a:gradFill>
                <a:gsLst>
                  <a:gs pos="0">
                    <a:schemeClr val="accent5">
                      <a:lumMod val="50000"/>
                    </a:schemeClr>
                  </a:gs>
                  <a:gs pos="100000">
                    <a:schemeClr val="accent5"/>
                  </a:gs>
                </a:gsLst>
                <a:lin ang="16200000" scaled="1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109480" tIns="54738" rIns="109480" bIns="54738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1085661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3200" kern="0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268935" y="9175347"/>
              <a:ext cx="749577" cy="3883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23%</a:t>
              </a:r>
              <a:endPara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77240" y="4818888"/>
            <a:ext cx="949792" cy="949791"/>
            <a:chOff x="164730" y="9920525"/>
            <a:chExt cx="949792" cy="949791"/>
          </a:xfrm>
        </p:grpSpPr>
        <p:grpSp>
          <p:nvGrpSpPr>
            <p:cNvPr id="19" name="Group 18"/>
            <p:cNvGrpSpPr/>
            <p:nvPr/>
          </p:nvGrpSpPr>
          <p:grpSpPr>
            <a:xfrm>
              <a:off x="164730" y="9920525"/>
              <a:ext cx="949792" cy="949791"/>
              <a:chOff x="6248104" y="4666357"/>
              <a:chExt cx="2473866" cy="2473863"/>
            </a:xfrm>
          </p:grpSpPr>
          <p:sp>
            <p:nvSpPr>
              <p:cNvPr id="17" name="Donut 16"/>
              <p:cNvSpPr/>
              <p:nvPr/>
            </p:nvSpPr>
            <p:spPr>
              <a:xfrm>
                <a:off x="6248104" y="4666357"/>
                <a:ext cx="2473866" cy="2473863"/>
              </a:xfrm>
              <a:prstGeom prst="donut">
                <a:avLst>
                  <a:gd name="adj" fmla="val 17524"/>
                </a:avLst>
              </a:prstGeom>
              <a:solidFill>
                <a:schemeClr val="bg1">
                  <a:lumMod val="50000"/>
                  <a:alpha val="24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109480" tIns="54738" rIns="109480" bIns="54738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1085661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8" name="Block Arc 17"/>
              <p:cNvSpPr/>
              <p:nvPr/>
            </p:nvSpPr>
            <p:spPr>
              <a:xfrm>
                <a:off x="6248104" y="4666357"/>
                <a:ext cx="2473866" cy="2473863"/>
              </a:xfrm>
              <a:prstGeom prst="blockArc">
                <a:avLst>
                  <a:gd name="adj1" fmla="val 16168576"/>
                  <a:gd name="adj2" fmla="val 19656569"/>
                  <a:gd name="adj3" fmla="val 17512"/>
                </a:avLst>
              </a:prstGeom>
              <a:gradFill>
                <a:gsLst>
                  <a:gs pos="0">
                    <a:schemeClr val="accent5">
                      <a:lumMod val="50000"/>
                    </a:schemeClr>
                  </a:gs>
                  <a:gs pos="100000">
                    <a:schemeClr val="accent5"/>
                  </a:gs>
                </a:gsLst>
                <a:lin ang="16200000" scaled="1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109480" tIns="54738" rIns="109480" bIns="54738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1085661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3200" kern="0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sp>
          <p:nvSpPr>
            <p:cNvPr id="32" name="TextBox 31"/>
            <p:cNvSpPr txBox="1"/>
            <p:nvPr/>
          </p:nvSpPr>
          <p:spPr>
            <a:xfrm>
              <a:off x="264838" y="10201249"/>
              <a:ext cx="74957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19%</a:t>
              </a:r>
              <a:endPara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151376" y="4818886"/>
            <a:ext cx="949792" cy="949793"/>
            <a:chOff x="162532" y="10946425"/>
            <a:chExt cx="949792" cy="949793"/>
          </a:xfrm>
        </p:grpSpPr>
        <p:grpSp>
          <p:nvGrpSpPr>
            <p:cNvPr id="21" name="Group 20"/>
            <p:cNvGrpSpPr/>
            <p:nvPr/>
          </p:nvGrpSpPr>
          <p:grpSpPr>
            <a:xfrm>
              <a:off x="162532" y="10946425"/>
              <a:ext cx="949792" cy="949793"/>
              <a:chOff x="6248104" y="4666351"/>
              <a:chExt cx="2473866" cy="2473869"/>
            </a:xfrm>
          </p:grpSpPr>
          <p:sp>
            <p:nvSpPr>
              <p:cNvPr id="22" name="Donut 21"/>
              <p:cNvSpPr/>
              <p:nvPr/>
            </p:nvSpPr>
            <p:spPr>
              <a:xfrm>
                <a:off x="6248104" y="4666357"/>
                <a:ext cx="2473866" cy="2473863"/>
              </a:xfrm>
              <a:prstGeom prst="donut">
                <a:avLst>
                  <a:gd name="adj" fmla="val 17524"/>
                </a:avLst>
              </a:prstGeom>
              <a:solidFill>
                <a:schemeClr val="bg1">
                  <a:lumMod val="50000"/>
                  <a:alpha val="24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109480" tIns="54738" rIns="109480" bIns="54738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1085661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3" name="Block Arc 22"/>
              <p:cNvSpPr/>
              <p:nvPr/>
            </p:nvSpPr>
            <p:spPr>
              <a:xfrm rot="6780000">
                <a:off x="6248104" y="4666353"/>
                <a:ext cx="2473867" cy="2473863"/>
              </a:xfrm>
              <a:prstGeom prst="blockArc">
                <a:avLst>
                  <a:gd name="adj1" fmla="val 16168576"/>
                  <a:gd name="adj2" fmla="val 19235299"/>
                  <a:gd name="adj3" fmla="val 17634"/>
                </a:avLst>
              </a:prstGeom>
              <a:gradFill>
                <a:gsLst>
                  <a:gs pos="0">
                    <a:schemeClr val="accent5">
                      <a:lumMod val="50000"/>
                    </a:schemeClr>
                  </a:gs>
                  <a:gs pos="100000">
                    <a:schemeClr val="accent5"/>
                  </a:gs>
                </a:gsLst>
                <a:lin ang="16200000" scaled="1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109480" tIns="54738" rIns="109480" bIns="54738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1085661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3200" kern="0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262640" y="11227151"/>
              <a:ext cx="74957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14%</a:t>
              </a:r>
              <a:endPara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468879" y="4818888"/>
            <a:ext cx="949791" cy="949791"/>
            <a:chOff x="165022" y="11972329"/>
            <a:chExt cx="949791" cy="949791"/>
          </a:xfrm>
        </p:grpSpPr>
        <p:grpSp>
          <p:nvGrpSpPr>
            <p:cNvPr id="27" name="Group 26"/>
            <p:cNvGrpSpPr/>
            <p:nvPr/>
          </p:nvGrpSpPr>
          <p:grpSpPr>
            <a:xfrm>
              <a:off x="165022" y="11972329"/>
              <a:ext cx="949791" cy="949791"/>
              <a:chOff x="6248104" y="4666357"/>
              <a:chExt cx="2473867" cy="2473863"/>
            </a:xfrm>
          </p:grpSpPr>
          <p:sp>
            <p:nvSpPr>
              <p:cNvPr id="28" name="Donut 27"/>
              <p:cNvSpPr/>
              <p:nvPr/>
            </p:nvSpPr>
            <p:spPr>
              <a:xfrm>
                <a:off x="6248104" y="4666357"/>
                <a:ext cx="2473866" cy="2473863"/>
              </a:xfrm>
              <a:prstGeom prst="donut">
                <a:avLst>
                  <a:gd name="adj" fmla="val 17524"/>
                </a:avLst>
              </a:prstGeom>
              <a:solidFill>
                <a:schemeClr val="bg1">
                  <a:lumMod val="50000"/>
                  <a:alpha val="24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109480" tIns="54738" rIns="109480" bIns="54738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1085661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9" name="Block Arc 28"/>
              <p:cNvSpPr/>
              <p:nvPr/>
            </p:nvSpPr>
            <p:spPr>
              <a:xfrm rot="3420000">
                <a:off x="6248106" y="4666355"/>
                <a:ext cx="2473863" cy="2473867"/>
              </a:xfrm>
              <a:prstGeom prst="blockArc">
                <a:avLst>
                  <a:gd name="adj1" fmla="val 16168576"/>
                  <a:gd name="adj2" fmla="val 19235299"/>
                  <a:gd name="adj3" fmla="val 17634"/>
                </a:avLst>
              </a:prstGeom>
              <a:gradFill>
                <a:gsLst>
                  <a:gs pos="0">
                    <a:schemeClr val="accent5">
                      <a:lumMod val="50000"/>
                    </a:schemeClr>
                  </a:gs>
                  <a:gs pos="100000">
                    <a:schemeClr val="accent5"/>
                  </a:gs>
                </a:gsLst>
                <a:lin ang="16200000" scaled="1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109480" tIns="54738" rIns="109480" bIns="54738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1085661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3200" kern="0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sp>
          <p:nvSpPr>
            <p:cNvPr id="34" name="TextBox 33"/>
            <p:cNvSpPr txBox="1"/>
            <p:nvPr/>
          </p:nvSpPr>
          <p:spPr>
            <a:xfrm>
              <a:off x="265130" y="12253053"/>
              <a:ext cx="74957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14%</a:t>
              </a:r>
              <a:endPara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74" name="Rectangle 73"/>
          <p:cNvSpPr/>
          <p:nvPr/>
        </p:nvSpPr>
        <p:spPr>
          <a:xfrm>
            <a:off x="3781077" y="4728665"/>
            <a:ext cx="1708847" cy="1616211"/>
          </a:xfrm>
          <a:prstGeom prst="rect">
            <a:avLst/>
          </a:prstGeom>
          <a:noFill/>
          <a:ln>
            <a:gradFill flip="none" rotWithShape="1">
              <a:gsLst>
                <a:gs pos="50000">
                  <a:schemeClr val="accent5">
                    <a:lumMod val="75000"/>
                  </a:schemeClr>
                </a:gs>
                <a:gs pos="0">
                  <a:schemeClr val="bg2">
                    <a:alpha val="0"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1620000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57200" rtlCol="0" anchor="ctr"/>
          <a:lstStyle/>
          <a:p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18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dirty="0" smtClean="0"/>
              <a:t>Access Models</a:t>
            </a:r>
            <a:endParaRPr lang="en-US" dirty="0"/>
          </a:p>
        </p:txBody>
      </p:sp>
      <p:sp>
        <p:nvSpPr>
          <p:cNvPr id="26" name="Freeform 19"/>
          <p:cNvSpPr>
            <a:spLocks noEditPoints="1"/>
          </p:cNvSpPr>
          <p:nvPr/>
        </p:nvSpPr>
        <p:spPr bwMode="auto">
          <a:xfrm>
            <a:off x="2294847" y="2214539"/>
            <a:ext cx="2714686" cy="2951946"/>
          </a:xfrm>
          <a:custGeom>
            <a:avLst/>
            <a:gdLst>
              <a:gd name="T0" fmla="*/ 756 w 4920"/>
              <a:gd name="T1" fmla="*/ 4077 h 5350"/>
              <a:gd name="T2" fmla="*/ 756 w 4920"/>
              <a:gd name="T3" fmla="*/ 1271 h 5350"/>
              <a:gd name="T4" fmla="*/ 3338 w 4920"/>
              <a:gd name="T5" fmla="*/ 2674 h 5350"/>
              <a:gd name="T6" fmla="*/ 756 w 4920"/>
              <a:gd name="T7" fmla="*/ 4077 h 5350"/>
              <a:gd name="T8" fmla="*/ 0 w 4920"/>
              <a:gd name="T9" fmla="*/ 0 h 5350"/>
              <a:gd name="T10" fmla="*/ 0 w 4920"/>
              <a:gd name="T11" fmla="*/ 5350 h 5350"/>
              <a:gd name="T12" fmla="*/ 4920 w 4920"/>
              <a:gd name="T13" fmla="*/ 2674 h 5350"/>
              <a:gd name="T14" fmla="*/ 0 w 4920"/>
              <a:gd name="T15" fmla="*/ 0 h 5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920" h="5350">
                <a:moveTo>
                  <a:pt x="756" y="4077"/>
                </a:moveTo>
                <a:lnTo>
                  <a:pt x="756" y="1271"/>
                </a:lnTo>
                <a:lnTo>
                  <a:pt x="3338" y="2674"/>
                </a:lnTo>
                <a:lnTo>
                  <a:pt x="756" y="4077"/>
                </a:lnTo>
                <a:moveTo>
                  <a:pt x="0" y="0"/>
                </a:moveTo>
                <a:lnTo>
                  <a:pt x="0" y="5350"/>
                </a:lnTo>
                <a:lnTo>
                  <a:pt x="4920" y="2674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7823876" y="2741691"/>
            <a:ext cx="1320124" cy="19010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47485" y="1378857"/>
            <a:ext cx="8229600" cy="44751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Subscription  </a:t>
            </a:r>
          </a:p>
          <a:p>
            <a:r>
              <a:rPr lang="en-US" sz="2400" dirty="0" smtClean="0"/>
              <a:t>Perpetual Archive  </a:t>
            </a:r>
          </a:p>
          <a:p>
            <a:pPr lvl="1"/>
            <a:r>
              <a:rPr lang="en-US" sz="2400" dirty="0" smtClean="0"/>
              <a:t>Single-user</a:t>
            </a:r>
          </a:p>
          <a:p>
            <a:pPr lvl="1"/>
            <a:r>
              <a:rPr lang="en-US" sz="2400" dirty="0" smtClean="0"/>
              <a:t>Non-linear lending</a:t>
            </a:r>
          </a:p>
          <a:p>
            <a:pPr lvl="1"/>
            <a:r>
              <a:rPr lang="en-US" sz="2400" dirty="0" smtClean="0"/>
              <a:t>3-user</a:t>
            </a:r>
          </a:p>
          <a:p>
            <a:pPr lvl="1"/>
            <a:r>
              <a:rPr lang="en-US" sz="2400" dirty="0" smtClean="0"/>
              <a:t>Multi-user</a:t>
            </a:r>
          </a:p>
          <a:p>
            <a:r>
              <a:rPr lang="en-US" sz="2400" dirty="0" smtClean="0"/>
              <a:t>DDA / PDA</a:t>
            </a:r>
          </a:p>
          <a:p>
            <a:r>
              <a:rPr lang="en-US" sz="2400" dirty="0" smtClean="0"/>
              <a:t>Short-term loan</a:t>
            </a:r>
          </a:p>
          <a:p>
            <a:r>
              <a:rPr lang="en-US" sz="2400" dirty="0" smtClean="0"/>
              <a:t>Collections</a:t>
            </a:r>
          </a:p>
          <a:p>
            <a:r>
              <a:rPr lang="en-US" sz="2400" dirty="0" smtClean="0"/>
              <a:t>Consortia</a:t>
            </a:r>
          </a:p>
          <a:p>
            <a:pPr marL="0" indent="0" algn="ctr">
              <a:buNone/>
            </a:pPr>
            <a:endParaRPr lang="en-US" sz="2400" dirty="0"/>
          </a:p>
        </p:txBody>
      </p:sp>
      <p:pic>
        <p:nvPicPr>
          <p:cNvPr id="8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29749" y="1491570"/>
            <a:ext cx="768517" cy="257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37750" y="1926998"/>
            <a:ext cx="768517" cy="257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38177" y="4575855"/>
            <a:ext cx="768517" cy="257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46292" y="4129542"/>
            <a:ext cx="768517" cy="257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99121" y="3665084"/>
            <a:ext cx="768517" cy="257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52378" y="3291342"/>
            <a:ext cx="768517" cy="257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6492" y="2409599"/>
            <a:ext cx="768517" cy="257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66035" y="5029427"/>
            <a:ext cx="768517" cy="257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93892" y="5464855"/>
            <a:ext cx="768517" cy="257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0199" y="3632081"/>
            <a:ext cx="1184467" cy="25606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8028" y="2460053"/>
            <a:ext cx="1184467" cy="25606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142" y="1941167"/>
            <a:ext cx="1184467" cy="25606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3827" y="2855567"/>
            <a:ext cx="1184467" cy="25606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942" y="3243824"/>
            <a:ext cx="1184467" cy="25606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341" y="4103795"/>
            <a:ext cx="1184467" cy="25606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5885" y="4564624"/>
            <a:ext cx="1184467" cy="25606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285" y="5007310"/>
            <a:ext cx="1184467" cy="256065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1970" y="5468138"/>
            <a:ext cx="1184467" cy="256065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9106874"/>
              </p:ext>
            </p:extLst>
          </p:nvPr>
        </p:nvGraphicFramePr>
        <p:xfrm>
          <a:off x="416569" y="768352"/>
          <a:ext cx="8055431" cy="5276109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3574146"/>
                <a:gridCol w="2304143"/>
                <a:gridCol w="2177142"/>
              </a:tblGrid>
              <a:tr h="623252">
                <a:tc>
                  <a:txBody>
                    <a:bodyPr/>
                    <a:lstStyle/>
                    <a:p>
                      <a:endParaRPr lang="en-US" sz="1800" dirty="0" smtClean="0"/>
                    </a:p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56144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Subscription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/>
                    </a:p>
                  </a:txBody>
                  <a:tcPr/>
                </a:tc>
              </a:tr>
              <a:tr h="35614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Perpetual Archive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800" dirty="0" smtClean="0"/>
                    </a:p>
                  </a:txBody>
                  <a:tcPr/>
                </a:tc>
              </a:tr>
              <a:tr h="356144"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    Single-user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800" dirty="0" smtClean="0"/>
                    </a:p>
                  </a:txBody>
                  <a:tcPr/>
                </a:tc>
              </a:tr>
              <a:tr h="356144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     Non-linear lending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800" dirty="0" smtClean="0"/>
                    </a:p>
                  </a:txBody>
                  <a:tcPr/>
                </a:tc>
              </a:tr>
              <a:tr h="356144"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     3-user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800" dirty="0" smtClean="0"/>
                    </a:p>
                  </a:txBody>
                  <a:tcPr/>
                </a:tc>
              </a:tr>
              <a:tr h="407452"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     Multi-user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800" dirty="0" smtClean="0"/>
                    </a:p>
                  </a:txBody>
                  <a:tcPr/>
                </a:tc>
              </a:tr>
              <a:tr h="356144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     Extended Access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800" dirty="0" smtClean="0"/>
                    </a:p>
                  </a:txBody>
                  <a:tcPr/>
                </a:tc>
              </a:tr>
              <a:tr h="39629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DDA / PDA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800" dirty="0" smtClean="0"/>
                    </a:p>
                  </a:txBody>
                  <a:tcPr/>
                </a:tc>
              </a:tr>
              <a:tr h="44690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Short-term loan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800" dirty="0" smtClean="0"/>
                    </a:p>
                  </a:txBody>
                  <a:tcPr/>
                </a:tc>
              </a:tr>
              <a:tr h="39534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Collections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800" dirty="0" smtClean="0"/>
                    </a:p>
                  </a:txBody>
                  <a:tcPr/>
                </a:tc>
              </a:tr>
              <a:tr h="42971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Consortia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Zapf Dingbats"/>
                          <a:ea typeface="Zapf Dingbats"/>
                          <a:cs typeface="Zapf Dingbats"/>
                        </a:rPr>
                        <a:t>✔</a:t>
                      </a:r>
                      <a:endParaRPr lang="en-US" sz="1800" dirty="0" smtClean="0"/>
                    </a:p>
                  </a:txBody>
                  <a:tcPr/>
                </a:tc>
              </a:tr>
              <a:tr h="35614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Evidence</a:t>
                      </a:r>
                      <a:r>
                        <a:rPr lang="en-US" sz="1800" baseline="0" dirty="0" smtClean="0"/>
                        <a:t> Based Acquisition</a:t>
                      </a: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9" name="Picture 2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7970" y="852493"/>
            <a:ext cx="1897201" cy="435431"/>
          </a:xfrm>
          <a:prstGeom prst="rect">
            <a:avLst/>
          </a:prstGeom>
        </p:spPr>
      </p:pic>
      <p:pic>
        <p:nvPicPr>
          <p:cNvPr id="30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45009" y="852493"/>
            <a:ext cx="1451304" cy="486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6012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dirty="0" smtClean="0"/>
              <a:t>Our Environment</a:t>
            </a:r>
            <a:endParaRPr lang="en-US" dirty="0"/>
          </a:p>
        </p:txBody>
      </p:sp>
      <p:sp>
        <p:nvSpPr>
          <p:cNvPr id="26" name="Freeform 19"/>
          <p:cNvSpPr>
            <a:spLocks noEditPoints="1"/>
          </p:cNvSpPr>
          <p:nvPr/>
        </p:nvSpPr>
        <p:spPr bwMode="auto">
          <a:xfrm>
            <a:off x="2294847" y="2214539"/>
            <a:ext cx="2714686" cy="2951946"/>
          </a:xfrm>
          <a:custGeom>
            <a:avLst/>
            <a:gdLst>
              <a:gd name="T0" fmla="*/ 756 w 4920"/>
              <a:gd name="T1" fmla="*/ 4077 h 5350"/>
              <a:gd name="T2" fmla="*/ 756 w 4920"/>
              <a:gd name="T3" fmla="*/ 1271 h 5350"/>
              <a:gd name="T4" fmla="*/ 3338 w 4920"/>
              <a:gd name="T5" fmla="*/ 2674 h 5350"/>
              <a:gd name="T6" fmla="*/ 756 w 4920"/>
              <a:gd name="T7" fmla="*/ 4077 h 5350"/>
              <a:gd name="T8" fmla="*/ 0 w 4920"/>
              <a:gd name="T9" fmla="*/ 0 h 5350"/>
              <a:gd name="T10" fmla="*/ 0 w 4920"/>
              <a:gd name="T11" fmla="*/ 5350 h 5350"/>
              <a:gd name="T12" fmla="*/ 4920 w 4920"/>
              <a:gd name="T13" fmla="*/ 2674 h 5350"/>
              <a:gd name="T14" fmla="*/ 0 w 4920"/>
              <a:gd name="T15" fmla="*/ 0 h 5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920" h="5350">
                <a:moveTo>
                  <a:pt x="756" y="4077"/>
                </a:moveTo>
                <a:lnTo>
                  <a:pt x="756" y="1271"/>
                </a:lnTo>
                <a:lnTo>
                  <a:pt x="3338" y="2674"/>
                </a:lnTo>
                <a:lnTo>
                  <a:pt x="756" y="4077"/>
                </a:lnTo>
                <a:moveTo>
                  <a:pt x="0" y="0"/>
                </a:moveTo>
                <a:lnTo>
                  <a:pt x="0" y="5350"/>
                </a:lnTo>
                <a:lnTo>
                  <a:pt x="4920" y="2674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7823876" y="2741691"/>
            <a:ext cx="1320124" cy="19010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0931970"/>
              </p:ext>
            </p:extLst>
          </p:nvPr>
        </p:nvGraphicFramePr>
        <p:xfrm>
          <a:off x="402770" y="1088572"/>
          <a:ext cx="8450943" cy="48804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70285" y="1288142"/>
            <a:ext cx="1759857" cy="84484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en-US" dirty="0" smtClean="0">
                <a:solidFill>
                  <a:schemeClr val="bg1"/>
                </a:solidFill>
              </a:rPr>
              <a:t>Discovery Access Research Tools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03571" y="3864429"/>
            <a:ext cx="1850572" cy="84484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en-US" dirty="0" err="1" smtClean="0">
                <a:solidFill>
                  <a:srgbClr val="FFFFFF"/>
                </a:solidFill>
              </a:rPr>
              <a:t>Maximise</a:t>
            </a:r>
            <a:r>
              <a:rPr lang="en-US" dirty="0" smtClean="0">
                <a:solidFill>
                  <a:srgbClr val="FFFFFF"/>
                </a:solidFill>
              </a:rPr>
              <a:t> Dissemination &amp; Revenue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2256" y="3690258"/>
            <a:ext cx="1970315" cy="84484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en-US" dirty="0" err="1" smtClean="0">
                <a:solidFill>
                  <a:srgbClr val="FFFFFF"/>
                </a:solidFill>
              </a:rPr>
              <a:t>Optimise</a:t>
            </a:r>
            <a:r>
              <a:rPr lang="en-US" dirty="0" smtClean="0">
                <a:solidFill>
                  <a:srgbClr val="FFFFFF"/>
                </a:solidFill>
              </a:rPr>
              <a:t> Budget &amp; Streamline Workflow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07362" y="3003621"/>
            <a:ext cx="39292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Aggregator</a:t>
            </a:r>
            <a:endParaRPr lang="en-GB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97010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1" grpId="0" animBg="1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dirty="0" smtClean="0"/>
              <a:t>Pitfalls</a:t>
            </a:r>
            <a:endParaRPr lang="en-US" dirty="0"/>
          </a:p>
        </p:txBody>
      </p:sp>
      <p:sp>
        <p:nvSpPr>
          <p:cNvPr id="26" name="Freeform 19"/>
          <p:cNvSpPr>
            <a:spLocks noEditPoints="1"/>
          </p:cNvSpPr>
          <p:nvPr/>
        </p:nvSpPr>
        <p:spPr bwMode="auto">
          <a:xfrm>
            <a:off x="2294847" y="2214539"/>
            <a:ext cx="2714686" cy="2951946"/>
          </a:xfrm>
          <a:custGeom>
            <a:avLst/>
            <a:gdLst>
              <a:gd name="T0" fmla="*/ 756 w 4920"/>
              <a:gd name="T1" fmla="*/ 4077 h 5350"/>
              <a:gd name="T2" fmla="*/ 756 w 4920"/>
              <a:gd name="T3" fmla="*/ 1271 h 5350"/>
              <a:gd name="T4" fmla="*/ 3338 w 4920"/>
              <a:gd name="T5" fmla="*/ 2674 h 5350"/>
              <a:gd name="T6" fmla="*/ 756 w 4920"/>
              <a:gd name="T7" fmla="*/ 4077 h 5350"/>
              <a:gd name="T8" fmla="*/ 0 w 4920"/>
              <a:gd name="T9" fmla="*/ 0 h 5350"/>
              <a:gd name="T10" fmla="*/ 0 w 4920"/>
              <a:gd name="T11" fmla="*/ 5350 h 5350"/>
              <a:gd name="T12" fmla="*/ 4920 w 4920"/>
              <a:gd name="T13" fmla="*/ 2674 h 5350"/>
              <a:gd name="T14" fmla="*/ 0 w 4920"/>
              <a:gd name="T15" fmla="*/ 0 h 5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920" h="5350">
                <a:moveTo>
                  <a:pt x="756" y="4077"/>
                </a:moveTo>
                <a:lnTo>
                  <a:pt x="756" y="1271"/>
                </a:lnTo>
                <a:lnTo>
                  <a:pt x="3338" y="2674"/>
                </a:lnTo>
                <a:lnTo>
                  <a:pt x="756" y="4077"/>
                </a:lnTo>
                <a:moveTo>
                  <a:pt x="0" y="0"/>
                </a:moveTo>
                <a:lnTo>
                  <a:pt x="0" y="5350"/>
                </a:lnTo>
                <a:lnTo>
                  <a:pt x="4920" y="2674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7823876" y="2741691"/>
            <a:ext cx="1320124" cy="19010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47485" y="1378857"/>
            <a:ext cx="8229600" cy="44751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Either / Or</a:t>
            </a:r>
          </a:p>
          <a:p>
            <a:r>
              <a:rPr lang="en-US" sz="2400" dirty="0" smtClean="0"/>
              <a:t>All or Nothing</a:t>
            </a:r>
          </a:p>
          <a:p>
            <a:r>
              <a:rPr lang="en-US" sz="2400" dirty="0" smtClean="0"/>
              <a:t>Restrict Access</a:t>
            </a:r>
          </a:p>
          <a:p>
            <a:r>
              <a:rPr lang="en-US" sz="2400" dirty="0" smtClean="0"/>
              <a:t>Forcing electronic content back into the ‘print box’</a:t>
            </a:r>
          </a:p>
          <a:p>
            <a:r>
              <a:rPr lang="en-US" sz="2400" dirty="0" smtClean="0"/>
              <a:t>Forcing new models into old workflows</a:t>
            </a:r>
          </a:p>
          <a:p>
            <a:r>
              <a:rPr lang="en-US" sz="2400" dirty="0" smtClean="0"/>
              <a:t>Building walls rather than containers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pPr marL="0" indent="0" algn="ctr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78221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dirty="0" smtClean="0"/>
              <a:t>Walls vs. Containers</a:t>
            </a:r>
            <a:endParaRPr lang="en-US" dirty="0"/>
          </a:p>
        </p:txBody>
      </p:sp>
      <p:sp>
        <p:nvSpPr>
          <p:cNvPr id="26" name="Freeform 19"/>
          <p:cNvSpPr>
            <a:spLocks noEditPoints="1"/>
          </p:cNvSpPr>
          <p:nvPr/>
        </p:nvSpPr>
        <p:spPr bwMode="auto">
          <a:xfrm>
            <a:off x="2294847" y="2214539"/>
            <a:ext cx="2714686" cy="2951946"/>
          </a:xfrm>
          <a:custGeom>
            <a:avLst/>
            <a:gdLst>
              <a:gd name="T0" fmla="*/ 756 w 4920"/>
              <a:gd name="T1" fmla="*/ 4077 h 5350"/>
              <a:gd name="T2" fmla="*/ 756 w 4920"/>
              <a:gd name="T3" fmla="*/ 1271 h 5350"/>
              <a:gd name="T4" fmla="*/ 3338 w 4920"/>
              <a:gd name="T5" fmla="*/ 2674 h 5350"/>
              <a:gd name="T6" fmla="*/ 756 w 4920"/>
              <a:gd name="T7" fmla="*/ 4077 h 5350"/>
              <a:gd name="T8" fmla="*/ 0 w 4920"/>
              <a:gd name="T9" fmla="*/ 0 h 5350"/>
              <a:gd name="T10" fmla="*/ 0 w 4920"/>
              <a:gd name="T11" fmla="*/ 5350 h 5350"/>
              <a:gd name="T12" fmla="*/ 4920 w 4920"/>
              <a:gd name="T13" fmla="*/ 2674 h 5350"/>
              <a:gd name="T14" fmla="*/ 0 w 4920"/>
              <a:gd name="T15" fmla="*/ 0 h 5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920" h="5350">
                <a:moveTo>
                  <a:pt x="756" y="4077"/>
                </a:moveTo>
                <a:lnTo>
                  <a:pt x="756" y="1271"/>
                </a:lnTo>
                <a:lnTo>
                  <a:pt x="3338" y="2674"/>
                </a:lnTo>
                <a:lnTo>
                  <a:pt x="756" y="4077"/>
                </a:lnTo>
                <a:moveTo>
                  <a:pt x="0" y="0"/>
                </a:moveTo>
                <a:lnTo>
                  <a:pt x="0" y="5350"/>
                </a:lnTo>
                <a:lnTo>
                  <a:pt x="4920" y="2674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7823876" y="2741691"/>
            <a:ext cx="1320124" cy="19010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37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2635" y="6528027"/>
            <a:ext cx="768517" cy="257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799" y="6527681"/>
            <a:ext cx="1184467" cy="256065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47485" y="1759857"/>
            <a:ext cx="3552372" cy="44751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Restricted Choice</a:t>
            </a:r>
          </a:p>
          <a:p>
            <a:r>
              <a:rPr lang="en-US" sz="2400" dirty="0" smtClean="0"/>
              <a:t>Content invisible or </a:t>
            </a:r>
            <a:r>
              <a:rPr lang="en-US" sz="2400" dirty="0" err="1" smtClean="0"/>
              <a:t>Siloed</a:t>
            </a:r>
            <a:endParaRPr lang="en-US" sz="2400" dirty="0"/>
          </a:p>
          <a:p>
            <a:r>
              <a:rPr lang="en-US" sz="2400" dirty="0" err="1" smtClean="0"/>
              <a:t>Turnaways</a:t>
            </a:r>
            <a:endParaRPr lang="en-US" sz="2400" dirty="0" smtClean="0"/>
          </a:p>
          <a:p>
            <a:r>
              <a:rPr lang="en-US" sz="2400" dirty="0" smtClean="0"/>
              <a:t>Restrictive DRM</a:t>
            </a:r>
          </a:p>
          <a:p>
            <a:r>
              <a:rPr lang="en-US" sz="2400" dirty="0" smtClean="0"/>
              <a:t>Dead links</a:t>
            </a:r>
          </a:p>
          <a:p>
            <a:r>
              <a:rPr lang="en-US" sz="2400" dirty="0" smtClean="0"/>
              <a:t>ILL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pPr marL="0" indent="0" algn="ctr">
              <a:buNone/>
            </a:pPr>
            <a:endParaRPr lang="en-US" sz="2400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4517571" y="1288143"/>
            <a:ext cx="0" cy="471714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342572" y="1088571"/>
            <a:ext cx="195942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Walls</a:t>
            </a:r>
            <a:endParaRPr lang="en-U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558972" y="1023257"/>
            <a:ext cx="195942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Containers</a:t>
            </a:r>
            <a:endParaRPr lang="en-U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4891311" y="1676399"/>
            <a:ext cx="3545117" cy="4475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Subscription / DDA</a:t>
            </a:r>
          </a:p>
          <a:p>
            <a:r>
              <a:rPr lang="en-US" sz="2400" dirty="0" smtClean="0"/>
              <a:t>Discovery Services</a:t>
            </a:r>
          </a:p>
          <a:p>
            <a:r>
              <a:rPr lang="en-US" sz="2400" dirty="0" smtClean="0"/>
              <a:t>Multi-user, NLL Extended Access</a:t>
            </a:r>
          </a:p>
          <a:p>
            <a:r>
              <a:rPr lang="en-US" sz="2400" dirty="0" smtClean="0"/>
              <a:t>No or Light DRM</a:t>
            </a:r>
          </a:p>
          <a:p>
            <a:r>
              <a:rPr lang="en-US" sz="2400" dirty="0" smtClean="0"/>
              <a:t>STL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pPr marL="0" indent="0" algn="ctr">
              <a:buFont typeface="Arial"/>
              <a:buNone/>
            </a:pP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713" y="1796143"/>
            <a:ext cx="3725335" cy="3175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16714" y="1554030"/>
            <a:ext cx="3519714" cy="3696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603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ProQuest">
      <a:dk1>
        <a:srgbClr val="000000"/>
      </a:dk1>
      <a:lt1>
        <a:sysClr val="window" lastClr="FFFFFF"/>
      </a:lt1>
      <a:dk2>
        <a:srgbClr val="000000"/>
      </a:dk2>
      <a:lt2>
        <a:srgbClr val="FFFFFF"/>
      </a:lt2>
      <a:accent1>
        <a:srgbClr val="E31837"/>
      </a:accent1>
      <a:accent2>
        <a:srgbClr val="F37321"/>
      </a:accent2>
      <a:accent3>
        <a:srgbClr val="009DDC"/>
      </a:accent3>
      <a:accent4>
        <a:srgbClr val="A3A510"/>
      </a:accent4>
      <a:accent5>
        <a:srgbClr val="00A18E"/>
      </a:accent5>
      <a:accent6>
        <a:srgbClr val="60C5BA"/>
      </a:accent6>
      <a:hlink>
        <a:srgbClr val="009DDC"/>
      </a:hlink>
      <a:folHlink>
        <a:srgbClr val="72CDF4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31F158C330E24F957DB5A793BCE3E3" ma:contentTypeVersion="0" ma:contentTypeDescription="Create a new document." ma:contentTypeScope="" ma:versionID="040d98fa2ba57eb39e35c291cf170a16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B9F9B716-247D-4A47-BE8E-B2E633B563BF}">
  <ds:schemaRefs>
    <ds:schemaRef ds:uri="http://schemas.microsoft.com/office/2006/metadata/properties"/>
    <ds:schemaRef ds:uri="http://purl.org/dc/elements/1.1/"/>
    <ds:schemaRef ds:uri="http://purl.org/dc/terms/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E2A9727-42CE-47F1-A3B4-D5F0B15B52E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E8B8D7-794C-4D28-BE20-94128B5AF1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4584</TotalTime>
  <Words>888</Words>
  <Application>Microsoft Office PowerPoint</Application>
  <PresentationFormat>On-screen Show (4:3)</PresentationFormat>
  <Paragraphs>329</Paragraphs>
  <Slides>20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Middle East Academic Libraries Symposium</vt:lpstr>
      <vt:lpstr>About ebrary</vt:lpstr>
      <vt:lpstr>About EBL</vt:lpstr>
      <vt:lpstr>Our Vision:  Better Together</vt:lpstr>
      <vt:lpstr>Combined Content Offering</vt:lpstr>
      <vt:lpstr>Access Models</vt:lpstr>
      <vt:lpstr>Our Environment</vt:lpstr>
      <vt:lpstr>Pitfalls</vt:lpstr>
      <vt:lpstr>Walls vs. Containers</vt:lpstr>
      <vt:lpstr>Challenges Libraries Face</vt:lpstr>
      <vt:lpstr>Define needs &amp; goals</vt:lpstr>
      <vt:lpstr>Define Goals &amp; Expectations</vt:lpstr>
      <vt:lpstr>Continuum of Access Models</vt:lpstr>
      <vt:lpstr>Curated Collection</vt:lpstr>
      <vt:lpstr>Just in time access</vt:lpstr>
      <vt:lpstr>TMF – Title Matching Fast!</vt:lpstr>
      <vt:lpstr>End-to-End Workflow Management Tools </vt:lpstr>
      <vt:lpstr>Integrated Workflow Solutions</vt:lpstr>
      <vt:lpstr>PowerPoint Presentation</vt:lpstr>
      <vt:lpstr>  Thank you!</vt:lpstr>
    </vt:vector>
  </TitlesOfParts>
  <Company>Phire Branding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Kurt Keller</dc:creator>
  <cp:lastModifiedBy>Crossan, Heather</cp:lastModifiedBy>
  <cp:revision>43</cp:revision>
  <dcterms:created xsi:type="dcterms:W3CDTF">2012-06-12T19:28:12Z</dcterms:created>
  <dcterms:modified xsi:type="dcterms:W3CDTF">2013-11-04T16:55:55Z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0x0101000D31F158C330E24F957DB5A793BCE3E3</vt:lpwstr>
  </property>
</Properties>
</file>