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9" r:id="rId4"/>
    <p:sldId id="261" r:id="rId5"/>
    <p:sldId id="260" r:id="rId6"/>
    <p:sldId id="279" r:id="rId7"/>
    <p:sldId id="262" r:id="rId8"/>
    <p:sldId id="264" r:id="rId9"/>
    <p:sldId id="263" r:id="rId10"/>
    <p:sldId id="265" r:id="rId11"/>
    <p:sldId id="275" r:id="rId12"/>
    <p:sldId id="276" r:id="rId13"/>
    <p:sldId id="266" r:id="rId14"/>
    <p:sldId id="267" r:id="rId15"/>
    <p:sldId id="268" r:id="rId16"/>
    <p:sldId id="277" r:id="rId17"/>
    <p:sldId id="269" r:id="rId18"/>
    <p:sldId id="270" r:id="rId19"/>
    <p:sldId id="271" r:id="rId20"/>
    <p:sldId id="272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4748" autoAdjust="0"/>
  </p:normalViewPr>
  <p:slideViewPr>
    <p:cSldViewPr>
      <p:cViewPr>
        <p:scale>
          <a:sx n="50" d="100"/>
          <a:sy n="50" d="100"/>
        </p:scale>
        <p:origin x="-104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59C5E-0374-4DB4-9B76-A5D391EC030D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60E78-57FF-44BB-9321-4BAB06551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53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160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When</a:t>
            </a:r>
            <a:r>
              <a:rPr lang="en-US" baseline="0" dirty="0" smtClean="0"/>
              <a:t> developing criteria consider the following:</a:t>
            </a:r>
            <a:endParaRPr lang="en-US" dirty="0" smtClean="0"/>
          </a:p>
          <a:p>
            <a:pPr marL="228600" indent="-228600">
              <a:buAutoNum type="arabicParenR"/>
            </a:pPr>
            <a:endParaRPr lang="en-US" dirty="0" smtClean="0"/>
          </a:p>
          <a:p>
            <a:pPr marL="228600" indent="-228600">
              <a:buAutoNum type="arabicParenR"/>
            </a:pPr>
            <a:r>
              <a:rPr lang="en-US" dirty="0" smtClean="0"/>
              <a:t>Develop a clear scale</a:t>
            </a:r>
            <a:r>
              <a:rPr lang="en-US" baseline="0" dirty="0" smtClean="0"/>
              <a:t> for grading or judging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Provide students with clear guidelines and parameters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Explain the sometimes unexplainable (i.e. things that seem commonsensical) </a:t>
            </a:r>
          </a:p>
          <a:p>
            <a:pPr marL="228600" indent="-228600">
              <a:buAutoNum type="arabicParenR"/>
            </a:pPr>
            <a:r>
              <a:rPr lang="en-US" dirty="0" smtClean="0"/>
              <a:t>Develop</a:t>
            </a:r>
            <a:r>
              <a:rPr lang="en-US" baseline="0" dirty="0" smtClean="0"/>
              <a:t> stepping stones for students throughout the assignment (i.e. drafts, break down assignment into sections)  </a:t>
            </a:r>
          </a:p>
          <a:p>
            <a:pPr marL="228600" indent="-228600">
              <a:buAutoNum type="arabicParenR"/>
            </a:pPr>
            <a:endParaRPr lang="en-US" baseline="0" dirty="0" smtClean="0"/>
          </a:p>
          <a:p>
            <a:pPr marL="0" indent="0">
              <a:buNone/>
            </a:pPr>
            <a:r>
              <a:rPr lang="en-US" baseline="0" dirty="0" smtClean="0"/>
              <a:t>Accomplished by:</a:t>
            </a:r>
          </a:p>
          <a:p>
            <a:pPr marL="0" indent="0">
              <a:buNone/>
            </a:pPr>
            <a:endParaRPr lang="en-US" baseline="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Provide clear guidelines and parameters for what you require  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Be clear about your expectations and what you will be assessing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Do not expect students to understand terms that we take for granted. Make sure to interpret terms like: scholarly, quality, effective etc.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Provide students with examples of what you require </a:t>
            </a:r>
          </a:p>
          <a:p>
            <a:pPr marL="0" indent="0">
              <a:buNone/>
            </a:pPr>
            <a:endParaRPr lang="en-US" baseline="0" dirty="0" smtClean="0"/>
          </a:p>
          <a:p>
            <a:pPr marL="0" indent="0">
              <a:buNone/>
            </a:pPr>
            <a:endParaRPr lang="en-US" baseline="0" dirty="0" smtClean="0"/>
          </a:p>
          <a:p>
            <a:pPr marL="228600" indent="-228600">
              <a:buAutoNum type="arabicParenR"/>
            </a:pPr>
            <a:endParaRPr lang="en-US" baseline="0" dirty="0" smtClean="0"/>
          </a:p>
          <a:p>
            <a:pPr marL="228600" indent="-228600">
              <a:buAutoNum type="arabicParenR"/>
            </a:pPr>
            <a:endParaRPr lang="en-US" baseline="0" dirty="0" smtClean="0"/>
          </a:p>
          <a:p>
            <a:pPr marL="228600" indent="-228600">
              <a:buAutoNum type="arabicParenR"/>
            </a:pPr>
            <a:endParaRPr lang="en-US" baseline="0" dirty="0" smtClean="0"/>
          </a:p>
          <a:p>
            <a:pPr marL="228600" indent="-228600">
              <a:buAutoNum type="arabicParenR"/>
            </a:pPr>
            <a:endParaRPr lang="en-US" baseline="0" dirty="0" smtClean="0"/>
          </a:p>
          <a:p>
            <a:pPr marL="228600" indent="-228600">
              <a:buAutoNum type="arabicParenR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9953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With</a:t>
            </a:r>
            <a:r>
              <a:rPr lang="en-US" baseline="0" dirty="0" smtClean="0"/>
              <a:t> t</a:t>
            </a:r>
            <a:r>
              <a:rPr lang="en-US" dirty="0" smtClean="0"/>
              <a:t>he new framework emphasis</a:t>
            </a:r>
            <a:r>
              <a:rPr lang="en-US" baseline="0" dirty="0" smtClean="0"/>
              <a:t> is on</a:t>
            </a:r>
            <a:r>
              <a:rPr lang="en-US" dirty="0" smtClean="0"/>
              <a:t> concepts rather than skills (</a:t>
            </a:r>
            <a:r>
              <a:rPr lang="en-US" dirty="0" err="1" smtClean="0"/>
              <a:t>Oakleaf</a:t>
            </a:r>
            <a:r>
              <a:rPr lang="en-US" dirty="0" smtClean="0"/>
              <a:t>,</a:t>
            </a:r>
            <a:r>
              <a:rPr lang="en-US" baseline="0" dirty="0" smtClean="0"/>
              <a:t> 2014)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This shift impacts the way in which we conduct assessment and the assessment tools we use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There is a move to use performance assessment, which emphasize the grasping of concepts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796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Formatively</a:t>
            </a:r>
            <a:r>
              <a:rPr lang="en-US" baseline="0" dirty="0" smtClean="0"/>
              <a:t>: To give feedback to learner and help librarians revise their teaching strategies </a:t>
            </a:r>
          </a:p>
          <a:p>
            <a:r>
              <a:rPr lang="en-US" baseline="0" dirty="0" err="1" smtClean="0"/>
              <a:t>Summatively</a:t>
            </a:r>
            <a:r>
              <a:rPr lang="en-US" baseline="0" dirty="0" smtClean="0"/>
              <a:t>: To establish what students have learned at some end point (e.g. the end of the course or program)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1591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Self Assessment allows students to become conscious of the research strategies, critical thinking steps, and other transferrable skills that they employ to complete an assignment.</a:t>
            </a:r>
          </a:p>
          <a:p>
            <a:endParaRPr lang="en-US" dirty="0" smtClean="0"/>
          </a:p>
          <a:p>
            <a:r>
              <a:rPr lang="en-US" dirty="0" smtClean="0"/>
              <a:t>This type of assessment emphasizes self-reflection and internalization of the use and value of specific skills  and allows students to think as a practitioner. </a:t>
            </a:r>
          </a:p>
          <a:p>
            <a:endParaRPr lang="en-US" dirty="0" smtClean="0"/>
          </a:p>
          <a:p>
            <a:r>
              <a:rPr lang="en-US" dirty="0" smtClean="0"/>
              <a:t>It goes</a:t>
            </a:r>
            <a:r>
              <a:rPr lang="en-US" baseline="0" dirty="0" smtClean="0"/>
              <a:t> </a:t>
            </a:r>
            <a:r>
              <a:rPr lang="en-US" dirty="0" smtClean="0"/>
              <a:t>beyond analysis of the final product and assesses the decisions students encounter and make while completing an assignment and why they make certain choices.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493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Examples of questions that allow students to self assess.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5811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907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Before you begin creating</a:t>
            </a:r>
            <a:r>
              <a:rPr lang="en-US" baseline="0" dirty="0" smtClean="0"/>
              <a:t> and designing</a:t>
            </a:r>
            <a:r>
              <a:rPr lang="en-US" dirty="0" smtClean="0"/>
              <a:t> a rubric</a:t>
            </a:r>
            <a:r>
              <a:rPr lang="en-US" baseline="0" dirty="0" smtClean="0"/>
              <a:t> to assess a specific student artifact, consider the following questions! (</a:t>
            </a:r>
            <a:r>
              <a:rPr lang="en-US" baseline="0" dirty="0" err="1" smtClean="0"/>
              <a:t>Oakleaf</a:t>
            </a:r>
            <a:r>
              <a:rPr lang="en-US" baseline="0" dirty="0" smtClean="0"/>
              <a:t>, 2014)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1080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1) Task Description</a:t>
            </a:r>
          </a:p>
          <a:p>
            <a:r>
              <a:rPr lang="en-US" dirty="0" smtClean="0"/>
              <a:t>• The task should be tied to a threshold concept and by extension a specific learning outcome</a:t>
            </a:r>
          </a:p>
          <a:p>
            <a:r>
              <a:rPr lang="en-US" dirty="0" smtClean="0"/>
              <a:t>• The task involves a “performance” of some sort by the student</a:t>
            </a:r>
          </a:p>
          <a:p>
            <a:r>
              <a:rPr lang="en-US" dirty="0" smtClean="0"/>
              <a:t>• The task can take the form of a specific assignment, exercise or overall behavior (e.g. participation, use of proper protocols etc.)</a:t>
            </a:r>
          </a:p>
          <a:p>
            <a:endParaRPr lang="en-US" dirty="0" smtClean="0"/>
          </a:p>
          <a:p>
            <a:r>
              <a:rPr lang="en-US" dirty="0" smtClean="0"/>
              <a:t>2) The Scale</a:t>
            </a:r>
          </a:p>
          <a:p>
            <a:r>
              <a:rPr lang="en-US" dirty="0" smtClean="0"/>
              <a:t>• 3-5 levels of mastery are typically used</a:t>
            </a:r>
          </a:p>
          <a:p>
            <a:r>
              <a:rPr lang="en-US" dirty="0" smtClean="0"/>
              <a:t>• These will describe how well or how poorly a student performs on a given task </a:t>
            </a:r>
          </a:p>
          <a:p>
            <a:r>
              <a:rPr lang="en-US" dirty="0" smtClean="0"/>
              <a:t>• Try to use positive terms to describe various levels of mastery (e.g. mastery, partial mastery, progressing, emerging etc.)</a:t>
            </a:r>
          </a:p>
          <a:p>
            <a:r>
              <a:rPr lang="en-US" dirty="0" smtClean="0"/>
              <a:t>• Judgmental and competitive language should be avoided</a:t>
            </a:r>
          </a:p>
          <a:p>
            <a:r>
              <a:rPr lang="en-US" dirty="0" smtClean="0"/>
              <a:t>• The more levels, the more difficult it becomes to differentiate between them. Conversely, the more specific the levels the clearer the task is for the student. Find a balance!</a:t>
            </a:r>
          </a:p>
          <a:p>
            <a:endParaRPr lang="en-US" dirty="0" smtClean="0"/>
          </a:p>
          <a:p>
            <a:r>
              <a:rPr lang="en-US" dirty="0" smtClean="0"/>
              <a:t>3) Dimensions</a:t>
            </a:r>
          </a:p>
          <a:p>
            <a:r>
              <a:rPr lang="en-US" dirty="0" smtClean="0"/>
              <a:t>• Identify the various components of the task</a:t>
            </a:r>
          </a:p>
          <a:p>
            <a:r>
              <a:rPr lang="en-US" dirty="0" smtClean="0"/>
              <a:t>• Make them simple and complete</a:t>
            </a:r>
          </a:p>
          <a:p>
            <a:endParaRPr lang="en-US" dirty="0" smtClean="0"/>
          </a:p>
          <a:p>
            <a:r>
              <a:rPr lang="en-US" dirty="0" smtClean="0"/>
              <a:t>4) Description of the dimensions</a:t>
            </a:r>
          </a:p>
          <a:p>
            <a:r>
              <a:rPr lang="en-US" dirty="0" smtClean="0"/>
              <a:t>• Provide a description of dimensions with all levels of performance described in detail</a:t>
            </a:r>
          </a:p>
          <a:p>
            <a:r>
              <a:rPr lang="en-US" dirty="0" smtClean="0"/>
              <a:t>• Some rubrics only provide descriptions for the highest level of performance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4203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864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96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the past, with the old IL standards</a:t>
            </a:r>
            <a:r>
              <a:rPr lang="en-US" baseline="0" dirty="0" smtClean="0"/>
              <a:t> what we had were a set of 5 abilities that an individual (usually a student) needed to acquire to be IL literate, and a list of outcomes attached to those 5 abilities.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Librarians would use the provided outcomes to design classes, activities, and assessment measures.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With the new framework no outcomes have been provided. So where have the outcomes gone?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There are 3 reasons why outcomes do not exist in the new framework:   </a:t>
            </a:r>
            <a:endParaRPr lang="en-US" dirty="0" smtClean="0"/>
          </a:p>
          <a:p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Firstly, the Task Force made a conscious decision to shift away from the format of the previous IL Standards</a:t>
            </a:r>
            <a:r>
              <a:rPr lang="en-US" baseline="0" dirty="0" smtClean="0"/>
              <a:t> </a:t>
            </a:r>
            <a:r>
              <a:rPr lang="en-US" dirty="0" smtClean="0"/>
              <a:t>which included over a hundred statements formatted as learning outcomes. (</a:t>
            </a:r>
            <a:r>
              <a:rPr lang="en-US" dirty="0" err="1" smtClean="0"/>
              <a:t>Oakleaf</a:t>
            </a:r>
            <a:r>
              <a:rPr lang="en-US" dirty="0" smtClean="0"/>
              <a:t>,</a:t>
            </a:r>
            <a:r>
              <a:rPr lang="en-US" baseline="0" dirty="0" smtClean="0"/>
              <a:t> 2014)</a:t>
            </a:r>
            <a:r>
              <a:rPr lang="en-US" dirty="0" smtClean="0"/>
              <a:t> </a:t>
            </a:r>
          </a:p>
          <a:p>
            <a:pPr marL="228600" indent="-228600">
              <a:buFont typeface="+mj-lt"/>
              <a:buAutoNum type="arabicPeriod"/>
            </a:pP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Secondly, the Task Force hopes that developing specific</a:t>
            </a:r>
            <a:r>
              <a:rPr lang="en-US" baseline="0" dirty="0" smtClean="0"/>
              <a:t> </a:t>
            </a:r>
            <a:r>
              <a:rPr lang="en-US" dirty="0" smtClean="0"/>
              <a:t>outcomes will be the</a:t>
            </a:r>
            <a:r>
              <a:rPr lang="en-US" baseline="0" dirty="0" smtClean="0"/>
              <a:t> responsibility of </a:t>
            </a:r>
            <a:r>
              <a:rPr lang="en-US" dirty="0" smtClean="0"/>
              <a:t>librarians working in a local, campus context rather</a:t>
            </a:r>
            <a:r>
              <a:rPr lang="en-US" baseline="0" dirty="0" smtClean="0"/>
              <a:t> </a:t>
            </a:r>
            <a:r>
              <a:rPr lang="en-US" dirty="0" smtClean="0"/>
              <a:t>than provide them at a national, profession-wide level.</a:t>
            </a:r>
          </a:p>
          <a:p>
            <a:pPr marL="228600" indent="-228600">
              <a:buFont typeface="+mj-lt"/>
              <a:buAutoNum type="arabicPeriod"/>
            </a:pP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Thirdly, Meyer and Land, originators of the threshold concept idea, have provided little guidance on ways to</a:t>
            </a:r>
            <a:r>
              <a:rPr lang="en-US" baseline="0" dirty="0" smtClean="0"/>
              <a:t> </a:t>
            </a:r>
            <a:r>
              <a:rPr lang="en-US" dirty="0" smtClean="0"/>
              <a:t>transform threshold concepts into outcomes. (</a:t>
            </a:r>
            <a:r>
              <a:rPr lang="en-US" dirty="0" err="1" smtClean="0"/>
              <a:t>Oakleaf</a:t>
            </a:r>
            <a:r>
              <a:rPr lang="en-US" dirty="0" smtClean="0"/>
              <a:t>, 2014)</a:t>
            </a:r>
          </a:p>
          <a:p>
            <a:endParaRPr lang="en-US" dirty="0" smtClean="0"/>
          </a:p>
          <a:p>
            <a:r>
              <a:rPr lang="en-US" dirty="0" smtClean="0"/>
              <a:t>So what does this mean?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0D2E3-312B-457D-A41B-704DF4EC01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31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  <a:r>
              <a:rPr lang="en-US" baseline="0" dirty="0" smtClean="0"/>
              <a:t> the loop </a:t>
            </a:r>
            <a:r>
              <a:rPr lang="en-US" baseline="0" smtClean="0"/>
              <a:t>= What actions will you take?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Assessment is a culture of evidence. The</a:t>
            </a:r>
            <a:r>
              <a:rPr lang="en-US" baseline="0" dirty="0" smtClean="0"/>
              <a:t> question is what </a:t>
            </a:r>
            <a:r>
              <a:rPr lang="en-US" dirty="0" smtClean="0"/>
              <a:t>information are you able to deduce from your assessment and what</a:t>
            </a:r>
            <a:r>
              <a:rPr lang="en-US" baseline="0" dirty="0" smtClean="0"/>
              <a:t> does analysis of the information</a:t>
            </a:r>
            <a:r>
              <a:rPr lang="en-US" dirty="0" smtClean="0"/>
              <a:t> prove or disprove</a:t>
            </a:r>
            <a:r>
              <a:rPr lang="en-US" baseline="0" dirty="0" smtClean="0"/>
              <a:t>?</a:t>
            </a:r>
          </a:p>
          <a:p>
            <a:endParaRPr lang="en-US" baseline="0" dirty="0" smtClean="0"/>
          </a:p>
          <a:p>
            <a:r>
              <a:rPr lang="en-US" baseline="0" dirty="0" smtClean="0"/>
              <a:t>Based on the answer to these questions, it is your responsibility to ‘close the loop’ and make decisions.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052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289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answer is simple, develop new outcomes connected to the new framework! </a:t>
            </a:r>
          </a:p>
          <a:p>
            <a:endParaRPr lang="en-US" dirty="0" smtClean="0"/>
          </a:p>
          <a:p>
            <a:r>
              <a:rPr lang="en-US" dirty="0" smtClean="0"/>
              <a:t>As</a:t>
            </a:r>
            <a:r>
              <a:rPr lang="en-US" baseline="0" dirty="0" smtClean="0"/>
              <a:t> the new framework does not include a set of prescribed learning outcomes, it is now the responsibility of librarians to design learning outcomes based on their own context.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Learning outcomes are essential as they assist librarians in establishing the content for instruction, a framework for designing pedagogy and allow for meaningful assessment.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32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learning outcome in itself is</a:t>
            </a:r>
            <a:r>
              <a:rPr lang="en-US" baseline="0" dirty="0" smtClean="0"/>
              <a:t> </a:t>
            </a:r>
            <a:r>
              <a:rPr lang="en-US" dirty="0" smtClean="0"/>
              <a:t>the answer to the question 'when the students leave (this class, session or course), what do I want them to know, or understand, or be able to do?’</a:t>
            </a:r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Good learning outcomes are specific (not</a:t>
            </a:r>
            <a:r>
              <a:rPr lang="en-US" baseline="0" dirty="0" smtClean="0"/>
              <a:t> vague)</a:t>
            </a:r>
            <a:r>
              <a:rPr lang="en-US" dirty="0" smtClean="0"/>
              <a:t>, achievable (realistic), and possible to assess (measurable).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354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Knowing the formula for writing a good learning outcome is key, as it will allow librarians to design outcomes that are specific, achievable and assessable.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IOT = In order to </a:t>
            </a:r>
          </a:p>
          <a:p>
            <a:r>
              <a:rPr lang="en-US" dirty="0" smtClean="0"/>
              <a:t>Bloom Verb = Verbs from Bloom’s Revised Taxonomy</a:t>
            </a:r>
          </a:p>
          <a:p>
            <a:endParaRPr lang="en-US" dirty="0" smtClean="0"/>
          </a:p>
          <a:p>
            <a:r>
              <a:rPr lang="en-US" dirty="0" smtClean="0"/>
              <a:t>Bloom</a:t>
            </a:r>
            <a:r>
              <a:rPr lang="en-US" baseline="0" dirty="0" smtClean="0"/>
              <a:t> verbs from Blooms taxonomy are very useful as the allow you to select verbs from a set of 6 skills that are steadily more difficult to achieve.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532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Six levels in the taxonomy, moving through the lowest order processes to the highest.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873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Often assessment is about evaluating whether students have achieved the outcomes</a:t>
            </a:r>
            <a:r>
              <a:rPr lang="en-US" baseline="0" dirty="0" smtClean="0"/>
              <a:t> you have developed.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4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developing an assessment strategy it</a:t>
            </a:r>
            <a:r>
              <a:rPr lang="en-US" baseline="0" dirty="0" smtClean="0"/>
              <a:t> is important to consider the following: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157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60E78-57FF-44BB-9321-4BAB065513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324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FE926-343B-45E5-AD89-9F24BAE0EE5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41D8-AF96-43CF-916F-E1C6DFDE2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350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FE926-343B-45E5-AD89-9F24BAE0EE5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41D8-AF96-43CF-916F-E1C6DFDE2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55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FE926-343B-45E5-AD89-9F24BAE0EE5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41D8-AF96-43CF-916F-E1C6DFDE2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553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FE926-343B-45E5-AD89-9F24BAE0EE5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41D8-AF96-43CF-916F-E1C6DFDE2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659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FE926-343B-45E5-AD89-9F24BAE0EE5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41D8-AF96-43CF-916F-E1C6DFDE2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607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FE926-343B-45E5-AD89-9F24BAE0EE5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41D8-AF96-43CF-916F-E1C6DFDE2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83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FE926-343B-45E5-AD89-9F24BAE0EE5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41D8-AF96-43CF-916F-E1C6DFDE2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095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FE926-343B-45E5-AD89-9F24BAE0EE5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41D8-AF96-43CF-916F-E1C6DFDE2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56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FE926-343B-45E5-AD89-9F24BAE0EE5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41D8-AF96-43CF-916F-E1C6DFDE2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075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FE926-343B-45E5-AD89-9F24BAE0EE5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41D8-AF96-43CF-916F-E1C6DFDE2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786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FE926-343B-45E5-AD89-9F24BAE0EE5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41D8-AF96-43CF-916F-E1C6DFDE2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274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FE926-343B-45E5-AD89-9F24BAE0EE5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841D8-AF96-43CF-916F-E1C6DFDE2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4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43200"/>
            <a:ext cx="8153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Threshold Concepts &amp; Assessment</a:t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Ahmed Alwan, American University of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</a:rPr>
              <a:t>Sharjah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b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Threshold Concepts For Information Literacy:</a:t>
            </a:r>
            <a:b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The Good, the Bad and the Ugly  </a:t>
            </a:r>
            <a:b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January 2015 </a:t>
            </a:r>
            <a:b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78" t="14179" r="59593" b="71121"/>
          <a:stretch/>
        </p:blipFill>
        <p:spPr bwMode="auto">
          <a:xfrm>
            <a:off x="457200" y="5334000"/>
            <a:ext cx="2308302" cy="1260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243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/>
              <a:t>Assessing Effectively 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51054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When developing </a:t>
            </a:r>
            <a:r>
              <a:rPr lang="en-US" dirty="0" smtClean="0"/>
              <a:t>your criteria for assessing </a:t>
            </a:r>
            <a:r>
              <a:rPr lang="en-US" dirty="0"/>
              <a:t>consider the following: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Clear scale for grading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Clear guidelines and parameters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Explaining the unexplainable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Stepping Stones 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Accomplished by: </a:t>
            </a:r>
          </a:p>
          <a:p>
            <a:r>
              <a:rPr lang="en-US" dirty="0" smtClean="0"/>
              <a:t>Clear </a:t>
            </a:r>
            <a:r>
              <a:rPr lang="en-US" dirty="0"/>
              <a:t>guidelines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Expectations</a:t>
            </a:r>
          </a:p>
          <a:p>
            <a:r>
              <a:rPr lang="en-US" dirty="0" smtClean="0"/>
              <a:t>Interpret terms</a:t>
            </a:r>
          </a:p>
          <a:p>
            <a:r>
              <a:rPr lang="en-US" dirty="0" smtClean="0"/>
              <a:t>Show examples 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0"/>
          <a:stretch/>
        </p:blipFill>
        <p:spPr bwMode="auto">
          <a:xfrm rot="20831989">
            <a:off x="6222228" y="3047589"/>
            <a:ext cx="2371893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238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020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/>
              <a:t>Performance Assessment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Framework emphasizes concepts rather than skills </a:t>
            </a:r>
            <a:r>
              <a:rPr lang="en-US" sz="1500" dirty="0" smtClean="0"/>
              <a:t>(</a:t>
            </a:r>
            <a:r>
              <a:rPr lang="en-US" sz="1500" dirty="0" err="1" smtClean="0"/>
              <a:t>Oakleaf</a:t>
            </a:r>
            <a:r>
              <a:rPr lang="en-US" sz="1500" dirty="0" smtClean="0"/>
              <a:t>, 2014)</a:t>
            </a:r>
          </a:p>
          <a:p>
            <a:r>
              <a:rPr lang="en-US" dirty="0" smtClean="0"/>
              <a:t>Shift away from surveys, fixed-choice test questions etc. </a:t>
            </a:r>
          </a:p>
          <a:p>
            <a:r>
              <a:rPr lang="en-US" dirty="0" smtClean="0"/>
              <a:t>Move towards: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Research logs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Reflective writing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Self/peer evaluation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Research drafts or papers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Open-ended questions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Posters/Presentations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Portfolios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Concept maps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3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b="1" dirty="0" smtClean="0"/>
              <a:t>Performance Assessment </a:t>
            </a:r>
            <a:r>
              <a:rPr lang="en-US" sz="1400" dirty="0" smtClean="0"/>
              <a:t>continued</a:t>
            </a:r>
            <a:r>
              <a:rPr lang="en-US" sz="1300" dirty="0" smtClean="0"/>
              <a:t> 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for qualitative or quantitative analysis</a:t>
            </a:r>
          </a:p>
          <a:p>
            <a:r>
              <a:rPr lang="en-US" dirty="0" smtClean="0"/>
              <a:t>Can be used formatively or </a:t>
            </a:r>
            <a:r>
              <a:rPr lang="en-US" dirty="0" err="1" smtClean="0"/>
              <a:t>summatively</a:t>
            </a:r>
            <a:r>
              <a:rPr lang="en-US" dirty="0" smtClean="0"/>
              <a:t> 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581400"/>
            <a:ext cx="2832993" cy="232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3" y="3581400"/>
            <a:ext cx="2503487" cy="2337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452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/>
              <a:t>Self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686800" cy="4525963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Allows students to become </a:t>
            </a:r>
            <a:r>
              <a:rPr lang="en-US" sz="3600" dirty="0"/>
              <a:t>conscious </a:t>
            </a:r>
            <a:r>
              <a:rPr lang="en-US" sz="3600" dirty="0" smtClean="0"/>
              <a:t>of the skills they employ  </a:t>
            </a:r>
          </a:p>
          <a:p>
            <a:pPr marL="457200" indent="-457200">
              <a:buFont typeface="+mj-lt"/>
              <a:buAutoNum type="arabicPeriod"/>
            </a:pPr>
            <a:endParaRPr lang="en-US" sz="3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Emphasizes self-reflection </a:t>
            </a:r>
            <a:r>
              <a:rPr lang="en-US" sz="3600" dirty="0"/>
              <a:t>and </a:t>
            </a:r>
            <a:r>
              <a:rPr lang="en-US" sz="3600" dirty="0" smtClean="0"/>
              <a:t>thinking as practitioner</a:t>
            </a:r>
            <a:endParaRPr lang="en-US" sz="3600" dirty="0"/>
          </a:p>
          <a:p>
            <a:pPr marL="457200" indent="-457200">
              <a:buFont typeface="+mj-lt"/>
              <a:buAutoNum type="arabicPeriod"/>
            </a:pPr>
            <a:endParaRPr lang="en-US" sz="3600" dirty="0"/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Assesses decisions students encounter and make</a:t>
            </a:r>
            <a:endParaRPr lang="en-US" sz="3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438400"/>
            <a:ext cx="1811337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886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/>
              <a:t>Self Assessment </a:t>
            </a:r>
            <a:r>
              <a:rPr lang="en-US" sz="1400" dirty="0">
                <a:solidFill>
                  <a:prstClr val="black"/>
                </a:solidFill>
              </a:rPr>
              <a:t>continued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953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4000" dirty="0"/>
              <a:t>• How will you use, analyze, and synthesize information while on </a:t>
            </a:r>
            <a:r>
              <a:rPr lang="en-US" sz="4000" dirty="0" smtClean="0"/>
              <a:t>the job </a:t>
            </a:r>
            <a:r>
              <a:rPr lang="en-US" sz="4000" dirty="0"/>
              <a:t>as a social worker</a:t>
            </a:r>
            <a:r>
              <a:rPr lang="en-US" sz="4000" dirty="0" smtClean="0"/>
              <a:t>? </a:t>
            </a:r>
            <a:r>
              <a:rPr lang="en-US" sz="1700" dirty="0" smtClean="0"/>
              <a:t>(Gilchrist &amp; </a:t>
            </a:r>
            <a:r>
              <a:rPr lang="en-US" sz="1700" dirty="0" err="1" smtClean="0"/>
              <a:t>Oakleaf</a:t>
            </a:r>
            <a:r>
              <a:rPr lang="en-US" sz="1700" dirty="0" smtClean="0"/>
              <a:t>, 2012)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4000" dirty="0"/>
              <a:t>• What are the important parts of this research assignment? How </a:t>
            </a:r>
            <a:r>
              <a:rPr lang="en-US" sz="4000" dirty="0" smtClean="0"/>
              <a:t>well have </a:t>
            </a:r>
            <a:r>
              <a:rPr lang="en-US" sz="4000" dirty="0"/>
              <a:t>you done them? How do you know</a:t>
            </a:r>
            <a:r>
              <a:rPr lang="en-US" sz="4000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4000" dirty="0"/>
              <a:t>• Describe the three to five most important things you learned </a:t>
            </a:r>
            <a:r>
              <a:rPr lang="en-US" sz="4000" dirty="0" smtClean="0"/>
              <a:t>about the </a:t>
            </a:r>
            <a:r>
              <a:rPr lang="en-US" sz="4000" dirty="0"/>
              <a:t>research process and yourself as a researcher while doing </a:t>
            </a:r>
            <a:r>
              <a:rPr lang="en-US" sz="4000" dirty="0" smtClean="0"/>
              <a:t>this assignment</a:t>
            </a:r>
            <a:r>
              <a:rPr lang="en-US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861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/>
              <a:t>Rubric Assessment</a:t>
            </a:r>
            <a:endParaRPr lang="en-US" sz="1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 rubric is a descriptive scoring scheme, connected to an assignment, exercise, activity etc., </a:t>
            </a:r>
            <a:r>
              <a:rPr lang="en-US" dirty="0"/>
              <a:t>created by educators to guide analysis of </a:t>
            </a:r>
            <a:r>
              <a:rPr lang="en-US" dirty="0" smtClean="0"/>
              <a:t>a student’s work. </a:t>
            </a:r>
            <a:r>
              <a:rPr lang="en-US" sz="1200" dirty="0" smtClean="0"/>
              <a:t>(</a:t>
            </a:r>
            <a:r>
              <a:rPr lang="en-US" sz="1200" dirty="0" err="1"/>
              <a:t>Oakleaf</a:t>
            </a:r>
            <a:r>
              <a:rPr lang="en-US" sz="1200" dirty="0"/>
              <a:t>, 2009</a:t>
            </a:r>
            <a:r>
              <a:rPr lang="en-US" sz="1200" dirty="0" smtClean="0"/>
              <a:t>)</a:t>
            </a:r>
          </a:p>
          <a:p>
            <a:pPr marL="0" indent="0">
              <a:buNone/>
            </a:pPr>
            <a:endParaRPr lang="en-US" sz="1200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Rubrics allow for </a:t>
            </a:r>
            <a:r>
              <a:rPr lang="en-US" dirty="0"/>
              <a:t>consistent scoring and provision of student </a:t>
            </a:r>
            <a:r>
              <a:rPr lang="en-US" dirty="0" smtClean="0"/>
              <a:t>feedback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Help in leveling </a:t>
            </a:r>
            <a:r>
              <a:rPr lang="en-US" dirty="0"/>
              <a:t>the skills and describing them in a developmental </a:t>
            </a:r>
            <a:r>
              <a:rPr lang="en-US" dirty="0" smtClean="0"/>
              <a:t>manner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Clarify to </a:t>
            </a:r>
            <a:r>
              <a:rPr lang="en-US" dirty="0"/>
              <a:t>students where their work falls along a </a:t>
            </a:r>
            <a:r>
              <a:rPr lang="en-US" dirty="0" smtClean="0"/>
              <a:t>continuum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71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/>
              <a:t>Rubric Assessment</a:t>
            </a:r>
            <a:r>
              <a:rPr lang="en-US" dirty="0" smtClean="0"/>
              <a:t> </a:t>
            </a:r>
            <a:r>
              <a:rPr lang="en-US" sz="1400" dirty="0">
                <a:solidFill>
                  <a:prstClr val="black"/>
                </a:solidFill>
              </a:rPr>
              <a:t>continued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Ask yourself these questions: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What learning outcome/s will I be measuring?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will student artifacts look like?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Begin by knowing what you are looking for (specific elements) in a students artifact?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will students need to preform these elements?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54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5344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rubric includes 4 </a:t>
            </a:r>
            <a:r>
              <a:rPr lang="en-US" dirty="0" smtClean="0"/>
              <a:t>components: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1) Task Description</a:t>
            </a:r>
          </a:p>
          <a:p>
            <a:pPr marL="0" indent="0">
              <a:buNone/>
            </a:pPr>
            <a:r>
              <a:rPr lang="en-US" dirty="0"/>
              <a:t>2) The Scale (3-5 levels)</a:t>
            </a:r>
          </a:p>
          <a:p>
            <a:pPr marL="0" indent="0">
              <a:buNone/>
            </a:pPr>
            <a:r>
              <a:rPr lang="en-US" dirty="0"/>
              <a:t>3) Dimensions</a:t>
            </a:r>
          </a:p>
          <a:p>
            <a:pPr marL="0" indent="0">
              <a:buNone/>
            </a:pPr>
            <a:r>
              <a:rPr lang="en-US" dirty="0"/>
              <a:t>4) Description of the dimensions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/>
              <a:t>Rubric Assessment </a:t>
            </a:r>
            <a:r>
              <a:rPr lang="en-US" sz="1400" dirty="0" smtClean="0"/>
              <a:t>continued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3559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33337"/>
            <a:ext cx="8229600" cy="715962"/>
          </a:xfrm>
        </p:spPr>
        <p:txBody>
          <a:bodyPr>
            <a:noAutofit/>
          </a:bodyPr>
          <a:lstStyle/>
          <a:p>
            <a:r>
              <a:rPr lang="en-US" sz="3600" u="sng" dirty="0" smtClean="0"/>
              <a:t>Anatomy Of A Rubric </a:t>
            </a:r>
            <a:endParaRPr lang="en-US" sz="3600" u="sn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3" t="28667" r="13872" b="8129"/>
          <a:stretch/>
        </p:blipFill>
        <p:spPr bwMode="auto">
          <a:xfrm>
            <a:off x="76200" y="838200"/>
            <a:ext cx="8915400" cy="586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79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974860"/>
              </p:ext>
            </p:extLst>
          </p:nvPr>
        </p:nvGraphicFramePr>
        <p:xfrm>
          <a:off x="214312" y="1066801"/>
          <a:ext cx="8701087" cy="563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6122"/>
                <a:gridCol w="2230083"/>
                <a:gridCol w="2253856"/>
                <a:gridCol w="2271026"/>
              </a:tblGrid>
              <a:tr h="51181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Accomplished (exceeds </a:t>
                      </a:r>
                      <a:r>
                        <a:rPr lang="en-US" sz="1200" dirty="0" smtClean="0">
                          <a:effectLst/>
                        </a:rPr>
                        <a:t>expectations)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Developed (meets expectations)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Emerging </a:t>
                      </a:r>
                      <a:r>
                        <a:rPr lang="en-US" sz="1200" dirty="0" smtClean="0">
                          <a:effectLst/>
                        </a:rPr>
                        <a:t>(needs </a:t>
                      </a:r>
                      <a:r>
                        <a:rPr lang="en-US" sz="1200" dirty="0">
                          <a:effectLst/>
                        </a:rPr>
                        <a:t>i</a:t>
                      </a:r>
                      <a:r>
                        <a:rPr lang="en-US" sz="1200" dirty="0" smtClean="0">
                          <a:effectLst/>
                        </a:rPr>
                        <a:t>mprovement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56" marR="67456" marT="0" marB="0"/>
                </a:tc>
              </a:tr>
              <a:tr h="173638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Examine divergent viewpoints/bias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Effectively examines and compares information from various sources in order to evaluate all diverging points of view or bias.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56" marR="6745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Examines and compares information from various sources in order to evaluate some diverging points of view or bias.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56" marR="6745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Has difficulty examining and </a:t>
                      </a:r>
                      <a:r>
                        <a:rPr lang="en-US" sz="1200" dirty="0" smtClean="0">
                          <a:effectLst/>
                        </a:rPr>
                        <a:t>comparing information </a:t>
                      </a:r>
                      <a:r>
                        <a:rPr lang="en-US" sz="1200" dirty="0">
                          <a:effectLst/>
                        </a:rPr>
                        <a:t>from various sources and fails to evaluate any diverging points of view or bias.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56" marR="67456" marT="0" marB="0">
                    <a:noFill/>
                  </a:tcPr>
                </a:tc>
              </a:tr>
              <a:tr h="158466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Recognize context and impact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Recognizes the cultural, physical, or other context within which the information was created and understands the impact of context on interpreting the information.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56" marR="6745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Recognizes the cultural, physical, or other context within which the information was created but fails to understand the impact of context on interpreting the information.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56" marR="6745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Has difficulty recognizing the cultural, physical, or other context within which the information was created and fails to understand the impact of context on interpreting the information.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56" marR="67456" marT="0" marB="0">
                    <a:noFill/>
                  </a:tcPr>
                </a:tc>
              </a:tr>
              <a:tr h="18059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Synthesize ideas and information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Communicates, organizes and synthesizes information from various sources to fully achieve a specific purpose, with clarity and depth.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56" marR="6745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Communicates and organizes information from a variety of sources.  However, the information is not yet synthesized.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56" marR="6745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Communicates information from a small number of sources. However, the information is fragmented and/or used inappropriately (misquoted, taken out of context, or incorrectly paraphrased, etc.).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56" marR="67456" marT="0" marB="0"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28600" y="14288"/>
            <a:ext cx="8686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Threshold Concept: </a:t>
            </a:r>
            <a:r>
              <a:rPr lang="en-US" sz="1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Research as Inquiry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Learning outcome:</a:t>
            </a:r>
            <a:r>
              <a:rPr lang="en-US" sz="1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Students will be able to identify divergent perspectives, in publications, during information gathering and assessment in order to integrate and synthesize ideas gathered from multiple sources.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Task Description:  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3905250" y="1295400"/>
            <a:ext cx="1047750" cy="1"/>
          </a:xfrm>
          <a:prstGeom prst="straightConnector1">
            <a:avLst/>
          </a:prstGeom>
          <a:ln w="793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4953000" y="921487"/>
            <a:ext cx="2971800" cy="124956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Post liminal stage = Where the student thinks like a practitioner or expert </a:t>
            </a:r>
          </a:p>
        </p:txBody>
      </p:sp>
    </p:spTree>
    <p:extLst>
      <p:ext uri="{BB962C8B-B14F-4D97-AF65-F5344CB8AC3E}">
        <p14:creationId xmlns:p14="http://schemas.microsoft.com/office/powerpoint/2010/main" val="244331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/>
              <a:t>Where Are My Outcomes?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124200"/>
            <a:ext cx="8382000" cy="3048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600" dirty="0" smtClean="0"/>
              <a:t>The </a:t>
            </a:r>
            <a:r>
              <a:rPr lang="en-US" sz="2600" dirty="0"/>
              <a:t>omission </a:t>
            </a:r>
            <a:r>
              <a:rPr lang="en-US" sz="2600" dirty="0" smtClean="0"/>
              <a:t>may </a:t>
            </a:r>
            <a:r>
              <a:rPr lang="en-US" sz="2600" dirty="0"/>
              <a:t>be due to three </a:t>
            </a:r>
            <a:r>
              <a:rPr lang="en-US" sz="2600" dirty="0" smtClean="0"/>
              <a:t>factors:</a:t>
            </a:r>
            <a:endParaRPr lang="en-US" sz="2600" dirty="0"/>
          </a:p>
          <a:p>
            <a:pPr marL="514350" indent="-514350">
              <a:buFont typeface="+mj-lt"/>
              <a:buAutoNum type="arabicPeriod"/>
            </a:pPr>
            <a:r>
              <a:rPr lang="en-US" sz="2600" dirty="0"/>
              <a:t>S</a:t>
            </a:r>
            <a:r>
              <a:rPr lang="en-US" sz="2600" dirty="0" smtClean="0"/>
              <a:t>hift in </a:t>
            </a:r>
            <a:r>
              <a:rPr lang="en-US" sz="2600" dirty="0"/>
              <a:t>format </a:t>
            </a:r>
            <a:endParaRPr lang="en-US" sz="26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600" dirty="0"/>
              <a:t>O</a:t>
            </a:r>
            <a:r>
              <a:rPr lang="en-US" sz="2600" dirty="0" smtClean="0"/>
              <a:t>utcomes must be context-based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No guidance </a:t>
            </a:r>
            <a:r>
              <a:rPr lang="en-US" sz="2600" dirty="0"/>
              <a:t>on </a:t>
            </a:r>
            <a:r>
              <a:rPr lang="en-US" sz="2600" dirty="0" smtClean="0"/>
              <a:t>how to transform TCs </a:t>
            </a:r>
            <a:r>
              <a:rPr lang="en-US" sz="2600" dirty="0"/>
              <a:t>into outcomes </a:t>
            </a:r>
            <a:r>
              <a:rPr lang="en-US" sz="1300" dirty="0"/>
              <a:t>(</a:t>
            </a:r>
            <a:r>
              <a:rPr lang="en-US" sz="1300" dirty="0" err="1"/>
              <a:t>Oakleaf</a:t>
            </a:r>
            <a:r>
              <a:rPr lang="en-US" sz="1300" dirty="0"/>
              <a:t>, 2014)</a:t>
            </a:r>
            <a:endParaRPr lang="en-US" sz="1300" dirty="0" smtClean="0"/>
          </a:p>
          <a:p>
            <a:pPr marL="514350" indent="-514350">
              <a:buFont typeface="+mj-lt"/>
              <a:buAutoNum type="arabicPeriod"/>
            </a:pPr>
            <a:endParaRPr lang="en-US" sz="2600" dirty="0"/>
          </a:p>
          <a:p>
            <a:pPr marL="0" indent="0">
              <a:buNone/>
            </a:pPr>
            <a:r>
              <a:rPr lang="en-US" sz="2600" dirty="0" smtClean="0"/>
              <a:t>How do I design lesson plans, activities etc. and how do I assess?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752600"/>
            <a:ext cx="731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No more prescribed outcomes!</a:t>
            </a:r>
            <a:r>
              <a:rPr lang="en-US" sz="4400" b="1" dirty="0" smtClean="0"/>
              <a:t> </a:t>
            </a:r>
            <a:endParaRPr lang="en-US" sz="4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0" t="40566" r="56464" b="26949"/>
          <a:stretch/>
        </p:blipFill>
        <p:spPr bwMode="auto">
          <a:xfrm>
            <a:off x="6779196" y="2018094"/>
            <a:ext cx="2069701" cy="2039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&quot;No&quot; Symbol 13"/>
          <p:cNvSpPr/>
          <p:nvPr/>
        </p:nvSpPr>
        <p:spPr>
          <a:xfrm>
            <a:off x="6779196" y="2018094"/>
            <a:ext cx="2069701" cy="2039265"/>
          </a:xfrm>
          <a:prstGeom prst="noSmoking">
            <a:avLst>
              <a:gd name="adj" fmla="val 8900"/>
            </a:avLst>
          </a:prstGeom>
          <a:solidFill>
            <a:srgbClr val="FF0000">
              <a:alpha val="34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35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/>
              <a:t>Closing The Loop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Assessment is a culture of evidence.  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dirty="0" smtClean="0"/>
              <a:t>Consider the following: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Where is the data going?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What are your doing with it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have you done differently as a result of the data?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progress, improvements or changes has the data helped you make?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73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References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>
                <a:solidFill>
                  <a:srgbClr val="222222"/>
                </a:solidFill>
                <a:latin typeface="Arial"/>
              </a:rPr>
              <a:t>Gilchrist, D. (2013). </a:t>
            </a:r>
            <a:r>
              <a:rPr lang="en-US" sz="1600" i="1" dirty="0" smtClean="0">
                <a:solidFill>
                  <a:srgbClr val="222222"/>
                </a:solidFill>
                <a:latin typeface="Arial"/>
              </a:rPr>
              <a:t>Assessment as learning</a:t>
            </a:r>
            <a:r>
              <a:rPr lang="en-US" sz="1600" dirty="0" smtClean="0">
                <a:solidFill>
                  <a:srgbClr val="222222"/>
                </a:solidFill>
                <a:latin typeface="Arial"/>
              </a:rPr>
              <a:t>. Retrieved from ACRL Immersion Teacher Track lecture notes. </a:t>
            </a:r>
          </a:p>
          <a:p>
            <a:pPr marL="0" indent="0">
              <a:buNone/>
            </a:pPr>
            <a:endParaRPr lang="en-US" sz="1600" dirty="0">
              <a:solidFill>
                <a:srgbClr val="222222"/>
              </a:solidFill>
              <a:latin typeface="Arial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222222"/>
                </a:solidFill>
                <a:latin typeface="Arial"/>
              </a:rPr>
              <a:t>Gilchrist</a:t>
            </a:r>
            <a:r>
              <a:rPr lang="en-US" sz="1600" dirty="0">
                <a:solidFill>
                  <a:srgbClr val="222222"/>
                </a:solidFill>
                <a:latin typeface="Arial"/>
              </a:rPr>
              <a:t>, D., &amp; </a:t>
            </a:r>
            <a:r>
              <a:rPr lang="en-US" sz="1600" dirty="0" err="1">
                <a:solidFill>
                  <a:srgbClr val="222222"/>
                </a:solidFill>
                <a:latin typeface="Arial"/>
              </a:rPr>
              <a:t>Oakleaf</a:t>
            </a:r>
            <a:r>
              <a:rPr lang="en-US" sz="1600" dirty="0">
                <a:solidFill>
                  <a:srgbClr val="222222"/>
                </a:solidFill>
                <a:latin typeface="Arial"/>
              </a:rPr>
              <a:t>, M. (2012). An essential partner: the librarian's role in student learning assessment. </a:t>
            </a:r>
            <a:r>
              <a:rPr lang="en-US" sz="1600" i="1" dirty="0">
                <a:solidFill>
                  <a:srgbClr val="222222"/>
                </a:solidFill>
                <a:latin typeface="Arial"/>
              </a:rPr>
              <a:t>National Institute for Learning Outcomes Assessment: Occasional Paper</a:t>
            </a:r>
            <a:r>
              <a:rPr lang="en-US" sz="1600" dirty="0">
                <a:solidFill>
                  <a:srgbClr val="222222"/>
                </a:solidFill>
                <a:latin typeface="Arial"/>
              </a:rPr>
              <a:t>, </a:t>
            </a:r>
            <a:r>
              <a:rPr lang="en-US" sz="1600" i="1" dirty="0">
                <a:solidFill>
                  <a:srgbClr val="222222"/>
                </a:solidFill>
                <a:latin typeface="Arial"/>
              </a:rPr>
              <a:t>14</a:t>
            </a:r>
            <a:r>
              <a:rPr lang="en-US" sz="1600" dirty="0">
                <a:solidFill>
                  <a:srgbClr val="222222"/>
                </a:solidFill>
                <a:latin typeface="Arial"/>
              </a:rPr>
              <a:t>.</a:t>
            </a: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err="1" smtClean="0"/>
              <a:t>Oakleaf</a:t>
            </a:r>
            <a:r>
              <a:rPr lang="en-US" sz="1600" dirty="0"/>
              <a:t>, M. (2014). A Roadmap for Assessing Student Learning Using the New Framework for Information Literacy for Higher Education. </a:t>
            </a:r>
            <a:r>
              <a:rPr lang="en-US" sz="1600" i="1" dirty="0"/>
              <a:t>The Journal of Academic Librarianship</a:t>
            </a:r>
            <a:r>
              <a:rPr lang="en-US" sz="1600" dirty="0"/>
              <a:t>, 40(5), 510-514</a:t>
            </a:r>
            <a:r>
              <a:rPr lang="en-US" sz="1600" dirty="0" smtClean="0"/>
              <a:t>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49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99060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/>
              <a:t>‘Bite The Bullet’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Bite the bullet and develop your own learning outcomes!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Two-Step Process:</a:t>
            </a:r>
          </a:p>
          <a:p>
            <a:r>
              <a:rPr lang="en-US" sz="2400" dirty="0" smtClean="0"/>
              <a:t>Identify what it is you want to teach</a:t>
            </a:r>
          </a:p>
          <a:p>
            <a:r>
              <a:rPr lang="en-US" sz="2400" dirty="0" smtClean="0"/>
              <a:t>Transform those concepts into learning outcomes</a:t>
            </a:r>
          </a:p>
          <a:p>
            <a:endParaRPr lang="en-US" sz="2400" dirty="0"/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Learning Outcomes: </a:t>
            </a:r>
          </a:p>
          <a:p>
            <a:r>
              <a:rPr lang="en-US" sz="2400" dirty="0"/>
              <a:t>C</a:t>
            </a:r>
            <a:r>
              <a:rPr lang="en-US" sz="2400" dirty="0" smtClean="0"/>
              <a:t>ontent for instruction</a:t>
            </a:r>
          </a:p>
          <a:p>
            <a:r>
              <a:rPr lang="en-US" sz="2400" dirty="0"/>
              <a:t>H</a:t>
            </a:r>
            <a:r>
              <a:rPr lang="en-US" sz="2400" dirty="0" smtClean="0"/>
              <a:t>elp in designing pedagogy </a:t>
            </a:r>
          </a:p>
          <a:p>
            <a:r>
              <a:rPr lang="en-US" sz="2400" dirty="0" smtClean="0"/>
              <a:t>Drive assessment  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10000"/>
            <a:ext cx="3267075" cy="2443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526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152400" y="1624953"/>
            <a:ext cx="8991600" cy="5004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aim is to answer the following question: </a:t>
            </a:r>
            <a:r>
              <a:rPr lang="en-US" sz="2800" i="1" dirty="0" smtClean="0"/>
              <a:t>What do I want students to know, understand or be able to do?</a:t>
            </a:r>
          </a:p>
          <a:p>
            <a:endParaRPr lang="en-US" sz="2800" i="1" dirty="0" smtClean="0"/>
          </a:p>
          <a:p>
            <a:r>
              <a:rPr lang="en-US" sz="2800" dirty="0" smtClean="0"/>
              <a:t>Verbs help identify behaviors that will demonstrate level of learning in a measurable way! 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Good </a:t>
            </a:r>
            <a:r>
              <a:rPr lang="en-US" sz="2800" dirty="0"/>
              <a:t>learning </a:t>
            </a:r>
            <a:r>
              <a:rPr lang="en-US" sz="2800" dirty="0" smtClean="0"/>
              <a:t>outcomes: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Specific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Achievable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Assessable </a:t>
            </a:r>
            <a:endParaRPr lang="en-US" sz="28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/>
              <a:t>Writing Outcomes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7266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502" y="228600"/>
            <a:ext cx="8229600" cy="121920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/>
              <a:t>Writing Outcomes </a:t>
            </a:r>
            <a:r>
              <a:rPr lang="en-US" sz="1400" dirty="0" smtClean="0"/>
              <a:t>continued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0600"/>
            <a:ext cx="82296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-9698" y="1905000"/>
            <a:ext cx="91440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Verb </a:t>
            </a:r>
            <a:r>
              <a:rPr lang="en-US" sz="3200" b="1" dirty="0" smtClean="0"/>
              <a:t> </a:t>
            </a:r>
            <a:r>
              <a:rPr lang="en-US" sz="3200" dirty="0" smtClean="0"/>
              <a:t>+</a:t>
            </a:r>
            <a:r>
              <a:rPr lang="en-US" sz="3200" b="1" dirty="0" smtClean="0"/>
              <a:t> What + </a:t>
            </a:r>
            <a:r>
              <a:rPr lang="en-US" sz="3200" b="1" dirty="0" smtClean="0">
                <a:solidFill>
                  <a:srgbClr val="FFC000"/>
                </a:solidFill>
              </a:rPr>
              <a:t>IOT</a:t>
            </a:r>
            <a:r>
              <a:rPr lang="en-US" sz="3200" b="1" dirty="0" smtClean="0"/>
              <a:t> +  </a:t>
            </a:r>
            <a:r>
              <a:rPr lang="en-US" sz="3200" b="1" dirty="0" smtClean="0">
                <a:solidFill>
                  <a:srgbClr val="002060"/>
                </a:solidFill>
              </a:rPr>
              <a:t>Bloom Verb +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Why </a:t>
            </a:r>
            <a:endParaRPr lang="en-US" sz="3200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3600" b="1" dirty="0" smtClean="0">
              <a:solidFill>
                <a:srgbClr val="FF0000"/>
              </a:solidFill>
            </a:endParaRPr>
          </a:p>
          <a:p>
            <a:r>
              <a:rPr lang="en-US" sz="3600" dirty="0">
                <a:solidFill>
                  <a:srgbClr val="FF0000"/>
                </a:solidFill>
              </a:rPr>
              <a:t>I</a:t>
            </a:r>
            <a:r>
              <a:rPr lang="en-US" sz="3600" dirty="0" smtClean="0">
                <a:solidFill>
                  <a:srgbClr val="FF0000"/>
                </a:solidFill>
              </a:rPr>
              <a:t>dentify</a:t>
            </a:r>
            <a:r>
              <a:rPr lang="en-US" sz="3600" dirty="0" smtClean="0"/>
              <a:t> </a:t>
            </a:r>
            <a:r>
              <a:rPr lang="en-US" sz="3600" dirty="0"/>
              <a:t>divergent </a:t>
            </a:r>
            <a:r>
              <a:rPr lang="en-US" sz="3600" dirty="0" smtClean="0"/>
              <a:t>perspectives, in publications, </a:t>
            </a:r>
            <a:r>
              <a:rPr lang="en-US" sz="3600" dirty="0"/>
              <a:t>during information gathering and assessment </a:t>
            </a:r>
            <a:r>
              <a:rPr lang="en-US" sz="3600" dirty="0" smtClean="0">
                <a:solidFill>
                  <a:srgbClr val="FFC000"/>
                </a:solidFill>
              </a:rPr>
              <a:t>in </a:t>
            </a:r>
            <a:r>
              <a:rPr lang="en-US" sz="3600" dirty="0">
                <a:solidFill>
                  <a:srgbClr val="FFC000"/>
                </a:solidFill>
              </a:rPr>
              <a:t>order to </a:t>
            </a:r>
            <a:r>
              <a:rPr lang="en-US" sz="3600" dirty="0" smtClean="0">
                <a:solidFill>
                  <a:srgbClr val="002060"/>
                </a:solidFill>
              </a:rPr>
              <a:t>integrate and synthesize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ideas 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</a:rPr>
              <a:t>gathered from multiple sources</a:t>
            </a:r>
            <a:r>
              <a:rPr lang="en-US" sz="3600" dirty="0" smtClean="0"/>
              <a:t>.</a:t>
            </a:r>
            <a:r>
              <a:rPr lang="en-US" sz="3600" dirty="0" smtClean="0">
                <a:solidFill>
                  <a:schemeClr val="accent2"/>
                </a:solidFill>
              </a:rPr>
              <a:t> </a:t>
            </a:r>
          </a:p>
          <a:p>
            <a:endParaRPr lang="en-US" sz="3600" dirty="0">
              <a:solidFill>
                <a:schemeClr val="accent2"/>
              </a:solidFill>
            </a:endParaRPr>
          </a:p>
          <a:p>
            <a:r>
              <a:rPr lang="en-US" sz="3600" dirty="0" smtClean="0"/>
              <a:t>(Research as Inquiry)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2096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93" t="11333" r="36806" b="14222"/>
          <a:stretch/>
        </p:blipFill>
        <p:spPr bwMode="auto">
          <a:xfrm>
            <a:off x="838200" y="0"/>
            <a:ext cx="70866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425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/>
              <a:t>Achieving Outcomes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Debra Gilchrist </a:t>
            </a:r>
            <a:r>
              <a:rPr lang="en-US" dirty="0" smtClean="0"/>
              <a:t>@ </a:t>
            </a:r>
            <a:r>
              <a:rPr lang="en-US" dirty="0"/>
              <a:t>Pierce College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Important Considerations</a:t>
            </a:r>
            <a:endParaRPr lang="en-US" dirty="0"/>
          </a:p>
          <a:p>
            <a:r>
              <a:rPr lang="en-US" dirty="0" smtClean="0"/>
              <a:t>Outcomes should guide your assessment! </a:t>
            </a:r>
          </a:p>
          <a:p>
            <a:r>
              <a:rPr lang="en-US" dirty="0" smtClean="0"/>
              <a:t>Begin with the end goal in mind!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Helpful Questions:</a:t>
            </a:r>
          </a:p>
          <a:p>
            <a:r>
              <a:rPr lang="en-US" dirty="0" smtClean="0"/>
              <a:t>How will I know students have achieved the outcome?</a:t>
            </a:r>
          </a:p>
          <a:p>
            <a:r>
              <a:rPr lang="en-US" dirty="0" smtClean="0"/>
              <a:t>What could students do to show they have achieved the outcome?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30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/>
              <a:t>Assessment Strategy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839200" cy="4525963"/>
          </a:xfrm>
        </p:spPr>
        <p:txBody>
          <a:bodyPr/>
          <a:lstStyle/>
          <a:p>
            <a:r>
              <a:rPr lang="en-US" dirty="0" smtClean="0"/>
              <a:t>Tackle portion at a time…Not every outcome needs assessing </a:t>
            </a:r>
          </a:p>
          <a:p>
            <a:r>
              <a:rPr lang="en-US" dirty="0" smtClean="0"/>
              <a:t>Collaborative work with faculty yields the best integrated assignments </a:t>
            </a:r>
          </a:p>
          <a:p>
            <a:r>
              <a:rPr lang="en-US" dirty="0" smtClean="0"/>
              <a:t>Make the assessment practical and meaningful </a:t>
            </a:r>
          </a:p>
          <a:p>
            <a:r>
              <a:rPr lang="en-US" dirty="0" smtClean="0"/>
              <a:t>Manage your assessment measures so that they can add up to a complete picture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rved Down Arrow 4"/>
          <p:cNvSpPr/>
          <p:nvPr/>
        </p:nvSpPr>
        <p:spPr>
          <a:xfrm>
            <a:off x="2209800" y="1120553"/>
            <a:ext cx="5209309" cy="2439439"/>
          </a:xfrm>
          <a:prstGeom prst="curvedDownArrow">
            <a:avLst>
              <a:gd name="adj1" fmla="val 25000"/>
              <a:gd name="adj2" fmla="val 50000"/>
              <a:gd name="adj3" fmla="val 25606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urved Down Arrow 5"/>
          <p:cNvSpPr/>
          <p:nvPr/>
        </p:nvSpPr>
        <p:spPr>
          <a:xfrm flipH="1" flipV="1">
            <a:off x="2157452" y="3886200"/>
            <a:ext cx="4955772" cy="2438400"/>
          </a:xfrm>
          <a:prstGeom prst="curvedDownArrow">
            <a:avLst>
              <a:gd name="adj1" fmla="val 24111"/>
              <a:gd name="adj2" fmla="val 50000"/>
              <a:gd name="adj3" fmla="val 29066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36634" y="2286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1. Outcome</a:t>
            </a:r>
          </a:p>
          <a:p>
            <a:r>
              <a:rPr lang="en-US" dirty="0" smtClean="0"/>
              <a:t>What do you want the students to be able to do?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277099" y="1323311"/>
            <a:ext cx="17144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2. Content</a:t>
            </a:r>
          </a:p>
          <a:p>
            <a:r>
              <a:rPr lang="en-US" dirty="0" smtClean="0"/>
              <a:t>What does the student need to know to do this well?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97615" y="4895161"/>
            <a:ext cx="1893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3. Pedagogy</a:t>
            </a:r>
          </a:p>
          <a:p>
            <a:r>
              <a:rPr lang="en-US" dirty="0" smtClean="0"/>
              <a:t>What’s the learning activity?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4876799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4. Assignment</a:t>
            </a:r>
          </a:p>
          <a:p>
            <a:r>
              <a:rPr lang="en-US" dirty="0" smtClean="0"/>
              <a:t>How will the student demonstrate the learning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154549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5. Criteria</a:t>
            </a:r>
          </a:p>
          <a:p>
            <a:r>
              <a:rPr lang="en-US" dirty="0" smtClean="0"/>
              <a:t>How will you know the student has done this well?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160627" y="1545489"/>
            <a:ext cx="2058318" cy="1200329"/>
          </a:xfrm>
          <a:prstGeom prst="roundRect">
            <a:avLst/>
          </a:prstGeom>
          <a:solidFill>
            <a:schemeClr val="tx1">
              <a:lumMod val="50000"/>
              <a:lumOff val="50000"/>
              <a:alpha val="5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160662" y="4892782"/>
            <a:ext cx="2201537" cy="1200329"/>
          </a:xfrm>
          <a:prstGeom prst="roundRect">
            <a:avLst/>
          </a:prstGeom>
          <a:solidFill>
            <a:schemeClr val="tx1">
              <a:lumMod val="50000"/>
              <a:lumOff val="50000"/>
              <a:alpha val="5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7116896" y="1378131"/>
            <a:ext cx="1905916" cy="1367688"/>
          </a:xfrm>
          <a:prstGeom prst="roundRect">
            <a:avLst/>
          </a:prstGeom>
          <a:solidFill>
            <a:schemeClr val="tx1">
              <a:lumMod val="50000"/>
              <a:lumOff val="50000"/>
              <a:alpha val="5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933280" y="4850294"/>
            <a:ext cx="2058318" cy="1200329"/>
          </a:xfrm>
          <a:prstGeom prst="roundRect">
            <a:avLst/>
          </a:prstGeom>
          <a:solidFill>
            <a:schemeClr val="tx1">
              <a:lumMod val="50000"/>
              <a:lumOff val="50000"/>
              <a:alpha val="5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2514600" y="184909"/>
            <a:ext cx="4762500" cy="729491"/>
          </a:xfrm>
          <a:prstGeom prst="roundRect">
            <a:avLst/>
          </a:prstGeom>
          <a:solidFill>
            <a:schemeClr val="tx1">
              <a:lumMod val="50000"/>
              <a:lumOff val="50000"/>
              <a:alpha val="5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5-Point Star 1"/>
          <p:cNvSpPr/>
          <p:nvPr/>
        </p:nvSpPr>
        <p:spPr>
          <a:xfrm>
            <a:off x="1261430" y="1306970"/>
            <a:ext cx="567370" cy="581689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63282" y="3144493"/>
            <a:ext cx="27092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Debra Gilchrist – Pierce College 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09036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2291</TotalTime>
  <Words>2133</Words>
  <Application>Microsoft Office PowerPoint</Application>
  <PresentationFormat>On-screen Show (4:3)</PresentationFormat>
  <Paragraphs>278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Threshold Concepts &amp; Assessment  Ahmed Alwan, American University of Sharjah  Threshold Concepts For Information Literacy: The Good, the Bad and the Ugly   January 2015  </vt:lpstr>
      <vt:lpstr>Where Are My Outcomes? </vt:lpstr>
      <vt:lpstr>‘Bite The Bullet’</vt:lpstr>
      <vt:lpstr>Writing Outcomes </vt:lpstr>
      <vt:lpstr>Writing Outcomes continued </vt:lpstr>
      <vt:lpstr>PowerPoint Presentation</vt:lpstr>
      <vt:lpstr>Achieving Outcomes </vt:lpstr>
      <vt:lpstr>Assessment Strategy </vt:lpstr>
      <vt:lpstr>PowerPoint Presentation</vt:lpstr>
      <vt:lpstr>Assessing Effectively  </vt:lpstr>
      <vt:lpstr>Performance Assessment</vt:lpstr>
      <vt:lpstr>Performance Assessment continued  </vt:lpstr>
      <vt:lpstr>Self Assessment</vt:lpstr>
      <vt:lpstr>Self Assessment continued</vt:lpstr>
      <vt:lpstr>Rubric Assessment</vt:lpstr>
      <vt:lpstr>Rubric Assessment continued </vt:lpstr>
      <vt:lpstr>Rubric Assessment continued </vt:lpstr>
      <vt:lpstr>Anatomy Of A Rubric </vt:lpstr>
      <vt:lpstr>PowerPoint Presentation</vt:lpstr>
      <vt:lpstr>Closing The Loop 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profile</dc:creator>
  <cp:lastModifiedBy>profile</cp:lastModifiedBy>
  <cp:revision>318</cp:revision>
  <cp:lastPrinted>2015-01-14T04:51:05Z</cp:lastPrinted>
  <dcterms:created xsi:type="dcterms:W3CDTF">2015-01-06T07:28:30Z</dcterms:created>
  <dcterms:modified xsi:type="dcterms:W3CDTF">2015-01-22T12:36:37Z</dcterms:modified>
</cp:coreProperties>
</file>